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 id="2147483678" r:id="rId5"/>
    <p:sldMasterId id="2147483679" r:id="rId6"/>
    <p:sldMasterId id="2147483681" r:id="rId7"/>
    <p:sldMasterId id="2147483648" r:id="rId8"/>
    <p:sldMasterId id="2147483739" r:id="rId9"/>
    <p:sldMasterId id="2147484077" r:id="rId10"/>
  </p:sldMasterIdLst>
  <p:notesMasterIdLst>
    <p:notesMasterId r:id="rId88"/>
  </p:notesMasterIdLst>
  <p:sldIdLst>
    <p:sldId id="257" r:id="rId11"/>
    <p:sldId id="328" r:id="rId12"/>
    <p:sldId id="344" r:id="rId13"/>
    <p:sldId id="261" r:id="rId14"/>
    <p:sldId id="262" r:id="rId15"/>
    <p:sldId id="263" r:id="rId16"/>
    <p:sldId id="327" r:id="rId17"/>
    <p:sldId id="264" r:id="rId18"/>
    <p:sldId id="326" r:id="rId19"/>
    <p:sldId id="265"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325" r:id="rId52"/>
    <p:sldId id="298" r:id="rId53"/>
    <p:sldId id="300" r:id="rId54"/>
    <p:sldId id="303" r:id="rId55"/>
    <p:sldId id="304" r:id="rId56"/>
    <p:sldId id="305" r:id="rId57"/>
    <p:sldId id="306" r:id="rId58"/>
    <p:sldId id="307" r:id="rId59"/>
    <p:sldId id="308" r:id="rId60"/>
    <p:sldId id="309" r:id="rId61"/>
    <p:sldId id="310" r:id="rId62"/>
    <p:sldId id="311" r:id="rId63"/>
    <p:sldId id="312" r:id="rId64"/>
    <p:sldId id="316" r:id="rId65"/>
    <p:sldId id="314" r:id="rId66"/>
    <p:sldId id="335" r:id="rId67"/>
    <p:sldId id="336" r:id="rId68"/>
    <p:sldId id="337" r:id="rId69"/>
    <p:sldId id="338" r:id="rId70"/>
    <p:sldId id="339" r:id="rId71"/>
    <p:sldId id="340" r:id="rId72"/>
    <p:sldId id="341" r:id="rId73"/>
    <p:sldId id="342" r:id="rId74"/>
    <p:sldId id="343" r:id="rId75"/>
    <p:sldId id="313" r:id="rId76"/>
    <p:sldId id="329" r:id="rId77"/>
    <p:sldId id="330" r:id="rId78"/>
    <p:sldId id="331" r:id="rId79"/>
    <p:sldId id="332" r:id="rId80"/>
    <p:sldId id="333" r:id="rId81"/>
    <p:sldId id="323" r:id="rId82"/>
    <p:sldId id="315" r:id="rId83"/>
    <p:sldId id="322" r:id="rId84"/>
    <p:sldId id="321" r:id="rId85"/>
    <p:sldId id="319" r:id="rId86"/>
    <p:sldId id="320" r:id="rId87"/>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955"/>
    <a:srgbClr val="B6AD2C"/>
    <a:srgbClr val="A236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409D71-3C5A-4034-B4B1-F9D469A21E9D}" v="8" dt="2023-07-17T13:55:15.4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snapToGrid="0">
      <p:cViewPr varScale="1">
        <p:scale>
          <a:sx n="87" d="100"/>
          <a:sy n="87" d="100"/>
        </p:scale>
        <p:origin x="39"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presProps" Target="presProp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viewProps" Target="viewProps.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eo Matarazzo - EFCI" userId="4f647de6-814d-4655-940c-6809fc24eb8f" providerId="ADAL" clId="{A7409D71-3C5A-4034-B4B1-F9D469A21E9D}"/>
    <pc:docChg chg="custSel mod modSld">
      <pc:chgData name="Matteo Matarazzo - EFCI" userId="4f647de6-814d-4655-940c-6809fc24eb8f" providerId="ADAL" clId="{A7409D71-3C5A-4034-B4B1-F9D469A21E9D}" dt="2023-07-17T13:55:30.410" v="30"/>
      <pc:docMkLst>
        <pc:docMk/>
      </pc:docMkLst>
      <pc:sldChg chg="addSp delSp modSp mod delAnim">
        <pc:chgData name="Matteo Matarazzo - EFCI" userId="4f647de6-814d-4655-940c-6809fc24eb8f" providerId="ADAL" clId="{A7409D71-3C5A-4034-B4B1-F9D469A21E9D}" dt="2023-07-17T13:40:34.597" v="23" actId="1076"/>
        <pc:sldMkLst>
          <pc:docMk/>
          <pc:sldMk cId="1926859040" sldId="261"/>
        </pc:sldMkLst>
        <pc:spChg chg="add mod">
          <ac:chgData name="Matteo Matarazzo - EFCI" userId="4f647de6-814d-4655-940c-6809fc24eb8f" providerId="ADAL" clId="{A7409D71-3C5A-4034-B4B1-F9D469A21E9D}" dt="2023-07-17T13:40:34.597" v="23" actId="1076"/>
          <ac:spMkLst>
            <pc:docMk/>
            <pc:sldMk cId="1926859040" sldId="261"/>
            <ac:spMk id="5" creationId="{765E0451-0787-B0C0-BEBD-127A0C7860CE}"/>
          </ac:spMkLst>
        </pc:spChg>
        <pc:picChg chg="del">
          <ac:chgData name="Matteo Matarazzo - EFCI" userId="4f647de6-814d-4655-940c-6809fc24eb8f" providerId="ADAL" clId="{A7409D71-3C5A-4034-B4B1-F9D469A21E9D}" dt="2023-07-17T13:40:14.427" v="0" actId="21"/>
          <ac:picMkLst>
            <pc:docMk/>
            <pc:sldMk cId="1926859040" sldId="261"/>
            <ac:picMk id="2" creationId="{B0063840-BBCC-FE35-6D61-17CC95479FD7}"/>
          </ac:picMkLst>
        </pc:picChg>
      </pc:sldChg>
      <pc:sldChg chg="addSp delSp modSp mod delAnim">
        <pc:chgData name="Matteo Matarazzo - EFCI" userId="4f647de6-814d-4655-940c-6809fc24eb8f" providerId="ADAL" clId="{A7409D71-3C5A-4034-B4B1-F9D469A21E9D}" dt="2023-07-17T13:40:41.543" v="25"/>
        <pc:sldMkLst>
          <pc:docMk/>
          <pc:sldMk cId="2983185896" sldId="262"/>
        </pc:sldMkLst>
        <pc:spChg chg="add mod">
          <ac:chgData name="Matteo Matarazzo - EFCI" userId="4f647de6-814d-4655-940c-6809fc24eb8f" providerId="ADAL" clId="{A7409D71-3C5A-4034-B4B1-F9D469A21E9D}" dt="2023-07-17T13:40:41.543" v="25"/>
          <ac:spMkLst>
            <pc:docMk/>
            <pc:sldMk cId="2983185896" sldId="262"/>
            <ac:spMk id="8" creationId="{1B05338B-79F9-81E6-E7F4-B51913D1E447}"/>
          </ac:spMkLst>
        </pc:spChg>
        <pc:picChg chg="del">
          <ac:chgData name="Matteo Matarazzo - EFCI" userId="4f647de6-814d-4655-940c-6809fc24eb8f" providerId="ADAL" clId="{A7409D71-3C5A-4034-B4B1-F9D469A21E9D}" dt="2023-07-17T13:40:40.521" v="24" actId="478"/>
          <ac:picMkLst>
            <pc:docMk/>
            <pc:sldMk cId="2983185896" sldId="262"/>
            <ac:picMk id="5" creationId="{752B69AF-7136-E9FC-AD27-25057E72FBEA}"/>
          </ac:picMkLst>
        </pc:picChg>
      </pc:sldChg>
      <pc:sldChg chg="addSp delSp modSp mod delAnim">
        <pc:chgData name="Matteo Matarazzo - EFCI" userId="4f647de6-814d-4655-940c-6809fc24eb8f" providerId="ADAL" clId="{A7409D71-3C5A-4034-B4B1-F9D469A21E9D}" dt="2023-07-17T13:40:45.557" v="27"/>
        <pc:sldMkLst>
          <pc:docMk/>
          <pc:sldMk cId="2502389718" sldId="263"/>
        </pc:sldMkLst>
        <pc:spChg chg="add mod">
          <ac:chgData name="Matteo Matarazzo - EFCI" userId="4f647de6-814d-4655-940c-6809fc24eb8f" providerId="ADAL" clId="{A7409D71-3C5A-4034-B4B1-F9D469A21E9D}" dt="2023-07-17T13:40:45.557" v="27"/>
          <ac:spMkLst>
            <pc:docMk/>
            <pc:sldMk cId="2502389718" sldId="263"/>
            <ac:spMk id="9" creationId="{A09F1508-955D-D999-ADFB-136C9A993A82}"/>
          </ac:spMkLst>
        </pc:spChg>
        <pc:picChg chg="del">
          <ac:chgData name="Matteo Matarazzo - EFCI" userId="4f647de6-814d-4655-940c-6809fc24eb8f" providerId="ADAL" clId="{A7409D71-3C5A-4034-B4B1-F9D469A21E9D}" dt="2023-07-17T13:40:44.673" v="26" actId="478"/>
          <ac:picMkLst>
            <pc:docMk/>
            <pc:sldMk cId="2502389718" sldId="263"/>
            <ac:picMk id="2" creationId="{E34289DD-A5EF-F49A-D39D-A86719249858}"/>
          </ac:picMkLst>
        </pc:picChg>
      </pc:sldChg>
      <pc:sldChg chg="addSp delSp modSp mod delAnim">
        <pc:chgData name="Matteo Matarazzo - EFCI" userId="4f647de6-814d-4655-940c-6809fc24eb8f" providerId="ADAL" clId="{A7409D71-3C5A-4034-B4B1-F9D469A21E9D}" dt="2023-07-17T13:41:02.724" v="29"/>
        <pc:sldMkLst>
          <pc:docMk/>
          <pc:sldMk cId="1638758628" sldId="316"/>
        </pc:sldMkLst>
        <pc:spChg chg="add mod">
          <ac:chgData name="Matteo Matarazzo - EFCI" userId="4f647de6-814d-4655-940c-6809fc24eb8f" providerId="ADAL" clId="{A7409D71-3C5A-4034-B4B1-F9D469A21E9D}" dt="2023-07-17T13:41:02.724" v="29"/>
          <ac:spMkLst>
            <pc:docMk/>
            <pc:sldMk cId="1638758628" sldId="316"/>
            <ac:spMk id="2" creationId="{26C3DA66-345A-B9A1-AB2A-A5BF828F42F6}"/>
          </ac:spMkLst>
        </pc:spChg>
        <pc:picChg chg="del">
          <ac:chgData name="Matteo Matarazzo - EFCI" userId="4f647de6-814d-4655-940c-6809fc24eb8f" providerId="ADAL" clId="{A7409D71-3C5A-4034-B4B1-F9D469A21E9D}" dt="2023-07-17T13:41:01.412" v="28" actId="478"/>
          <ac:picMkLst>
            <pc:docMk/>
            <pc:sldMk cId="1638758628" sldId="316"/>
            <ac:picMk id="5" creationId="{C86D9E52-3A25-0870-97B1-40BC07BA886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adminmop-my.sharepoint.com/personal/pyledilosquer_gie-monde-proprete_com1/Documents/PYLD-GIE/02.%20Projets,%20notes%20et%20&#233;tudes/Travail%20en%20journ&#233;e/ENQUETE%20EN%20LIGNE%20TCJ%202021/EP/Rapport_Automatique_EP.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adminmop-my.sharepoint.com/personal/pyledilosquer_gie-monde-proprete_com1/Documents/PYLD-GIE/02.%20Projets,%20notes%20et%20&#233;tudes/Travail%20en%20journ&#233;e/ENQUETE%20EN%20LIGNE%20TCJ%202021/Clients/Rapport_Automatique_02_03_2021_1623857912.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adminmop-my.sharepoint.com/personal/pyledilosquer_gie-monde-proprete_com1/Documents/PYLD-GIE/02.%20Projets,%20notes%20et%20&#233;tudes/Travail%20en%20journ&#233;e/ENQUETE%20EN%20LIGNE%20TCJ%202021/Clients/Rapport_Automatique_02_03_2021_1623857912.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adminmop-my.sharepoint.com/personal/pyledilosquer_gie-monde-proprete_com1/Documents/PYLD-GIE/02.%20Projets,%20notes%20et%20&#233;tudes/Travail%20en%20journ&#233;e/ENQUETE%20EN%20LIGNE%20TCJ%202021/Clients/Rapport_Automatique_02_03_2021_162385791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br>
              <a:rPr lang="en-US" sz="1800" b="0" i="0" u="none" strike="noStrike" baseline="0" dirty="0"/>
            </a:br>
            <a:r>
              <a:rPr lang="en-US" sz="1800" b="1" i="0" u="none" strike="noStrike" baseline="0" dirty="0">
                <a:effectLst/>
              </a:rPr>
              <a:t>Compared to staggered working hours, would you say that continuous daytime work allows:</a:t>
            </a:r>
            <a:endParaRPr lang="fr-FR" sz="1800" b="1" i="1" dirty="0"/>
          </a:p>
        </c:rich>
      </c:tx>
      <c:layout>
        <c:manualLayout>
          <c:xMode val="edge"/>
          <c:yMode val="edge"/>
          <c:x val="0.14660996735663392"/>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49099099099099097"/>
          <c:y val="0.17398400700593225"/>
          <c:w val="0.4966216216216216"/>
          <c:h val="0.72398289304899444"/>
        </c:manualLayout>
      </c:layout>
      <c:barChart>
        <c:barDir val="bar"/>
        <c:grouping val="percentStacked"/>
        <c:varyColors val="0"/>
        <c:ser>
          <c:idx val="0"/>
          <c:order val="0"/>
          <c:tx>
            <c:strRef>
              <c:f>Worksheet!$F$235</c:f>
              <c:strCache>
                <c:ptCount val="1"/>
                <c:pt idx="0">
                  <c:v>Pas du tout d’accord</c:v>
                </c:pt>
              </c:strCache>
            </c:strRef>
          </c:tx>
          <c:spPr>
            <a:solidFill>
              <a:schemeClr val="accent6">
                <a:lumMod val="50000"/>
              </a:schemeClr>
            </a:solidFill>
            <a:ln>
              <a:noFill/>
            </a:ln>
            <a:effectLst/>
          </c:spPr>
          <c:invertIfNegative val="0"/>
          <c:dLbls>
            <c:dLbl>
              <c:idx val="0"/>
              <c:layout>
                <c:manualLayout>
                  <c:x val="-2.4774774774774858E-2"/>
                  <c:y val="8.161876794648793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CE6-49B0-A56D-C1C397BE5A52}"/>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Worksheet!$G$234:$N$234</c:f>
              <c:strCache>
                <c:ptCount val="8"/>
                <c:pt idx="0">
                  <c:v>De valoriser un engagement concret de RSE </c:v>
                </c:pt>
                <c:pt idx="1">
                  <c:v>La possibilité d’offrir des services complémentaires (gestion des salles de réunion, gestion du tri, entretien d’espaces verts, petite maintenance, interventions sur des déménagements de bureau, etc.) </c:v>
                </c:pt>
                <c:pt idx="2">
                  <c:v>Davantage de fidélisation client </c:v>
                </c:pt>
                <c:pt idx="3">
                  <c:v>Davantage de productivité</c:v>
                </c:pt>
                <c:pt idx="4">
                  <c:v>Une meilleure identification des besoins et un service adapté à l’usage qui est fait des espaces</c:v>
                </c:pt>
                <c:pt idx="5">
                  <c:v>Davantage de réactivité avec une réponse plus rapide face aux imprévus</c:v>
                </c:pt>
                <c:pt idx="6">
                  <c:v>Une meilleure qualité de service</c:v>
                </c:pt>
                <c:pt idx="7">
                  <c:v>De favoriser une propreté en continu sur le site du client </c:v>
                </c:pt>
              </c:strCache>
            </c:strRef>
          </c:cat>
          <c:val>
            <c:numRef>
              <c:f>Worksheet!$G$235:$N$235</c:f>
              <c:numCache>
                <c:formatCode>0.0%</c:formatCode>
                <c:ptCount val="8"/>
                <c:pt idx="0">
                  <c:v>0</c:v>
                </c:pt>
                <c:pt idx="1">
                  <c:v>6.9000000000000006E-2</c:v>
                </c:pt>
                <c:pt idx="2">
                  <c:v>1.72E-2</c:v>
                </c:pt>
                <c:pt idx="3">
                  <c:v>0.16949999999999998</c:v>
                </c:pt>
                <c:pt idx="4">
                  <c:v>5.0799999999999998E-2</c:v>
                </c:pt>
                <c:pt idx="5">
                  <c:v>5.0799999999999998E-2</c:v>
                </c:pt>
                <c:pt idx="6">
                  <c:v>0.1525</c:v>
                </c:pt>
                <c:pt idx="7">
                  <c:v>0.1333</c:v>
                </c:pt>
              </c:numCache>
            </c:numRef>
          </c:val>
          <c:extLst>
            <c:ext xmlns:c16="http://schemas.microsoft.com/office/drawing/2014/chart" uri="{C3380CC4-5D6E-409C-BE32-E72D297353CC}">
              <c16:uniqueId val="{00000000-6CE6-49B0-A56D-C1C397BE5A52}"/>
            </c:ext>
          </c:extLst>
        </c:ser>
        <c:ser>
          <c:idx val="1"/>
          <c:order val="1"/>
          <c:tx>
            <c:strRef>
              <c:f>Worksheet!$F$236</c:f>
              <c:strCache>
                <c:ptCount val="1"/>
                <c:pt idx="0">
                  <c:v>Plutôt pas d'accord</c:v>
                </c:pt>
              </c:strCache>
            </c:strRef>
          </c:tx>
          <c:spPr>
            <a:solidFill>
              <a:schemeClr val="accent6">
                <a:lumMod val="75000"/>
              </a:schemeClr>
            </a:solidFill>
            <a:ln>
              <a:noFill/>
            </a:ln>
            <a:effectLst/>
          </c:spPr>
          <c:invertIfNegative val="0"/>
          <c:dLbls>
            <c:dLbl>
              <c:idx val="0"/>
              <c:layout>
                <c:manualLayout>
                  <c:x val="6.7567567567567571E-3"/>
                  <c:y val="-9.975511955494405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CE6-49B0-A56D-C1C397BE5A5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Worksheet!$G$234:$N$234</c:f>
              <c:strCache>
                <c:ptCount val="8"/>
                <c:pt idx="0">
                  <c:v>De valoriser un engagement concret de RSE </c:v>
                </c:pt>
                <c:pt idx="1">
                  <c:v>La possibilité d’offrir des services complémentaires (gestion des salles de réunion, gestion du tri, entretien d’espaces verts, petite maintenance, interventions sur des déménagements de bureau, etc.) </c:v>
                </c:pt>
                <c:pt idx="2">
                  <c:v>Davantage de fidélisation client </c:v>
                </c:pt>
                <c:pt idx="3">
                  <c:v>Davantage de productivité</c:v>
                </c:pt>
                <c:pt idx="4">
                  <c:v>Une meilleure identification des besoins et un service adapté à l’usage qui est fait des espaces</c:v>
                </c:pt>
                <c:pt idx="5">
                  <c:v>Davantage de réactivité avec une réponse plus rapide face aux imprévus</c:v>
                </c:pt>
                <c:pt idx="6">
                  <c:v>Une meilleure qualité de service</c:v>
                </c:pt>
                <c:pt idx="7">
                  <c:v>De favoriser une propreté en continu sur le site du client </c:v>
                </c:pt>
              </c:strCache>
            </c:strRef>
          </c:cat>
          <c:val>
            <c:numRef>
              <c:f>Worksheet!$G$236:$N$236</c:f>
              <c:numCache>
                <c:formatCode>0.0%</c:formatCode>
                <c:ptCount val="8"/>
                <c:pt idx="0">
                  <c:v>3.5699999999999996E-2</c:v>
                </c:pt>
                <c:pt idx="1">
                  <c:v>0.13789999999999999</c:v>
                </c:pt>
                <c:pt idx="2">
                  <c:v>0.1552</c:v>
                </c:pt>
                <c:pt idx="3">
                  <c:v>0.45760000000000001</c:v>
                </c:pt>
                <c:pt idx="4">
                  <c:v>0.1186</c:v>
                </c:pt>
                <c:pt idx="5">
                  <c:v>3.39E-2</c:v>
                </c:pt>
                <c:pt idx="6">
                  <c:v>0.18640000000000001</c:v>
                </c:pt>
                <c:pt idx="7">
                  <c:v>0.18329999999999999</c:v>
                </c:pt>
              </c:numCache>
            </c:numRef>
          </c:val>
          <c:extLst>
            <c:ext xmlns:c16="http://schemas.microsoft.com/office/drawing/2014/chart" uri="{C3380CC4-5D6E-409C-BE32-E72D297353CC}">
              <c16:uniqueId val="{00000001-6CE6-49B0-A56D-C1C397BE5A52}"/>
            </c:ext>
          </c:extLst>
        </c:ser>
        <c:ser>
          <c:idx val="2"/>
          <c:order val="2"/>
          <c:tx>
            <c:strRef>
              <c:f>Worksheet!$F$237</c:f>
              <c:strCache>
                <c:ptCount val="1"/>
                <c:pt idx="0">
                  <c:v>Plutôt d'accord</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Worksheet!$G$234:$N$234</c:f>
              <c:strCache>
                <c:ptCount val="8"/>
                <c:pt idx="0">
                  <c:v>De valoriser un engagement concret de RSE </c:v>
                </c:pt>
                <c:pt idx="1">
                  <c:v>La possibilité d’offrir des services complémentaires (gestion des salles de réunion, gestion du tri, entretien d’espaces verts, petite maintenance, interventions sur des déménagements de bureau, etc.) </c:v>
                </c:pt>
                <c:pt idx="2">
                  <c:v>Davantage de fidélisation client </c:v>
                </c:pt>
                <c:pt idx="3">
                  <c:v>Davantage de productivité</c:v>
                </c:pt>
                <c:pt idx="4">
                  <c:v>Une meilleure identification des besoins et un service adapté à l’usage qui est fait des espaces</c:v>
                </c:pt>
                <c:pt idx="5">
                  <c:v>Davantage de réactivité avec une réponse plus rapide face aux imprévus</c:v>
                </c:pt>
                <c:pt idx="6">
                  <c:v>Une meilleure qualité de service</c:v>
                </c:pt>
                <c:pt idx="7">
                  <c:v>De favoriser une propreté en continu sur le site du client </c:v>
                </c:pt>
              </c:strCache>
            </c:strRef>
          </c:cat>
          <c:val>
            <c:numRef>
              <c:f>Worksheet!$G$237:$N$237</c:f>
              <c:numCache>
                <c:formatCode>0.0%</c:formatCode>
                <c:ptCount val="8"/>
                <c:pt idx="0">
                  <c:v>0.46429999999999999</c:v>
                </c:pt>
                <c:pt idx="1">
                  <c:v>0.53449999999999998</c:v>
                </c:pt>
                <c:pt idx="2">
                  <c:v>0.60340000000000005</c:v>
                </c:pt>
                <c:pt idx="3">
                  <c:v>0.2712</c:v>
                </c:pt>
                <c:pt idx="4">
                  <c:v>0.47460000000000002</c:v>
                </c:pt>
                <c:pt idx="5">
                  <c:v>0.47460000000000002</c:v>
                </c:pt>
                <c:pt idx="6">
                  <c:v>0.45760000000000001</c:v>
                </c:pt>
                <c:pt idx="7">
                  <c:v>0.48330000000000001</c:v>
                </c:pt>
              </c:numCache>
            </c:numRef>
          </c:val>
          <c:extLst>
            <c:ext xmlns:c16="http://schemas.microsoft.com/office/drawing/2014/chart" uri="{C3380CC4-5D6E-409C-BE32-E72D297353CC}">
              <c16:uniqueId val="{00000002-6CE6-49B0-A56D-C1C397BE5A52}"/>
            </c:ext>
          </c:extLst>
        </c:ser>
        <c:ser>
          <c:idx val="3"/>
          <c:order val="3"/>
          <c:tx>
            <c:strRef>
              <c:f>Worksheet!$F$238</c:f>
              <c:strCache>
                <c:ptCount val="1"/>
                <c:pt idx="0">
                  <c:v>Tout à fait d’accord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Worksheet!$G$234:$N$234</c:f>
              <c:strCache>
                <c:ptCount val="8"/>
                <c:pt idx="0">
                  <c:v>De valoriser un engagement concret de RSE </c:v>
                </c:pt>
                <c:pt idx="1">
                  <c:v>La possibilité d’offrir des services complémentaires (gestion des salles de réunion, gestion du tri, entretien d’espaces verts, petite maintenance, interventions sur des déménagements de bureau, etc.) </c:v>
                </c:pt>
                <c:pt idx="2">
                  <c:v>Davantage de fidélisation client </c:v>
                </c:pt>
                <c:pt idx="3">
                  <c:v>Davantage de productivité</c:v>
                </c:pt>
                <c:pt idx="4">
                  <c:v>Une meilleure identification des besoins et un service adapté à l’usage qui est fait des espaces</c:v>
                </c:pt>
                <c:pt idx="5">
                  <c:v>Davantage de réactivité avec une réponse plus rapide face aux imprévus</c:v>
                </c:pt>
                <c:pt idx="6">
                  <c:v>Une meilleure qualité de service</c:v>
                </c:pt>
                <c:pt idx="7">
                  <c:v>De favoriser une propreté en continu sur le site du client </c:v>
                </c:pt>
              </c:strCache>
            </c:strRef>
          </c:cat>
          <c:val>
            <c:numRef>
              <c:f>Worksheet!$G$238:$N$238</c:f>
              <c:numCache>
                <c:formatCode>0.0%</c:formatCode>
                <c:ptCount val="8"/>
                <c:pt idx="0">
                  <c:v>0.5</c:v>
                </c:pt>
                <c:pt idx="1">
                  <c:v>0.2586</c:v>
                </c:pt>
                <c:pt idx="2">
                  <c:v>0.22409999999999999</c:v>
                </c:pt>
                <c:pt idx="3">
                  <c:v>0.1017</c:v>
                </c:pt>
                <c:pt idx="4">
                  <c:v>0.35590000000000005</c:v>
                </c:pt>
                <c:pt idx="5">
                  <c:v>0.44069999999999998</c:v>
                </c:pt>
                <c:pt idx="6">
                  <c:v>0.2034</c:v>
                </c:pt>
                <c:pt idx="7">
                  <c:v>0.2</c:v>
                </c:pt>
              </c:numCache>
            </c:numRef>
          </c:val>
          <c:extLst>
            <c:ext xmlns:c16="http://schemas.microsoft.com/office/drawing/2014/chart" uri="{C3380CC4-5D6E-409C-BE32-E72D297353CC}">
              <c16:uniqueId val="{00000003-6CE6-49B0-A56D-C1C397BE5A52}"/>
            </c:ext>
          </c:extLst>
        </c:ser>
        <c:dLbls>
          <c:dLblPos val="ctr"/>
          <c:showLegendKey val="0"/>
          <c:showVal val="1"/>
          <c:showCatName val="0"/>
          <c:showSerName val="0"/>
          <c:showPercent val="0"/>
          <c:showBubbleSize val="0"/>
        </c:dLbls>
        <c:gapWidth val="150"/>
        <c:overlap val="100"/>
        <c:axId val="1670893823"/>
        <c:axId val="1670891743"/>
      </c:barChart>
      <c:catAx>
        <c:axId val="1670893823"/>
        <c:scaling>
          <c:orientation val="minMax"/>
        </c:scaling>
        <c:delete val="1"/>
        <c:axPos val="l"/>
        <c:numFmt formatCode="General" sourceLinked="1"/>
        <c:majorTickMark val="out"/>
        <c:minorTickMark val="none"/>
        <c:tickLblPos val="nextTo"/>
        <c:crossAx val="1670891743"/>
        <c:crosses val="autoZero"/>
        <c:auto val="1"/>
        <c:lblAlgn val="ctr"/>
        <c:lblOffset val="100"/>
        <c:noMultiLvlLbl val="0"/>
      </c:catAx>
      <c:valAx>
        <c:axId val="1670891743"/>
        <c:scaling>
          <c:orientation val="minMax"/>
        </c:scaling>
        <c:delete val="1"/>
        <c:axPos val="b"/>
        <c:numFmt formatCode="0%" sourceLinked="1"/>
        <c:majorTickMark val="out"/>
        <c:minorTickMark val="none"/>
        <c:tickLblPos val="nextTo"/>
        <c:crossAx val="1670893823"/>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4237755552606079E-2"/>
          <c:y val="0.10557013488647479"/>
          <c:w val="0.9515244888947878"/>
          <c:h val="0.86620941593366563"/>
        </c:manualLayout>
      </c:layout>
      <c:barChart>
        <c:barDir val="bar"/>
        <c:grouping val="percentStacked"/>
        <c:varyColors val="0"/>
        <c:ser>
          <c:idx val="0"/>
          <c:order val="0"/>
          <c:tx>
            <c:strRef>
              <c:f>Worksheet!$J$19</c:f>
              <c:strCache>
                <c:ptCount val="1"/>
                <c:pt idx="0">
                  <c:v>Pas du tout d’accord</c:v>
                </c:pt>
              </c:strCache>
            </c:strRef>
          </c:tx>
          <c:spPr>
            <a:solidFill>
              <a:schemeClr val="accent6">
                <a:lumMod val="50000"/>
              </a:schemeClr>
            </a:solidFill>
            <a:ln>
              <a:noFill/>
            </a:ln>
            <a:effectLst/>
          </c:spPr>
          <c:invertIfNegative val="0"/>
          <c:dLbls>
            <c:dLbl>
              <c:idx val="3"/>
              <c:layout>
                <c:manualLayout>
                  <c:x val="8.0831408775981529E-3"/>
                  <c:y val="-1.0197459714993533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96-4AF4-850D-DFD4E06FECE8}"/>
                </c:ext>
              </c:extLst>
            </c:dLbl>
            <c:dLbl>
              <c:idx val="6"/>
              <c:layout>
                <c:manualLayout>
                  <c:x val="1.1547344110854504E-2"/>
                  <c:y val="-5.562315009228186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496-4AF4-850D-DFD4E06FECE8}"/>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Worksheet!$K$18:$Q$18</c:f>
              <c:strCache>
                <c:ptCount val="7"/>
                <c:pt idx="0">
                  <c:v>De valoriser un engagement concret de RSE</c:v>
                </c:pt>
                <c:pt idx="1">
                  <c:v>Une facilité de gestion de l’accès et de la sécurité des sites</c:v>
                </c:pt>
                <c:pt idx="2">
                  <c:v>Des réductions de consommation d’énergies</c:v>
                </c:pt>
                <c:pt idx="3">
                  <c:v>La possibilité d’opérer des ajustements et de bénéficier de services complémentaires (gestion du tri, entretien d’espaces verts, petite maintenance, interventions sur des déménagements de bureau, etc.)</c:v>
                </c:pt>
                <c:pt idx="4">
                  <c:v>Une meilleure identification des besoins et un service adapté à l’usage qui est fait des locaux</c:v>
                </c:pt>
                <c:pt idx="5">
                  <c:v>Davantage de réactivité avec une réponse plus rapide face aux imprévus</c:v>
                </c:pt>
                <c:pt idx="6">
                  <c:v>Une meilleure qualité de service</c:v>
                </c:pt>
              </c:strCache>
            </c:strRef>
          </c:cat>
          <c:val>
            <c:numRef>
              <c:f>Worksheet!$K$19:$Q$19</c:f>
              <c:numCache>
                <c:formatCode>0.0%</c:formatCode>
                <c:ptCount val="7"/>
                <c:pt idx="0">
                  <c:v>0</c:v>
                </c:pt>
                <c:pt idx="1">
                  <c:v>0</c:v>
                </c:pt>
                <c:pt idx="2">
                  <c:v>5.2600000000000001E-2</c:v>
                </c:pt>
                <c:pt idx="3">
                  <c:v>0.15789999999999998</c:v>
                </c:pt>
                <c:pt idx="4">
                  <c:v>5.2600000000000001E-2</c:v>
                </c:pt>
                <c:pt idx="5">
                  <c:v>0</c:v>
                </c:pt>
                <c:pt idx="6">
                  <c:v>5.2600000000000001E-2</c:v>
                </c:pt>
              </c:numCache>
            </c:numRef>
          </c:val>
          <c:extLst>
            <c:ext xmlns:c16="http://schemas.microsoft.com/office/drawing/2014/chart" uri="{C3380CC4-5D6E-409C-BE32-E72D297353CC}">
              <c16:uniqueId val="{00000002-B496-4AF4-850D-DFD4E06FECE8}"/>
            </c:ext>
          </c:extLst>
        </c:ser>
        <c:ser>
          <c:idx val="1"/>
          <c:order val="1"/>
          <c:tx>
            <c:strRef>
              <c:f>Worksheet!$J$20</c:f>
              <c:strCache>
                <c:ptCount val="1"/>
                <c:pt idx="0">
                  <c:v>Plutôt pas d’accord</c:v>
                </c:pt>
              </c:strCache>
            </c:strRef>
          </c:tx>
          <c:spPr>
            <a:solidFill>
              <a:schemeClr val="accent6">
                <a:lumMod val="75000"/>
              </a:schemeClr>
            </a:solidFill>
            <a:ln>
              <a:noFill/>
            </a:ln>
            <a:effectLst/>
          </c:spPr>
          <c:invertIfNegative val="0"/>
          <c:dLbls>
            <c:dLbl>
              <c:idx val="6"/>
              <c:layout>
                <c:manualLayout>
                  <c:x val="4.6189376443418013E-3"/>
                  <c:y val="2.781157504614093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496-4AF4-850D-DFD4E06FECE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Worksheet!$K$18:$Q$18</c:f>
              <c:strCache>
                <c:ptCount val="7"/>
                <c:pt idx="0">
                  <c:v>De valoriser un engagement concret de RSE</c:v>
                </c:pt>
                <c:pt idx="1">
                  <c:v>Une facilité de gestion de l’accès et de la sécurité des sites</c:v>
                </c:pt>
                <c:pt idx="2">
                  <c:v>Des réductions de consommation d’énergies</c:v>
                </c:pt>
                <c:pt idx="3">
                  <c:v>La possibilité d’opérer des ajustements et de bénéficier de services complémentaires (gestion du tri, entretien d’espaces verts, petite maintenance, interventions sur des déménagements de bureau, etc.)</c:v>
                </c:pt>
                <c:pt idx="4">
                  <c:v>Une meilleure identification des besoins et un service adapté à l’usage qui est fait des locaux</c:v>
                </c:pt>
                <c:pt idx="5">
                  <c:v>Davantage de réactivité avec une réponse plus rapide face aux imprévus</c:v>
                </c:pt>
                <c:pt idx="6">
                  <c:v>Une meilleure qualité de service</c:v>
                </c:pt>
              </c:strCache>
            </c:strRef>
          </c:cat>
          <c:val>
            <c:numRef>
              <c:f>Worksheet!$K$20:$Q$20</c:f>
              <c:numCache>
                <c:formatCode>0.0%</c:formatCode>
                <c:ptCount val="7"/>
                <c:pt idx="0">
                  <c:v>0.10529999999999999</c:v>
                </c:pt>
                <c:pt idx="1">
                  <c:v>0.15789999999999998</c:v>
                </c:pt>
                <c:pt idx="2">
                  <c:v>0.42109999999999997</c:v>
                </c:pt>
                <c:pt idx="3">
                  <c:v>0.10529999999999999</c:v>
                </c:pt>
                <c:pt idx="4">
                  <c:v>0.10529999999999999</c:v>
                </c:pt>
                <c:pt idx="5">
                  <c:v>0.10529999999999999</c:v>
                </c:pt>
                <c:pt idx="6">
                  <c:v>0.26319999999999999</c:v>
                </c:pt>
              </c:numCache>
            </c:numRef>
          </c:val>
          <c:extLst>
            <c:ext xmlns:c16="http://schemas.microsoft.com/office/drawing/2014/chart" uri="{C3380CC4-5D6E-409C-BE32-E72D297353CC}">
              <c16:uniqueId val="{00000004-B496-4AF4-850D-DFD4E06FECE8}"/>
            </c:ext>
          </c:extLst>
        </c:ser>
        <c:ser>
          <c:idx val="2"/>
          <c:order val="2"/>
          <c:tx>
            <c:strRef>
              <c:f>Worksheet!$J$21</c:f>
              <c:strCache>
                <c:ptCount val="1"/>
                <c:pt idx="0">
                  <c:v>Plutôt d’accord</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Worksheet!$K$18:$Q$18</c:f>
              <c:strCache>
                <c:ptCount val="7"/>
                <c:pt idx="0">
                  <c:v>De valoriser un engagement concret de RSE</c:v>
                </c:pt>
                <c:pt idx="1">
                  <c:v>Une facilité de gestion de l’accès et de la sécurité des sites</c:v>
                </c:pt>
                <c:pt idx="2">
                  <c:v>Des réductions de consommation d’énergies</c:v>
                </c:pt>
                <c:pt idx="3">
                  <c:v>La possibilité d’opérer des ajustements et de bénéficier de services complémentaires (gestion du tri, entretien d’espaces verts, petite maintenance, interventions sur des déménagements de bureau, etc.)</c:v>
                </c:pt>
                <c:pt idx="4">
                  <c:v>Une meilleure identification des besoins et un service adapté à l’usage qui est fait des locaux</c:v>
                </c:pt>
                <c:pt idx="5">
                  <c:v>Davantage de réactivité avec une réponse plus rapide face aux imprévus</c:v>
                </c:pt>
                <c:pt idx="6">
                  <c:v>Une meilleure qualité de service</c:v>
                </c:pt>
              </c:strCache>
            </c:strRef>
          </c:cat>
          <c:val>
            <c:numRef>
              <c:f>Worksheet!$K$21:$Q$21</c:f>
              <c:numCache>
                <c:formatCode>0.0%</c:formatCode>
                <c:ptCount val="7"/>
                <c:pt idx="0">
                  <c:v>0.26319999999999999</c:v>
                </c:pt>
                <c:pt idx="1">
                  <c:v>0.36840000000000006</c:v>
                </c:pt>
                <c:pt idx="2">
                  <c:v>0.42109999999999997</c:v>
                </c:pt>
                <c:pt idx="3">
                  <c:v>0.36840000000000006</c:v>
                </c:pt>
                <c:pt idx="4">
                  <c:v>0.42109999999999997</c:v>
                </c:pt>
                <c:pt idx="5">
                  <c:v>0.31579999999999997</c:v>
                </c:pt>
                <c:pt idx="6">
                  <c:v>0.42109999999999997</c:v>
                </c:pt>
              </c:numCache>
            </c:numRef>
          </c:val>
          <c:extLst>
            <c:ext xmlns:c16="http://schemas.microsoft.com/office/drawing/2014/chart" uri="{C3380CC4-5D6E-409C-BE32-E72D297353CC}">
              <c16:uniqueId val="{00000005-B496-4AF4-850D-DFD4E06FECE8}"/>
            </c:ext>
          </c:extLst>
        </c:ser>
        <c:ser>
          <c:idx val="3"/>
          <c:order val="3"/>
          <c:tx>
            <c:strRef>
              <c:f>Worksheet!$J$22</c:f>
              <c:strCache>
                <c:ptCount val="1"/>
                <c:pt idx="0">
                  <c:v>Tout à fait d’accord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Worksheet!$K$18:$Q$18</c:f>
              <c:strCache>
                <c:ptCount val="7"/>
                <c:pt idx="0">
                  <c:v>De valoriser un engagement concret de RSE</c:v>
                </c:pt>
                <c:pt idx="1">
                  <c:v>Une facilité de gestion de l’accès et de la sécurité des sites</c:v>
                </c:pt>
                <c:pt idx="2">
                  <c:v>Des réductions de consommation d’énergies</c:v>
                </c:pt>
                <c:pt idx="3">
                  <c:v>La possibilité d’opérer des ajustements et de bénéficier de services complémentaires (gestion du tri, entretien d’espaces verts, petite maintenance, interventions sur des déménagements de bureau, etc.)</c:v>
                </c:pt>
                <c:pt idx="4">
                  <c:v>Une meilleure identification des besoins et un service adapté à l’usage qui est fait des locaux</c:v>
                </c:pt>
                <c:pt idx="5">
                  <c:v>Davantage de réactivité avec une réponse plus rapide face aux imprévus</c:v>
                </c:pt>
                <c:pt idx="6">
                  <c:v>Une meilleure qualité de service</c:v>
                </c:pt>
              </c:strCache>
            </c:strRef>
          </c:cat>
          <c:val>
            <c:numRef>
              <c:f>Worksheet!$K$22:$Q$22</c:f>
              <c:numCache>
                <c:formatCode>0.0%</c:formatCode>
                <c:ptCount val="7"/>
                <c:pt idx="0">
                  <c:v>0.63159999999999994</c:v>
                </c:pt>
                <c:pt idx="1">
                  <c:v>0.47369999999999995</c:v>
                </c:pt>
                <c:pt idx="2">
                  <c:v>0.10529999999999999</c:v>
                </c:pt>
                <c:pt idx="3">
                  <c:v>0.36840000000000006</c:v>
                </c:pt>
                <c:pt idx="4">
                  <c:v>0.42109999999999997</c:v>
                </c:pt>
                <c:pt idx="5">
                  <c:v>0.57889999999999997</c:v>
                </c:pt>
                <c:pt idx="6">
                  <c:v>0.26319999999999999</c:v>
                </c:pt>
              </c:numCache>
            </c:numRef>
          </c:val>
          <c:extLst>
            <c:ext xmlns:c16="http://schemas.microsoft.com/office/drawing/2014/chart" uri="{C3380CC4-5D6E-409C-BE32-E72D297353CC}">
              <c16:uniqueId val="{00000006-B496-4AF4-850D-DFD4E06FECE8}"/>
            </c:ext>
          </c:extLst>
        </c:ser>
        <c:dLbls>
          <c:dLblPos val="ctr"/>
          <c:showLegendKey val="0"/>
          <c:showVal val="1"/>
          <c:showCatName val="0"/>
          <c:showSerName val="0"/>
          <c:showPercent val="0"/>
          <c:showBubbleSize val="0"/>
        </c:dLbls>
        <c:gapWidth val="150"/>
        <c:overlap val="100"/>
        <c:axId val="1670893823"/>
        <c:axId val="1670891743"/>
      </c:barChart>
      <c:catAx>
        <c:axId val="1670893823"/>
        <c:scaling>
          <c:orientation val="minMax"/>
        </c:scaling>
        <c:delete val="1"/>
        <c:axPos val="l"/>
        <c:numFmt formatCode="General" sourceLinked="1"/>
        <c:majorTickMark val="out"/>
        <c:minorTickMark val="none"/>
        <c:tickLblPos val="nextTo"/>
        <c:crossAx val="1670891743"/>
        <c:crosses val="autoZero"/>
        <c:auto val="1"/>
        <c:lblAlgn val="ctr"/>
        <c:lblOffset val="100"/>
        <c:noMultiLvlLbl val="0"/>
      </c:catAx>
      <c:valAx>
        <c:axId val="1670891743"/>
        <c:scaling>
          <c:orientation val="minMax"/>
        </c:scaling>
        <c:delete val="1"/>
        <c:axPos val="b"/>
        <c:numFmt formatCode="0%" sourceLinked="1"/>
        <c:majorTickMark val="out"/>
        <c:minorTickMark val="none"/>
        <c:tickLblPos val="nextTo"/>
        <c:crossAx val="1670893823"/>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84723727376256"/>
          <c:y val="1.6861285244187302E-2"/>
          <c:w val="0.44305511812312454"/>
          <c:h val="0.73842512972361618"/>
        </c:manualLayout>
      </c:layout>
      <c:pieChart>
        <c:varyColors val="1"/>
        <c:ser>
          <c:idx val="0"/>
          <c:order val="0"/>
          <c:dPt>
            <c:idx val="0"/>
            <c:bubble3D val="0"/>
            <c:spPr>
              <a:solidFill>
                <a:schemeClr val="accent3"/>
              </a:solidFill>
              <a:ln w="19050">
                <a:solidFill>
                  <a:schemeClr val="lt1"/>
                </a:solidFill>
              </a:ln>
              <a:effectLst/>
            </c:spPr>
            <c:extLst>
              <c:ext xmlns:c16="http://schemas.microsoft.com/office/drawing/2014/chart" uri="{C3380CC4-5D6E-409C-BE32-E72D297353CC}">
                <c16:uniqueId val="{00000001-C8B3-4ED0-AD56-553CEB83B85A}"/>
              </c:ext>
            </c:extLst>
          </c:dPt>
          <c:dPt>
            <c:idx val="1"/>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3-C8B3-4ED0-AD56-553CEB83B85A}"/>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C8B3-4ED0-AD56-553CEB83B85A}"/>
              </c:ext>
            </c:extLst>
          </c:dPt>
          <c:dPt>
            <c:idx val="3"/>
            <c:bubble3D val="0"/>
            <c:spPr>
              <a:solidFill>
                <a:srgbClr val="ED7D31"/>
              </a:solidFill>
              <a:ln w="19050">
                <a:solidFill>
                  <a:schemeClr val="lt1"/>
                </a:solidFill>
              </a:ln>
              <a:effectLst/>
            </c:spPr>
            <c:extLst>
              <c:ext xmlns:c16="http://schemas.microsoft.com/office/drawing/2014/chart" uri="{C3380CC4-5D6E-409C-BE32-E72D297353CC}">
                <c16:uniqueId val="{00000007-C8B3-4ED0-AD56-553CEB83B85A}"/>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C8B3-4ED0-AD56-553CEB83B85A}"/>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Worksheet!$A$9:$A$13</c:f>
              <c:strCache>
                <c:ptCount val="5"/>
                <c:pt idx="0">
                  <c:v>Très satisfait</c:v>
                </c:pt>
                <c:pt idx="1">
                  <c:v>Plutot satisfait</c:v>
                </c:pt>
                <c:pt idx="2">
                  <c:v>Indécis, ne sait pas</c:v>
                </c:pt>
                <c:pt idx="3">
                  <c:v>Plutot insatisfait</c:v>
                </c:pt>
                <c:pt idx="4">
                  <c:v>Très insatisfait</c:v>
                </c:pt>
              </c:strCache>
            </c:strRef>
          </c:cat>
          <c:val>
            <c:numRef>
              <c:f>Worksheet!$D$9:$D$13</c:f>
              <c:numCache>
                <c:formatCode>0%</c:formatCode>
                <c:ptCount val="5"/>
                <c:pt idx="0">
                  <c:v>0.47369999999999995</c:v>
                </c:pt>
                <c:pt idx="1">
                  <c:v>0.42109999999999997</c:v>
                </c:pt>
                <c:pt idx="2">
                  <c:v>0.10529999999999999</c:v>
                </c:pt>
                <c:pt idx="3">
                  <c:v>0</c:v>
                </c:pt>
                <c:pt idx="4">
                  <c:v>0</c:v>
                </c:pt>
              </c:numCache>
            </c:numRef>
          </c:val>
          <c:extLst>
            <c:ext xmlns:c16="http://schemas.microsoft.com/office/drawing/2014/chart" uri="{C3380CC4-5D6E-409C-BE32-E72D297353CC}">
              <c16:uniqueId val="{0000000A-C8B3-4ED0-AD56-553CEB83B85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400"/>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D4A-4379-9D31-305FBCB38AA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D4A-4379-9D31-305FBCB38AA5}"/>
              </c:ext>
            </c:extLst>
          </c:dPt>
          <c:dPt>
            <c:idx val="2"/>
            <c:bubble3D val="0"/>
            <c:spPr>
              <a:solidFill>
                <a:srgbClr val="7030A0"/>
              </a:solidFill>
              <a:ln w="19050">
                <a:solidFill>
                  <a:schemeClr val="lt1"/>
                </a:solidFill>
              </a:ln>
              <a:effectLst/>
            </c:spPr>
            <c:extLst>
              <c:ext xmlns:c16="http://schemas.microsoft.com/office/drawing/2014/chart" uri="{C3380CC4-5D6E-409C-BE32-E72D297353CC}">
                <c16:uniqueId val="{00000005-6D4A-4379-9D31-305FBCB38AA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D4A-4379-9D31-305FBCB38AA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D4A-4379-9D31-305FBCB38AA5}"/>
              </c:ext>
            </c:extLst>
          </c:dPt>
          <c:dPt>
            <c:idx val="5"/>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B-6D4A-4379-9D31-305FBCB38AA5}"/>
              </c:ext>
            </c:extLst>
          </c:dPt>
          <c:dLbls>
            <c:dLbl>
              <c:idx val="2"/>
              <c:delete val="1"/>
              <c:extLst>
                <c:ext xmlns:c15="http://schemas.microsoft.com/office/drawing/2012/chart" uri="{CE6537A1-D6FC-4f65-9D91-7224C49458BB}"/>
                <c:ext xmlns:c16="http://schemas.microsoft.com/office/drawing/2014/chart" uri="{C3380CC4-5D6E-409C-BE32-E72D297353CC}">
                  <c16:uniqueId val="{00000005-6D4A-4379-9D31-305FBCB38AA5}"/>
                </c:ext>
              </c:extLst>
            </c:dLbl>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Worksheet!$A$95:$A$100</c:f>
              <c:strCache>
                <c:ptCount val="6"/>
                <c:pt idx="0">
                  <c:v>Nous ne nous sommes pas posé la question</c:v>
                </c:pt>
                <c:pt idx="1">
                  <c:v>Nous craignons que cela gêne nos collaborateurs et nos usagers</c:v>
                </c:pt>
                <c:pt idx="2">
                  <c:v>Nous craignons que cela nous coûte plus cher</c:v>
                </c:pt>
                <c:pt idx="3">
                  <c:v>Nous n’avons pas le temps de nous en occuper</c:v>
                </c:pt>
                <c:pt idx="4">
                  <c:v>Notre prestataire ne nous l’a pas proposé</c:v>
                </c:pt>
                <c:pt idx="5">
                  <c:v>Autres </c:v>
                </c:pt>
              </c:strCache>
            </c:strRef>
          </c:cat>
          <c:val>
            <c:numRef>
              <c:f>Worksheet!$D$95:$D$100</c:f>
              <c:numCache>
                <c:formatCode>0.0%</c:formatCode>
                <c:ptCount val="6"/>
                <c:pt idx="0">
                  <c:v>0.1875</c:v>
                </c:pt>
                <c:pt idx="1">
                  <c:v>0.4375</c:v>
                </c:pt>
                <c:pt idx="2">
                  <c:v>0</c:v>
                </c:pt>
                <c:pt idx="3">
                  <c:v>6.25E-2</c:v>
                </c:pt>
                <c:pt idx="4">
                  <c:v>0.125</c:v>
                </c:pt>
                <c:pt idx="5">
                  <c:v>0.5</c:v>
                </c:pt>
              </c:numCache>
            </c:numRef>
          </c:val>
          <c:extLst>
            <c:ext xmlns:c16="http://schemas.microsoft.com/office/drawing/2014/chart" uri="{C3380CC4-5D6E-409C-BE32-E72D297353CC}">
              <c16:uniqueId val="{0000000C-6D4A-4379-9D31-305FBCB38AA5}"/>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0C2BB1-5233-4CF1-9C41-B4DE695BC2E3}" type="datetimeFigureOut">
              <a:rPr lang="en-BE" smtClean="0"/>
              <a:t>07/17/2023</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770A0-4598-4A0F-B48A-62EBAD79DBFC}" type="slidenum">
              <a:rPr lang="en-BE" smtClean="0"/>
              <a:t>‹#›</a:t>
            </a:fld>
            <a:endParaRPr lang="en-BE"/>
          </a:p>
        </p:txBody>
      </p:sp>
    </p:spTree>
    <p:extLst>
      <p:ext uri="{BB962C8B-B14F-4D97-AF65-F5344CB8AC3E}">
        <p14:creationId xmlns:p14="http://schemas.microsoft.com/office/powerpoint/2010/main" val="3890628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15</a:t>
            </a:fld>
            <a:endParaRPr lang="fr-FR"/>
          </a:p>
        </p:txBody>
      </p:sp>
    </p:spTree>
    <p:extLst>
      <p:ext uri="{BB962C8B-B14F-4D97-AF65-F5344CB8AC3E}">
        <p14:creationId xmlns:p14="http://schemas.microsoft.com/office/powerpoint/2010/main" val="4262927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18</a:t>
            </a:fld>
            <a:endParaRPr lang="fr-FR"/>
          </a:p>
        </p:txBody>
      </p:sp>
    </p:spTree>
    <p:extLst>
      <p:ext uri="{BB962C8B-B14F-4D97-AF65-F5344CB8AC3E}">
        <p14:creationId xmlns:p14="http://schemas.microsoft.com/office/powerpoint/2010/main" val="2227801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19</a:t>
            </a:fld>
            <a:endParaRPr lang="fr-FR"/>
          </a:p>
        </p:txBody>
      </p:sp>
    </p:spTree>
    <p:extLst>
      <p:ext uri="{BB962C8B-B14F-4D97-AF65-F5344CB8AC3E}">
        <p14:creationId xmlns:p14="http://schemas.microsoft.com/office/powerpoint/2010/main" val="971385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20</a:t>
            </a:fld>
            <a:endParaRPr lang="fr-FR"/>
          </a:p>
        </p:txBody>
      </p:sp>
    </p:spTree>
    <p:extLst>
      <p:ext uri="{BB962C8B-B14F-4D97-AF65-F5344CB8AC3E}">
        <p14:creationId xmlns:p14="http://schemas.microsoft.com/office/powerpoint/2010/main" val="3947429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22</a:t>
            </a:fld>
            <a:endParaRPr lang="fr-FR"/>
          </a:p>
        </p:txBody>
      </p:sp>
    </p:spTree>
    <p:extLst>
      <p:ext uri="{BB962C8B-B14F-4D97-AF65-F5344CB8AC3E}">
        <p14:creationId xmlns:p14="http://schemas.microsoft.com/office/powerpoint/2010/main" val="1384166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85BE918-4B6D-4A3A-81A2-AEA4E05AFBC6}" type="slidenum">
              <a:rPr lang="fr-FR" smtClean="0"/>
              <a:t>24</a:t>
            </a:fld>
            <a:endParaRPr lang="fr-FR"/>
          </a:p>
        </p:txBody>
      </p:sp>
    </p:spTree>
    <p:extLst>
      <p:ext uri="{BB962C8B-B14F-4D97-AF65-F5344CB8AC3E}">
        <p14:creationId xmlns:p14="http://schemas.microsoft.com/office/powerpoint/2010/main" val="50862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25</a:t>
            </a:fld>
            <a:endParaRPr lang="fr-FR"/>
          </a:p>
        </p:txBody>
      </p:sp>
    </p:spTree>
    <p:extLst>
      <p:ext uri="{BB962C8B-B14F-4D97-AF65-F5344CB8AC3E}">
        <p14:creationId xmlns:p14="http://schemas.microsoft.com/office/powerpoint/2010/main" val="2698834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27</a:t>
            </a:fld>
            <a:endParaRPr lang="fr-FR"/>
          </a:p>
        </p:txBody>
      </p:sp>
    </p:spTree>
    <p:extLst>
      <p:ext uri="{BB962C8B-B14F-4D97-AF65-F5344CB8AC3E}">
        <p14:creationId xmlns:p14="http://schemas.microsoft.com/office/powerpoint/2010/main" val="3973132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85BE918-4B6D-4A3A-81A2-AEA4E05AFBC6}" type="slidenum">
              <a:rPr lang="fr-FR" smtClean="0"/>
              <a:t>28</a:t>
            </a:fld>
            <a:endParaRPr lang="fr-FR"/>
          </a:p>
        </p:txBody>
      </p:sp>
    </p:spTree>
    <p:extLst>
      <p:ext uri="{BB962C8B-B14F-4D97-AF65-F5344CB8AC3E}">
        <p14:creationId xmlns:p14="http://schemas.microsoft.com/office/powerpoint/2010/main" val="1355798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34</a:t>
            </a:fld>
            <a:endParaRPr lang="fr-FR"/>
          </a:p>
        </p:txBody>
      </p:sp>
    </p:spTree>
    <p:extLst>
      <p:ext uri="{BB962C8B-B14F-4D97-AF65-F5344CB8AC3E}">
        <p14:creationId xmlns:p14="http://schemas.microsoft.com/office/powerpoint/2010/main" val="2203614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37</a:t>
            </a:fld>
            <a:endParaRPr lang="fr-FR"/>
          </a:p>
        </p:txBody>
      </p:sp>
    </p:spTree>
    <p:extLst>
      <p:ext uri="{BB962C8B-B14F-4D97-AF65-F5344CB8AC3E}">
        <p14:creationId xmlns:p14="http://schemas.microsoft.com/office/powerpoint/2010/main" val="4090753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38</a:t>
            </a:fld>
            <a:endParaRPr lang="fr-FR"/>
          </a:p>
        </p:txBody>
      </p:sp>
    </p:spTree>
    <p:extLst>
      <p:ext uri="{BB962C8B-B14F-4D97-AF65-F5344CB8AC3E}">
        <p14:creationId xmlns:p14="http://schemas.microsoft.com/office/powerpoint/2010/main" val="2859511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EE9C8A-84F2-417B-BD04-E8C172BAF92C}" type="slidenum">
              <a:rPr lang="fr-FR" smtClean="0"/>
              <a:t>41</a:t>
            </a:fld>
            <a:endParaRPr lang="fr-FR"/>
          </a:p>
        </p:txBody>
      </p:sp>
    </p:spTree>
    <p:extLst>
      <p:ext uri="{BB962C8B-B14F-4D97-AF65-F5344CB8AC3E}">
        <p14:creationId xmlns:p14="http://schemas.microsoft.com/office/powerpoint/2010/main" val="1779027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4287290-78A3-E74F-8AF2-E751E44DF927}" type="slidenum">
              <a:rPr lang="it-IT" smtClean="0"/>
              <a:t>57</a:t>
            </a:fld>
            <a:endParaRPr lang="it-IT"/>
          </a:p>
        </p:txBody>
      </p:sp>
    </p:spTree>
    <p:extLst>
      <p:ext uri="{BB962C8B-B14F-4D97-AF65-F5344CB8AC3E}">
        <p14:creationId xmlns:p14="http://schemas.microsoft.com/office/powerpoint/2010/main" val="2122762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4287290-78A3-E74F-8AF2-E751E44DF927}" type="slidenum">
              <a:rPr lang="it-IT" smtClean="0"/>
              <a:t>58</a:t>
            </a:fld>
            <a:endParaRPr lang="it-IT"/>
          </a:p>
        </p:txBody>
      </p:sp>
    </p:spTree>
    <p:extLst>
      <p:ext uri="{BB962C8B-B14F-4D97-AF65-F5344CB8AC3E}">
        <p14:creationId xmlns:p14="http://schemas.microsoft.com/office/powerpoint/2010/main" val="3768835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4287290-78A3-E74F-8AF2-E751E44DF927}" type="slidenum">
              <a:rPr lang="it-IT" smtClean="0"/>
              <a:t>59</a:t>
            </a:fld>
            <a:endParaRPr lang="it-IT"/>
          </a:p>
        </p:txBody>
      </p:sp>
    </p:spTree>
    <p:extLst>
      <p:ext uri="{BB962C8B-B14F-4D97-AF65-F5344CB8AC3E}">
        <p14:creationId xmlns:p14="http://schemas.microsoft.com/office/powerpoint/2010/main" val="554143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228570" rtl="0" eaLnBrk="1" fontAlgn="auto" latinLnBrk="0" hangingPunct="1">
              <a:lnSpc>
                <a:spcPct val="100000"/>
              </a:lnSpc>
              <a:spcBef>
                <a:spcPts val="0"/>
              </a:spcBef>
              <a:spcAft>
                <a:spcPts val="0"/>
              </a:spcAft>
              <a:buClrTx/>
              <a:buSzTx/>
              <a:buFontTx/>
              <a:buNone/>
              <a:tabLst/>
              <a:defRPr/>
            </a:pPr>
            <a:endParaRPr lang="en-US" b="0" i="0" dirty="0">
              <a:solidFill>
                <a:srgbClr val="D1D5DB"/>
              </a:solidFill>
              <a:effectLst/>
              <a:latin typeface="Söhne"/>
            </a:endParaRPr>
          </a:p>
        </p:txBody>
      </p:sp>
      <p:sp>
        <p:nvSpPr>
          <p:cNvPr id="4" name="Segnaposto numero diapositiva 3"/>
          <p:cNvSpPr>
            <a:spLocks noGrp="1"/>
          </p:cNvSpPr>
          <p:nvPr>
            <p:ph type="sldNum" sz="quarter" idx="5"/>
          </p:nvPr>
        </p:nvSpPr>
        <p:spPr/>
        <p:txBody>
          <a:bodyPr/>
          <a:lstStyle/>
          <a:p>
            <a:fld id="{F4287290-78A3-E74F-8AF2-E751E44DF927}" type="slidenum">
              <a:rPr lang="it-IT" smtClean="0"/>
              <a:t>60</a:t>
            </a:fld>
            <a:endParaRPr lang="it-IT"/>
          </a:p>
        </p:txBody>
      </p:sp>
    </p:spTree>
    <p:extLst>
      <p:ext uri="{BB962C8B-B14F-4D97-AF65-F5344CB8AC3E}">
        <p14:creationId xmlns:p14="http://schemas.microsoft.com/office/powerpoint/2010/main" val="738312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AC48E9D-BD1F-4394-901B-C2C5D3D6F07D}" type="slidenum">
              <a:rPr lang="it-IT" smtClean="0"/>
              <a:t>69</a:t>
            </a:fld>
            <a:endParaRPr lang="it-IT"/>
          </a:p>
        </p:txBody>
      </p:sp>
    </p:spTree>
    <p:extLst>
      <p:ext uri="{BB962C8B-B14F-4D97-AF65-F5344CB8AC3E}">
        <p14:creationId xmlns:p14="http://schemas.microsoft.com/office/powerpoint/2010/main" val="2542852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1000" b="0" dirty="0"/>
          </a:p>
        </p:txBody>
      </p:sp>
      <p:sp>
        <p:nvSpPr>
          <p:cNvPr id="4" name="Segnaposto numero diapositiva 3"/>
          <p:cNvSpPr>
            <a:spLocks noGrp="1"/>
          </p:cNvSpPr>
          <p:nvPr>
            <p:ph type="sldNum" sz="quarter" idx="5"/>
          </p:nvPr>
        </p:nvSpPr>
        <p:spPr/>
        <p:txBody>
          <a:bodyPr/>
          <a:lstStyle/>
          <a:p>
            <a:fld id="{9AC48E9D-BD1F-4394-901B-C2C5D3D6F07D}" type="slidenum">
              <a:rPr lang="it-IT" smtClean="0"/>
              <a:t>70</a:t>
            </a:fld>
            <a:endParaRPr lang="it-IT"/>
          </a:p>
        </p:txBody>
      </p:sp>
    </p:spTree>
    <p:extLst>
      <p:ext uri="{BB962C8B-B14F-4D97-AF65-F5344CB8AC3E}">
        <p14:creationId xmlns:p14="http://schemas.microsoft.com/office/powerpoint/2010/main" val="3571028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0" dirty="0"/>
          </a:p>
        </p:txBody>
      </p:sp>
      <p:sp>
        <p:nvSpPr>
          <p:cNvPr id="4" name="Segnaposto numero diapositiva 3"/>
          <p:cNvSpPr>
            <a:spLocks noGrp="1"/>
          </p:cNvSpPr>
          <p:nvPr>
            <p:ph type="sldNum" sz="quarter" idx="5"/>
          </p:nvPr>
        </p:nvSpPr>
        <p:spPr/>
        <p:txBody>
          <a:bodyPr/>
          <a:lstStyle/>
          <a:p>
            <a:fld id="{9AC48E9D-BD1F-4394-901B-C2C5D3D6F07D}" type="slidenum">
              <a:rPr lang="it-IT" smtClean="0"/>
              <a:t>71</a:t>
            </a:fld>
            <a:endParaRPr lang="it-IT"/>
          </a:p>
        </p:txBody>
      </p:sp>
    </p:spTree>
    <p:extLst>
      <p:ext uri="{BB962C8B-B14F-4D97-AF65-F5344CB8AC3E}">
        <p14:creationId xmlns:p14="http://schemas.microsoft.com/office/powerpoint/2010/main" val="552441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06CA-0FF2-5038-B176-2A0A353177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AD074EC9-9C38-F0A3-A1D1-3321E0DE1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DAA734FB-9DA0-F8D0-D2FF-94571AC9317F}"/>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5" name="Footer Placeholder 4">
            <a:extLst>
              <a:ext uri="{FF2B5EF4-FFF2-40B4-BE49-F238E27FC236}">
                <a16:creationId xmlns:a16="http://schemas.microsoft.com/office/drawing/2014/main" id="{44DF01B1-FF71-D78C-74FE-CA953537BAF5}"/>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FE7CA4D5-BCCA-C736-5E11-5E469692A3BB}"/>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1965514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BAC8-2DBF-8E73-4760-C670884A79AD}"/>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3B6ED9B1-17E5-F288-80EB-AEF3E231C8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556E9B5F-7D18-284D-F8CB-5C7D0BE252DF}"/>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5" name="Footer Placeholder 4">
            <a:extLst>
              <a:ext uri="{FF2B5EF4-FFF2-40B4-BE49-F238E27FC236}">
                <a16:creationId xmlns:a16="http://schemas.microsoft.com/office/drawing/2014/main" id="{1D5E6481-1BA9-BCC7-4D56-CFE00FD48037}"/>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D3B4A4-5CE9-101F-85F0-B3610098697A}"/>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2951269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3E95-ED81-A562-F00B-6FDC6840E7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162AE0E1-42A2-AFF8-2457-A2D7B6E647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275F84-DB62-D214-13DC-E96291159B25}"/>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5" name="Footer Placeholder 4">
            <a:extLst>
              <a:ext uri="{FF2B5EF4-FFF2-40B4-BE49-F238E27FC236}">
                <a16:creationId xmlns:a16="http://schemas.microsoft.com/office/drawing/2014/main" id="{E8DC5FAC-A0C1-7286-B0DB-8901D4B430FC}"/>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9CAA8831-A227-6528-9EA6-C75F560CDD29}"/>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4015620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62FA-89EB-9ACB-8818-A52FA950691E}"/>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0EF0CE12-0DEE-70EB-7B33-3C91F0C62F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B9FCE4C8-4C13-0814-3E0B-4C133D24BC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5069B5B4-CB90-0D44-DD84-6F4210DBE704}"/>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6" name="Footer Placeholder 5">
            <a:extLst>
              <a:ext uri="{FF2B5EF4-FFF2-40B4-BE49-F238E27FC236}">
                <a16:creationId xmlns:a16="http://schemas.microsoft.com/office/drawing/2014/main" id="{A69EC5C9-2C8A-1ED1-351F-9D764C2565E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EE686E4D-F906-20A4-B0C4-451FFCF69272}"/>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212097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BC70-57D5-E4D6-C4BF-BCDA9642E076}"/>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C540079F-1ECC-11E7-C9D3-824928154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A4A023-C1BF-A0DB-2C93-E57B2E6FAE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AAE786F4-5DB1-C4A4-4034-C4BDA08778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D2FCAB-413A-FD9A-4AD8-A89EAA58EF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1922ECF2-6503-1E3F-F4BC-D57D1FA48BCC}"/>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8" name="Footer Placeholder 7">
            <a:extLst>
              <a:ext uri="{FF2B5EF4-FFF2-40B4-BE49-F238E27FC236}">
                <a16:creationId xmlns:a16="http://schemas.microsoft.com/office/drawing/2014/main" id="{BD7D8519-2A9A-7568-098D-52396C7FA32E}"/>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C2D540E4-E4F7-9D28-2936-4EF338B6A6F6}"/>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2877570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E1CC1-AB19-DCB0-A148-5B8A7116ED36}"/>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D778357E-7F0F-075B-5950-86F4C90B8691}"/>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4" name="Footer Placeholder 3">
            <a:extLst>
              <a:ext uri="{FF2B5EF4-FFF2-40B4-BE49-F238E27FC236}">
                <a16:creationId xmlns:a16="http://schemas.microsoft.com/office/drawing/2014/main" id="{35FA7844-8214-1AB1-95E7-F048F736EECE}"/>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80A19D02-8B36-ADAE-F4D6-BF3730AE66CA}"/>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8473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3F3E26-9BD1-C935-92CB-46F4A99CF5DF}"/>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3" name="Footer Placeholder 2">
            <a:extLst>
              <a:ext uri="{FF2B5EF4-FFF2-40B4-BE49-F238E27FC236}">
                <a16:creationId xmlns:a16="http://schemas.microsoft.com/office/drawing/2014/main" id="{7732CB78-6003-8C31-BA0A-11BA7B5D3657}"/>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8CA15D04-7DEE-3B28-1DA0-B8AE97852F0B}"/>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3780549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852D7-C0FF-CB69-26FA-8666919A1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DB26EC9E-8512-51CD-C038-93DCB0BFB1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E292061C-BD0B-E862-25D4-8AD2CC69AF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D1C98B-6216-F329-BB7A-E87D16E73992}"/>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6" name="Footer Placeholder 5">
            <a:extLst>
              <a:ext uri="{FF2B5EF4-FFF2-40B4-BE49-F238E27FC236}">
                <a16:creationId xmlns:a16="http://schemas.microsoft.com/office/drawing/2014/main" id="{1F1C9A64-7923-E0DC-C7AC-09AF1E12216E}"/>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76A979-491E-31ED-5852-BF558F6958C9}"/>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1756748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AF25-61A6-48E2-DACA-E8B83BF51F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F1CE9A5A-4794-3052-077B-52EA0CA94D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266CFC7E-DD66-B2EF-D5CB-8D4F06CF3A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F60479-63D2-D481-8E33-0C88AF64EA49}"/>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6" name="Footer Placeholder 5">
            <a:extLst>
              <a:ext uri="{FF2B5EF4-FFF2-40B4-BE49-F238E27FC236}">
                <a16:creationId xmlns:a16="http://schemas.microsoft.com/office/drawing/2014/main" id="{F079C27D-B87E-3DD9-B11C-429944B53CE1}"/>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F3332D8-781C-4194-4571-67989D51170A}"/>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951060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D047-D738-73C6-7A2D-E99C70B2A9D6}"/>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767F1851-F5A5-5197-E3F5-FC62252983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B4E3749B-E686-2723-A378-292CF9F32D30}"/>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5" name="Footer Placeholder 4">
            <a:extLst>
              <a:ext uri="{FF2B5EF4-FFF2-40B4-BE49-F238E27FC236}">
                <a16:creationId xmlns:a16="http://schemas.microsoft.com/office/drawing/2014/main" id="{EBCDFAF8-BA8E-A9C2-5FFE-4618316F6E76}"/>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01B61C4-0B7F-3BFE-A93F-6CE92CD679CC}"/>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1708727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9D9DC-7F7A-C6D1-3B88-8419993BF5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78F9AAD5-2CAB-0DD2-F647-ED41CFF6A5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68B1DD04-6A12-B740-6029-37A0A6F16D99}"/>
              </a:ext>
            </a:extLst>
          </p:cNvPr>
          <p:cNvSpPr>
            <a:spLocks noGrp="1"/>
          </p:cNvSpPr>
          <p:nvPr>
            <p:ph type="dt" sz="half" idx="10"/>
          </p:nvPr>
        </p:nvSpPr>
        <p:spPr/>
        <p:txBody>
          <a:bodyPr/>
          <a:lstStyle/>
          <a:p>
            <a:fld id="{8263147B-3352-4194-9E3E-7E2F04500D12}" type="datetimeFigureOut">
              <a:rPr lang="en-BE" smtClean="0"/>
              <a:t>07/17/2023</a:t>
            </a:fld>
            <a:endParaRPr lang="en-BE"/>
          </a:p>
        </p:txBody>
      </p:sp>
      <p:sp>
        <p:nvSpPr>
          <p:cNvPr id="5" name="Footer Placeholder 4">
            <a:extLst>
              <a:ext uri="{FF2B5EF4-FFF2-40B4-BE49-F238E27FC236}">
                <a16:creationId xmlns:a16="http://schemas.microsoft.com/office/drawing/2014/main" id="{9A196E18-1150-35E1-782F-93FDC590F07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3E9B2108-7FE0-1BDA-A14E-157DB0EE60D4}"/>
              </a:ext>
            </a:extLst>
          </p:cNvPr>
          <p:cNvSpPr>
            <a:spLocks noGrp="1"/>
          </p:cNvSpPr>
          <p:nvPr>
            <p:ph type="sldNum" sz="quarter" idx="12"/>
          </p:nvPr>
        </p:nvSpPr>
        <p:spPr/>
        <p:txBody>
          <a:bodyPr/>
          <a:lstStyle/>
          <a:p>
            <a:fld id="{D56C8385-BA0F-4511-88CA-7BAB33AECC9F}" type="slidenum">
              <a:rPr lang="en-BE" smtClean="0"/>
              <a:t>‹#›</a:t>
            </a:fld>
            <a:endParaRPr lang="en-BE"/>
          </a:p>
        </p:txBody>
      </p:sp>
    </p:spTree>
    <p:extLst>
      <p:ext uri="{BB962C8B-B14F-4D97-AF65-F5344CB8AC3E}">
        <p14:creationId xmlns:p14="http://schemas.microsoft.com/office/powerpoint/2010/main" val="2294794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u Eco Commercial">
    <p:spTree>
      <p:nvGrpSpPr>
        <p:cNvPr id="1" name=""/>
        <p:cNvGrpSpPr/>
        <p:nvPr/>
      </p:nvGrpSpPr>
      <p:grpSpPr>
        <a:xfrm>
          <a:off x="0" y="0"/>
          <a:ext cx="0" cy="0"/>
          <a:chOff x="0" y="0"/>
          <a:chExt cx="0" cy="0"/>
        </a:xfrm>
      </p:grpSpPr>
      <p:sp>
        <p:nvSpPr>
          <p:cNvPr id="11" name="Bande diagonale 10">
            <a:extLst>
              <a:ext uri="{FF2B5EF4-FFF2-40B4-BE49-F238E27FC236}">
                <a16:creationId xmlns:a16="http://schemas.microsoft.com/office/drawing/2014/main" id="{DFA4549F-8718-BF1C-8E9D-C287FE03FA3E}"/>
              </a:ext>
            </a:extLst>
          </p:cNvPr>
          <p:cNvSpPr>
            <a:spLocks noChangeAspect="1"/>
          </p:cNvSpPr>
          <p:nvPr userDrawn="1"/>
        </p:nvSpPr>
        <p:spPr>
          <a:xfrm rot="16200000" flipV="1">
            <a:off x="10638275" y="5304275"/>
            <a:ext cx="2387450" cy="720000"/>
          </a:xfrm>
          <a:prstGeom prst="diagStripe">
            <a:avLst>
              <a:gd name="adj" fmla="val 0"/>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0425DFFA-DC51-409B-B137-1CDE989F8EC8}"/>
              </a:ext>
            </a:extLst>
          </p:cNvPr>
          <p:cNvSpPr>
            <a:spLocks noGrp="1"/>
          </p:cNvSpPr>
          <p:nvPr>
            <p:ph type="title"/>
          </p:nvPr>
        </p:nvSpPr>
        <p:spPr>
          <a:xfrm>
            <a:off x="838200" y="318846"/>
            <a:ext cx="10515600" cy="645827"/>
          </a:xfrm>
        </p:spPr>
        <p:txBody>
          <a:bodyPr/>
          <a:lstStyle>
            <a:lvl1pPr>
              <a:defRPr>
                <a:solidFill>
                  <a:srgbClr val="FAA61A"/>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74A236D8-44D7-4705-8D8C-A55CC23E5BB7}"/>
              </a:ext>
            </a:extLst>
          </p:cNvPr>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8394201F-A144-4D3B-998D-CC40FE73E31E}"/>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D731394A-0FEC-4242-B7F0-23F5E195F2B1}"/>
              </a:ext>
            </a:extLst>
          </p:cNvPr>
          <p:cNvSpPr>
            <a:spLocks noGrp="1"/>
          </p:cNvSpPr>
          <p:nvPr>
            <p:ph type="ftr" sz="quarter" idx="11"/>
          </p:nvPr>
        </p:nvSpPr>
        <p:spPr/>
        <p:txBody>
          <a:bodyPr/>
          <a:lstStyle/>
          <a:p>
            <a:r>
              <a:rPr lang="fr-FR"/>
              <a:t>Monde de la Propreté</a:t>
            </a:r>
            <a:endParaRPr lang="fr-FR" dirty="0"/>
          </a:p>
        </p:txBody>
      </p:sp>
      <p:sp>
        <p:nvSpPr>
          <p:cNvPr id="6" name="Espace réservé du numéro de diapositive 5">
            <a:extLst>
              <a:ext uri="{FF2B5EF4-FFF2-40B4-BE49-F238E27FC236}">
                <a16:creationId xmlns:a16="http://schemas.microsoft.com/office/drawing/2014/main" id="{232DF6B0-DAEF-4554-B6CB-3D2276974150}"/>
              </a:ext>
            </a:extLst>
          </p:cNvPr>
          <p:cNvSpPr>
            <a:spLocks noGrp="1"/>
          </p:cNvSpPr>
          <p:nvPr>
            <p:ph type="sldNum" sz="quarter" idx="12"/>
          </p:nvPr>
        </p:nvSpPr>
        <p:spPr/>
        <p:txBody>
          <a:bodyPr/>
          <a:lstStyle/>
          <a:p>
            <a:fld id="{332BFA6A-3C86-41E2-B13D-9F0DC105EB96}" type="slidenum">
              <a:rPr lang="fr-FR" smtClean="0"/>
              <a:t>‹#›</a:t>
            </a:fld>
            <a:endParaRPr lang="fr-FR"/>
          </a:p>
        </p:txBody>
      </p:sp>
      <p:grpSp>
        <p:nvGrpSpPr>
          <p:cNvPr id="10" name="Groupe 9">
            <a:extLst>
              <a:ext uri="{FF2B5EF4-FFF2-40B4-BE49-F238E27FC236}">
                <a16:creationId xmlns:a16="http://schemas.microsoft.com/office/drawing/2014/main" id="{CBC32512-F44F-FFAE-2984-9160C3728FAE}"/>
              </a:ext>
            </a:extLst>
          </p:cNvPr>
          <p:cNvGrpSpPr/>
          <p:nvPr userDrawn="1"/>
        </p:nvGrpSpPr>
        <p:grpSpPr>
          <a:xfrm>
            <a:off x="0" y="22275"/>
            <a:ext cx="12186000" cy="960806"/>
            <a:chOff x="0" y="22275"/>
            <a:chExt cx="12186000" cy="960806"/>
          </a:xfrm>
        </p:grpSpPr>
        <p:sp>
          <p:nvSpPr>
            <p:cNvPr id="7" name="Rectangle 6">
              <a:extLst>
                <a:ext uri="{FF2B5EF4-FFF2-40B4-BE49-F238E27FC236}">
                  <a16:creationId xmlns:a16="http://schemas.microsoft.com/office/drawing/2014/main" id="{3814B2D3-FE9F-5729-37C4-15D212CF47B6}"/>
                </a:ext>
              </a:extLst>
            </p:cNvPr>
            <p:cNvSpPr/>
            <p:nvPr userDrawn="1"/>
          </p:nvSpPr>
          <p:spPr>
            <a:xfrm flipV="1">
              <a:off x="838800" y="936000"/>
              <a:ext cx="10952443" cy="45720"/>
            </a:xfrm>
            <a:prstGeom prst="rect">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B4DA"/>
                </a:solidFill>
              </a:endParaRPr>
            </a:p>
          </p:txBody>
        </p:sp>
        <p:pic>
          <p:nvPicPr>
            <p:cNvPr id="9" name="Image 8">
              <a:extLst>
                <a:ext uri="{FF2B5EF4-FFF2-40B4-BE49-F238E27FC236}">
                  <a16:creationId xmlns:a16="http://schemas.microsoft.com/office/drawing/2014/main" id="{4714CDFA-5B0C-C40C-4A6F-07E9D195B5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43600" y="140400"/>
              <a:ext cx="842400" cy="842400"/>
            </a:xfrm>
            <a:prstGeom prst="rect">
              <a:avLst/>
            </a:prstGeom>
          </p:spPr>
        </p:pic>
        <p:sp>
          <p:nvSpPr>
            <p:cNvPr id="14" name="Bande diagonale 13">
              <a:extLst>
                <a:ext uri="{FF2B5EF4-FFF2-40B4-BE49-F238E27FC236}">
                  <a16:creationId xmlns:a16="http://schemas.microsoft.com/office/drawing/2014/main" id="{2CAB88A9-8A6E-3D04-2D6A-4F9ABC72FDAF}"/>
                </a:ext>
              </a:extLst>
            </p:cNvPr>
            <p:cNvSpPr/>
            <p:nvPr userDrawn="1"/>
          </p:nvSpPr>
          <p:spPr>
            <a:xfrm rot="16200000">
              <a:off x="-35325" y="57600"/>
              <a:ext cx="960806" cy="890155"/>
            </a:xfrm>
            <a:prstGeom prst="diagStripe">
              <a:avLst>
                <a:gd name="adj" fmla="val 50000"/>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pic>
        <p:nvPicPr>
          <p:cNvPr id="8" name="Image 7">
            <a:extLst>
              <a:ext uri="{FF2B5EF4-FFF2-40B4-BE49-F238E27FC236}">
                <a16:creationId xmlns:a16="http://schemas.microsoft.com/office/drawing/2014/main" id="{0063CBD6-40C4-0C2A-AB73-1CF5B0495C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244271"/>
            <a:ext cx="12192000" cy="48833"/>
          </a:xfrm>
          <a:prstGeom prst="rect">
            <a:avLst/>
          </a:prstGeom>
        </p:spPr>
      </p:pic>
    </p:spTree>
    <p:extLst>
      <p:ext uri="{BB962C8B-B14F-4D97-AF65-F5344CB8AC3E}">
        <p14:creationId xmlns:p14="http://schemas.microsoft.com/office/powerpoint/2010/main" val="445066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r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9C11F493-B37C-4354-9C6B-C8C65BEB221B}"/>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9C92AF95-4B0F-4F47-BAE5-4FD88B6A4BE5}"/>
              </a:ext>
            </a:extLst>
          </p:cNvPr>
          <p:cNvSpPr>
            <a:spLocks noGrp="1"/>
          </p:cNvSpPr>
          <p:nvPr>
            <p:ph type="ftr" sz="quarter" idx="11"/>
          </p:nvPr>
        </p:nvSpPr>
        <p:spPr/>
        <p:txBody>
          <a:bodyPr/>
          <a:lstStyle/>
          <a:p>
            <a:r>
              <a:rPr lang="fr-FR"/>
              <a:t>Monde de la Propreté</a:t>
            </a:r>
            <a:endParaRPr lang="fr-FR" dirty="0"/>
          </a:p>
        </p:txBody>
      </p:sp>
      <p:sp>
        <p:nvSpPr>
          <p:cNvPr id="6" name="Espace réservé du numéro de diapositive 5">
            <a:extLst>
              <a:ext uri="{FF2B5EF4-FFF2-40B4-BE49-F238E27FC236}">
                <a16:creationId xmlns:a16="http://schemas.microsoft.com/office/drawing/2014/main" id="{12F311EC-BADD-4B6A-9E36-3102510181C3}"/>
              </a:ext>
            </a:extLst>
          </p:cNvPr>
          <p:cNvSpPr>
            <a:spLocks noGrp="1"/>
          </p:cNvSpPr>
          <p:nvPr>
            <p:ph type="sldNum" sz="quarter" idx="12"/>
          </p:nvPr>
        </p:nvSpPr>
        <p:spPr/>
        <p:txBody>
          <a:bodyPr/>
          <a:lstStyle/>
          <a:p>
            <a:fld id="{332BFA6A-3C86-41E2-B13D-9F0DC105EB96}" type="slidenum">
              <a:rPr lang="fr-FR" smtClean="0"/>
              <a:t>‹#›</a:t>
            </a:fld>
            <a:endParaRPr lang="fr-FR"/>
          </a:p>
        </p:txBody>
      </p:sp>
      <p:pic>
        <p:nvPicPr>
          <p:cNvPr id="14" name="Image 13">
            <a:extLst>
              <a:ext uri="{FF2B5EF4-FFF2-40B4-BE49-F238E27FC236}">
                <a16:creationId xmlns:a16="http://schemas.microsoft.com/office/drawing/2014/main" id="{D9518E92-4818-9A43-8574-6E2C963CFB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11019"/>
            <a:ext cx="12192000" cy="48833"/>
          </a:xfrm>
          <a:prstGeom prst="rect">
            <a:avLst/>
          </a:prstGeom>
        </p:spPr>
      </p:pic>
      <p:sp>
        <p:nvSpPr>
          <p:cNvPr id="22" name="Bande diagonale 21">
            <a:extLst>
              <a:ext uri="{FF2B5EF4-FFF2-40B4-BE49-F238E27FC236}">
                <a16:creationId xmlns:a16="http://schemas.microsoft.com/office/drawing/2014/main" id="{BBA3B47B-A78A-5D31-2A2C-B31CC19AB4E8}"/>
              </a:ext>
            </a:extLst>
          </p:cNvPr>
          <p:cNvSpPr/>
          <p:nvPr userDrawn="1"/>
        </p:nvSpPr>
        <p:spPr>
          <a:xfrm rot="5400000">
            <a:off x="8658759" y="2200689"/>
            <a:ext cx="5749457" cy="1332321"/>
          </a:xfrm>
          <a:prstGeom prst="diagStripe">
            <a:avLst>
              <a:gd name="adj" fmla="val 0"/>
            </a:avLst>
          </a:prstGeom>
          <a:solidFill>
            <a:srgbClr val="006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Sous-titre 2">
            <a:extLst>
              <a:ext uri="{FF2B5EF4-FFF2-40B4-BE49-F238E27FC236}">
                <a16:creationId xmlns:a16="http://schemas.microsoft.com/office/drawing/2014/main" id="{A7CA69AE-9A37-4068-9055-86E38BEC2792}"/>
              </a:ext>
            </a:extLst>
          </p:cNvPr>
          <p:cNvSpPr>
            <a:spLocks noGrp="1"/>
          </p:cNvSpPr>
          <p:nvPr>
            <p:ph type="subTitle" idx="1"/>
          </p:nvPr>
        </p:nvSpPr>
        <p:spPr>
          <a:xfrm>
            <a:off x="0" y="4215138"/>
            <a:ext cx="12191999" cy="1655762"/>
          </a:xfrm>
        </p:spPr>
        <p:txBody>
          <a:bodyPr/>
          <a:lstStyle>
            <a:lvl1pPr marL="0" indent="0" algn="ctr">
              <a:buNone/>
              <a:defRPr sz="2400">
                <a:solidFill>
                  <a:srgbClr val="00649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2" name="Titre 1">
            <a:extLst>
              <a:ext uri="{FF2B5EF4-FFF2-40B4-BE49-F238E27FC236}">
                <a16:creationId xmlns:a16="http://schemas.microsoft.com/office/drawing/2014/main" id="{A6522B0B-3CF3-4BB9-8874-E2134BFDDAE0}"/>
              </a:ext>
            </a:extLst>
          </p:cNvPr>
          <p:cNvSpPr>
            <a:spLocks noGrp="1"/>
          </p:cNvSpPr>
          <p:nvPr>
            <p:ph type="ctrTitle"/>
          </p:nvPr>
        </p:nvSpPr>
        <p:spPr>
          <a:xfrm>
            <a:off x="247867" y="1738957"/>
            <a:ext cx="10611811" cy="1675866"/>
          </a:xfrm>
        </p:spPr>
        <p:txBody>
          <a:bodyPr anchor="b"/>
          <a:lstStyle>
            <a:lvl1pPr algn="ctr">
              <a:defRPr sz="5000">
                <a:solidFill>
                  <a:srgbClr val="00649C"/>
                </a:solidFill>
              </a:defRPr>
            </a:lvl1pPr>
          </a:lstStyle>
          <a:p>
            <a:r>
              <a:rPr lang="fr-FR" dirty="0"/>
              <a:t>Modifiez le style du titre</a:t>
            </a:r>
          </a:p>
        </p:txBody>
      </p:sp>
      <p:sp>
        <p:nvSpPr>
          <p:cNvPr id="7" name="Bande diagonale 6">
            <a:extLst>
              <a:ext uri="{FF2B5EF4-FFF2-40B4-BE49-F238E27FC236}">
                <a16:creationId xmlns:a16="http://schemas.microsoft.com/office/drawing/2014/main" id="{1DB6B1ED-964B-4DC1-A8F3-BE6E10392D47}"/>
              </a:ext>
            </a:extLst>
          </p:cNvPr>
          <p:cNvSpPr/>
          <p:nvPr userDrawn="1"/>
        </p:nvSpPr>
        <p:spPr>
          <a:xfrm rot="10800000">
            <a:off x="8161049" y="5115292"/>
            <a:ext cx="4038599" cy="1095727"/>
          </a:xfrm>
          <a:prstGeom prst="diagStripe">
            <a:avLst>
              <a:gd name="adj" fmla="val 0"/>
            </a:avLst>
          </a:prstGeom>
          <a:solidFill>
            <a:srgbClr val="006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9" name="Image 8">
            <a:extLst>
              <a:ext uri="{FF2B5EF4-FFF2-40B4-BE49-F238E27FC236}">
                <a16:creationId xmlns:a16="http://schemas.microsoft.com/office/drawing/2014/main" id="{7B2833D4-9BB9-C6BF-784F-F5A94F4FB2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623" y="163152"/>
            <a:ext cx="1916212" cy="967656"/>
          </a:xfrm>
          <a:prstGeom prst="rect">
            <a:avLst/>
          </a:prstGeom>
        </p:spPr>
      </p:pic>
    </p:spTree>
    <p:extLst>
      <p:ext uri="{BB962C8B-B14F-4D97-AF65-F5344CB8AC3E}">
        <p14:creationId xmlns:p14="http://schemas.microsoft.com/office/powerpoint/2010/main" val="1911041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66299-ECF8-44E2-B398-4B4CFAD18F2E}"/>
              </a:ext>
            </a:extLst>
          </p:cNvPr>
          <p:cNvSpPr>
            <a:spLocks noGrp="1"/>
          </p:cNvSpPr>
          <p:nvPr>
            <p:ph type="ctrTitle"/>
          </p:nvPr>
        </p:nvSpPr>
        <p:spPr>
          <a:xfrm>
            <a:off x="1394756" y="2245440"/>
            <a:ext cx="8095268" cy="1403418"/>
          </a:xfrm>
        </p:spPr>
        <p:txBody>
          <a:bodyPr anchor="t"/>
          <a:lstStyle>
            <a:lvl1pPr algn="l">
              <a:defRPr sz="2903">
                <a:solidFill>
                  <a:schemeClr val="tx1"/>
                </a:solidFill>
              </a:defRPr>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E6BD807C-35D5-457B-8B1E-38BC96F7453B}"/>
              </a:ext>
            </a:extLst>
          </p:cNvPr>
          <p:cNvSpPr>
            <a:spLocks noGrp="1"/>
          </p:cNvSpPr>
          <p:nvPr>
            <p:ph type="subTitle" idx="1"/>
          </p:nvPr>
        </p:nvSpPr>
        <p:spPr>
          <a:xfrm>
            <a:off x="1394756" y="3767471"/>
            <a:ext cx="8108874" cy="919382"/>
          </a:xfrm>
        </p:spPr>
        <p:txBody>
          <a:bodyPr anchor="t"/>
          <a:lstStyle>
            <a:lvl1pPr marL="0" indent="0" algn="l">
              <a:buNone/>
              <a:defRPr sz="1814">
                <a:solidFill>
                  <a:schemeClr val="tx1"/>
                </a:solidFill>
              </a:defRPr>
            </a:lvl1pPr>
            <a:lvl2pPr marL="363755" indent="0" algn="ctr">
              <a:buNone/>
              <a:defRPr sz="1591"/>
            </a:lvl2pPr>
            <a:lvl3pPr marL="727510" indent="0" algn="ctr">
              <a:buNone/>
              <a:defRPr sz="1432"/>
            </a:lvl3pPr>
            <a:lvl4pPr marL="1091265" indent="0" algn="ctr">
              <a:buNone/>
              <a:defRPr sz="1273"/>
            </a:lvl4pPr>
            <a:lvl5pPr marL="1455020" indent="0" algn="ctr">
              <a:buNone/>
              <a:defRPr sz="1273"/>
            </a:lvl5pPr>
            <a:lvl6pPr marL="1818775" indent="0" algn="ctr">
              <a:buNone/>
              <a:defRPr sz="1273"/>
            </a:lvl6pPr>
            <a:lvl7pPr marL="2182529" indent="0" algn="ctr">
              <a:buNone/>
              <a:defRPr sz="1273"/>
            </a:lvl7pPr>
            <a:lvl8pPr marL="2546285" indent="0" algn="ctr">
              <a:buNone/>
              <a:defRPr sz="1273"/>
            </a:lvl8pPr>
            <a:lvl9pPr marL="2910039" indent="0" algn="ctr">
              <a:buNone/>
              <a:defRPr sz="1273"/>
            </a:lvl9pPr>
          </a:lstStyle>
          <a:p>
            <a:r>
              <a:rPr lang="de-DE"/>
              <a:t>Formatvorlage des Untertitelmasters durch Klicken bearbeiten</a:t>
            </a:r>
            <a:endParaRPr lang="de-DE" dirty="0"/>
          </a:p>
        </p:txBody>
      </p:sp>
      <p:sp>
        <p:nvSpPr>
          <p:cNvPr id="43" name="Freihandform: Form 42">
            <a:extLst>
              <a:ext uri="{FF2B5EF4-FFF2-40B4-BE49-F238E27FC236}">
                <a16:creationId xmlns:a16="http://schemas.microsoft.com/office/drawing/2014/main" id="{41919716-A244-4B78-A295-8473FE011C77}"/>
              </a:ext>
            </a:extLst>
          </p:cNvPr>
          <p:cNvSpPr/>
          <p:nvPr/>
        </p:nvSpPr>
        <p:spPr>
          <a:xfrm>
            <a:off x="0" y="4686853"/>
            <a:ext cx="12191999" cy="2171147"/>
          </a:xfrm>
          <a:custGeom>
            <a:avLst/>
            <a:gdLst>
              <a:gd name="connsiteX0" fmla="*/ 10691812 w 10691812"/>
              <a:gd name="connsiteY0" fmla="*/ 0 h 2393288"/>
              <a:gd name="connsiteX1" fmla="*/ 10691812 w 10691812"/>
              <a:gd name="connsiteY1" fmla="*/ 2393288 h 2393288"/>
              <a:gd name="connsiteX2" fmla="*/ 0 w 10691812"/>
              <a:gd name="connsiteY2" fmla="*/ 2393288 h 2393288"/>
              <a:gd name="connsiteX3" fmla="*/ 0 w 10691812"/>
              <a:gd name="connsiteY3" fmla="*/ 685499 h 2393288"/>
              <a:gd name="connsiteX4" fmla="*/ 22057 w 10691812"/>
              <a:gd name="connsiteY4" fmla="*/ 683110 h 2393288"/>
              <a:gd name="connsiteX5" fmla="*/ 5345907 w 10691812"/>
              <a:gd name="connsiteY5" fmla="*/ 219651 h 2393288"/>
              <a:gd name="connsiteX6" fmla="*/ 10668716 w 10691812"/>
              <a:gd name="connsiteY6" fmla="*/ 571 h 239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1812" h="2393288">
                <a:moveTo>
                  <a:pt x="10691812" y="0"/>
                </a:moveTo>
                <a:lnTo>
                  <a:pt x="10691812" y="2393288"/>
                </a:lnTo>
                <a:lnTo>
                  <a:pt x="0" y="2393288"/>
                </a:lnTo>
                <a:lnTo>
                  <a:pt x="0" y="685499"/>
                </a:lnTo>
                <a:lnTo>
                  <a:pt x="22057" y="683110"/>
                </a:lnTo>
                <a:cubicBezTo>
                  <a:pt x="608935" y="619932"/>
                  <a:pt x="3097006" y="358542"/>
                  <a:pt x="5345907" y="219651"/>
                </a:cubicBezTo>
                <a:cubicBezTo>
                  <a:pt x="7572587" y="82984"/>
                  <a:pt x="10077323" y="15345"/>
                  <a:pt x="10668716" y="571"/>
                </a:cubicBezTo>
                <a:close/>
              </a:path>
            </a:pathLst>
          </a:custGeom>
          <a:solidFill>
            <a:srgbClr val="0CA0D9"/>
          </a:solidFill>
          <a:ln w="12696" cap="flat">
            <a:noFill/>
            <a:prstDash val="solid"/>
            <a:miter/>
          </a:ln>
        </p:spPr>
        <p:txBody>
          <a:bodyPr rtlCol="0" anchor="ctr"/>
          <a:lstStyle/>
          <a:p>
            <a:endParaRPr lang="de-DE" sz="1633"/>
          </a:p>
        </p:txBody>
      </p:sp>
      <p:sp>
        <p:nvSpPr>
          <p:cNvPr id="49" name="Freihandform: Form 48">
            <a:extLst>
              <a:ext uri="{FF2B5EF4-FFF2-40B4-BE49-F238E27FC236}">
                <a16:creationId xmlns:a16="http://schemas.microsoft.com/office/drawing/2014/main" id="{24B17A13-4B06-4E37-9B8E-A99CB6612092}"/>
              </a:ext>
            </a:extLst>
          </p:cNvPr>
          <p:cNvSpPr/>
          <p:nvPr userDrawn="1"/>
        </p:nvSpPr>
        <p:spPr>
          <a:xfrm>
            <a:off x="0" y="5685065"/>
            <a:ext cx="12191999" cy="1172935"/>
          </a:xfrm>
          <a:custGeom>
            <a:avLst/>
            <a:gdLst>
              <a:gd name="connsiteX0" fmla="*/ 0 w 10691812"/>
              <a:gd name="connsiteY0" fmla="*/ 0 h 1292944"/>
              <a:gd name="connsiteX1" fmla="*/ 21830 w 10691812"/>
              <a:gd name="connsiteY1" fmla="*/ 401 h 1292944"/>
              <a:gd name="connsiteX2" fmla="*/ 5345906 w 10691812"/>
              <a:gd name="connsiteY2" fmla="*/ 165662 h 1292944"/>
              <a:gd name="connsiteX3" fmla="*/ 10669756 w 10691812"/>
              <a:gd name="connsiteY3" fmla="*/ 514484 h 1292944"/>
              <a:gd name="connsiteX4" fmla="*/ 10691812 w 10691812"/>
              <a:gd name="connsiteY4" fmla="*/ 516283 h 1292944"/>
              <a:gd name="connsiteX5" fmla="*/ 10691812 w 10691812"/>
              <a:gd name="connsiteY5" fmla="*/ 1292944 h 1292944"/>
              <a:gd name="connsiteX6" fmla="*/ 0 w 10691812"/>
              <a:gd name="connsiteY6" fmla="*/ 1292944 h 129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1812" h="1292944">
                <a:moveTo>
                  <a:pt x="0" y="0"/>
                </a:moveTo>
                <a:lnTo>
                  <a:pt x="21830" y="401"/>
                </a:lnTo>
                <a:cubicBezTo>
                  <a:pt x="613240" y="11495"/>
                  <a:pt x="3118116" y="62328"/>
                  <a:pt x="5345906" y="165662"/>
                </a:cubicBezTo>
                <a:cubicBezTo>
                  <a:pt x="7594809" y="270107"/>
                  <a:pt x="10082878" y="466914"/>
                  <a:pt x="10669756" y="514484"/>
                </a:cubicBezTo>
                <a:lnTo>
                  <a:pt x="10691812" y="516283"/>
                </a:lnTo>
                <a:lnTo>
                  <a:pt x="10691812" y="1292944"/>
                </a:lnTo>
                <a:lnTo>
                  <a:pt x="0" y="1292944"/>
                </a:lnTo>
                <a:close/>
              </a:path>
            </a:pathLst>
          </a:custGeom>
          <a:solidFill>
            <a:srgbClr val="005E90"/>
          </a:solidFill>
          <a:ln w="12696" cap="flat">
            <a:noFill/>
            <a:prstDash val="solid"/>
            <a:miter/>
          </a:ln>
        </p:spPr>
        <p:txBody>
          <a:bodyPr rtlCol="0" anchor="ctr"/>
          <a:lstStyle/>
          <a:p>
            <a:endParaRPr lang="de-DE" sz="1633"/>
          </a:p>
        </p:txBody>
      </p:sp>
      <p:sp>
        <p:nvSpPr>
          <p:cNvPr id="51" name="Freihandform: Form 50">
            <a:extLst>
              <a:ext uri="{FF2B5EF4-FFF2-40B4-BE49-F238E27FC236}">
                <a16:creationId xmlns:a16="http://schemas.microsoft.com/office/drawing/2014/main" id="{0894267A-40DC-4CA9-82A3-EEC28AB137E4}"/>
              </a:ext>
            </a:extLst>
          </p:cNvPr>
          <p:cNvSpPr/>
          <p:nvPr/>
        </p:nvSpPr>
        <p:spPr>
          <a:xfrm>
            <a:off x="2" y="5112208"/>
            <a:ext cx="12191998" cy="349025"/>
          </a:xfrm>
          <a:custGeom>
            <a:avLst/>
            <a:gdLst>
              <a:gd name="connsiteX0" fmla="*/ 10691811 w 10691811"/>
              <a:gd name="connsiteY0" fmla="*/ 0 h 384735"/>
              <a:gd name="connsiteX1" fmla="*/ 10691811 w 10691811"/>
              <a:gd name="connsiteY1" fmla="*/ 18694 h 384735"/>
              <a:gd name="connsiteX2" fmla="*/ 10656647 w 10691811"/>
              <a:gd name="connsiteY2" fmla="*/ 19137 h 384735"/>
              <a:gd name="connsiteX3" fmla="*/ 5344636 w 10691811"/>
              <a:gd name="connsiteY3" fmla="*/ 136811 h 384735"/>
              <a:gd name="connsiteX4" fmla="*/ 31585 w 10691811"/>
              <a:gd name="connsiteY4" fmla="*/ 382940 h 384735"/>
              <a:gd name="connsiteX5" fmla="*/ 0 w 10691811"/>
              <a:gd name="connsiteY5" fmla="*/ 384735 h 384735"/>
              <a:gd name="connsiteX6" fmla="*/ 0 w 10691811"/>
              <a:gd name="connsiteY6" fmla="*/ 365577 h 384735"/>
              <a:gd name="connsiteX7" fmla="*/ 30369 w 10691811"/>
              <a:gd name="connsiteY7" fmla="*/ 363841 h 384735"/>
              <a:gd name="connsiteX8" fmla="*/ 5344636 w 10691811"/>
              <a:gd name="connsiteY8" fmla="*/ 117763 h 384735"/>
              <a:gd name="connsiteX9" fmla="*/ 10657011 w 10691811"/>
              <a:gd name="connsiteY9" fmla="*/ 505 h 38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1" h="384735">
                <a:moveTo>
                  <a:pt x="10691811" y="0"/>
                </a:moveTo>
                <a:lnTo>
                  <a:pt x="10691811" y="18694"/>
                </a:lnTo>
                <a:lnTo>
                  <a:pt x="10656647" y="19137"/>
                </a:lnTo>
                <a:cubicBezTo>
                  <a:pt x="10046330" y="27088"/>
                  <a:pt x="7545761" y="63477"/>
                  <a:pt x="5344636" y="136811"/>
                </a:cubicBezTo>
                <a:cubicBezTo>
                  <a:pt x="3121290" y="210144"/>
                  <a:pt x="637386" y="348617"/>
                  <a:pt x="31585" y="382940"/>
                </a:cubicBezTo>
                <a:lnTo>
                  <a:pt x="0" y="384735"/>
                </a:lnTo>
                <a:lnTo>
                  <a:pt x="0" y="365577"/>
                </a:lnTo>
                <a:lnTo>
                  <a:pt x="30369" y="363841"/>
                </a:lnTo>
                <a:cubicBezTo>
                  <a:pt x="636415" y="329292"/>
                  <a:pt x="3121290" y="189986"/>
                  <a:pt x="5344636" y="117763"/>
                </a:cubicBezTo>
                <a:cubicBezTo>
                  <a:pt x="7545761" y="45541"/>
                  <a:pt x="10047303" y="9290"/>
                  <a:pt x="10657011" y="505"/>
                </a:cubicBezTo>
                <a:close/>
              </a:path>
            </a:pathLst>
          </a:custGeom>
          <a:solidFill>
            <a:srgbClr val="95D5E1"/>
          </a:solidFill>
          <a:ln w="12696" cap="flat">
            <a:noFill/>
            <a:prstDash val="solid"/>
            <a:miter/>
          </a:ln>
        </p:spPr>
        <p:txBody>
          <a:bodyPr rtlCol="0" anchor="ctr"/>
          <a:lstStyle/>
          <a:p>
            <a:endParaRPr lang="de-DE" sz="1633"/>
          </a:p>
        </p:txBody>
      </p:sp>
      <p:sp>
        <p:nvSpPr>
          <p:cNvPr id="53" name="Freihandform: Form 52">
            <a:extLst>
              <a:ext uri="{FF2B5EF4-FFF2-40B4-BE49-F238E27FC236}">
                <a16:creationId xmlns:a16="http://schemas.microsoft.com/office/drawing/2014/main" id="{3104C4E7-FEE9-49BF-96C2-0D27FF2C1189}"/>
              </a:ext>
            </a:extLst>
          </p:cNvPr>
          <p:cNvSpPr/>
          <p:nvPr/>
        </p:nvSpPr>
        <p:spPr>
          <a:xfrm>
            <a:off x="0" y="5083647"/>
            <a:ext cx="12191999" cy="736358"/>
          </a:xfrm>
          <a:custGeom>
            <a:avLst/>
            <a:gdLst>
              <a:gd name="connsiteX0" fmla="*/ 0 w 10691812"/>
              <a:gd name="connsiteY0" fmla="*/ 0 h 811698"/>
              <a:gd name="connsiteX1" fmla="*/ 31411 w 10691812"/>
              <a:gd name="connsiteY1" fmla="*/ 907 h 811698"/>
              <a:gd name="connsiteX2" fmla="*/ 5344636 w 10691812"/>
              <a:gd name="connsiteY2" fmla="*/ 254641 h 811698"/>
              <a:gd name="connsiteX3" fmla="*/ 10659267 w 10691812"/>
              <a:gd name="connsiteY3" fmla="*/ 788429 h 811698"/>
              <a:gd name="connsiteX4" fmla="*/ 10691812 w 10691812"/>
              <a:gd name="connsiteY4" fmla="*/ 792491 h 811698"/>
              <a:gd name="connsiteX5" fmla="*/ 10691812 w 10691812"/>
              <a:gd name="connsiteY5" fmla="*/ 811698 h 811698"/>
              <a:gd name="connsiteX6" fmla="*/ 10657634 w 10691812"/>
              <a:gd name="connsiteY6" fmla="*/ 807425 h 811698"/>
              <a:gd name="connsiteX7" fmla="*/ 5343367 w 10691812"/>
              <a:gd name="connsiteY7" fmla="*/ 273689 h 811698"/>
              <a:gd name="connsiteX8" fmla="*/ 31409 w 10691812"/>
              <a:gd name="connsiteY8" fmla="*/ 19591 h 811698"/>
              <a:gd name="connsiteX9" fmla="*/ 0 w 10691812"/>
              <a:gd name="connsiteY9" fmla="*/ 18731 h 81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2" h="811698">
                <a:moveTo>
                  <a:pt x="0" y="0"/>
                </a:moveTo>
                <a:lnTo>
                  <a:pt x="31411" y="907"/>
                </a:lnTo>
                <a:cubicBezTo>
                  <a:pt x="641970" y="18807"/>
                  <a:pt x="3143513" y="96863"/>
                  <a:pt x="5344636" y="254641"/>
                </a:cubicBezTo>
                <a:cubicBezTo>
                  <a:pt x="7567983" y="413532"/>
                  <a:pt x="10053830" y="713394"/>
                  <a:pt x="10659267" y="788429"/>
                </a:cubicBezTo>
                <a:lnTo>
                  <a:pt x="10691812" y="792491"/>
                </a:lnTo>
                <a:lnTo>
                  <a:pt x="10691812" y="811698"/>
                </a:lnTo>
                <a:lnTo>
                  <a:pt x="10657634" y="807425"/>
                </a:lnTo>
                <a:cubicBezTo>
                  <a:pt x="10051588" y="732164"/>
                  <a:pt x="7566713" y="431467"/>
                  <a:pt x="5343367" y="273689"/>
                </a:cubicBezTo>
                <a:cubicBezTo>
                  <a:pt x="3143354" y="115910"/>
                  <a:pt x="641951" y="36882"/>
                  <a:pt x="31409" y="19591"/>
                </a:cubicBezTo>
                <a:lnTo>
                  <a:pt x="0" y="18731"/>
                </a:lnTo>
                <a:close/>
              </a:path>
            </a:pathLst>
          </a:custGeom>
          <a:solidFill>
            <a:srgbClr val="F2B700"/>
          </a:solidFill>
          <a:ln w="12696" cap="flat">
            <a:noFill/>
            <a:prstDash val="solid"/>
            <a:miter/>
          </a:ln>
        </p:spPr>
        <p:txBody>
          <a:bodyPr rtlCol="0" anchor="ctr"/>
          <a:lstStyle/>
          <a:p>
            <a:endParaRPr lang="de-DE" sz="1633"/>
          </a:p>
        </p:txBody>
      </p:sp>
      <p:sp>
        <p:nvSpPr>
          <p:cNvPr id="55" name="Freihandform: Form 54">
            <a:extLst>
              <a:ext uri="{FF2B5EF4-FFF2-40B4-BE49-F238E27FC236}">
                <a16:creationId xmlns:a16="http://schemas.microsoft.com/office/drawing/2014/main" id="{D1AC2CAF-0755-4242-AD36-416784D12B85}"/>
              </a:ext>
            </a:extLst>
          </p:cNvPr>
          <p:cNvSpPr/>
          <p:nvPr/>
        </p:nvSpPr>
        <p:spPr>
          <a:xfrm>
            <a:off x="0" y="4991053"/>
            <a:ext cx="12191999" cy="369749"/>
          </a:xfrm>
          <a:custGeom>
            <a:avLst/>
            <a:gdLst>
              <a:gd name="connsiteX0" fmla="*/ 0 w 10691812"/>
              <a:gd name="connsiteY0" fmla="*/ 0 h 407580"/>
              <a:gd name="connsiteX1" fmla="*/ 31411 w 10691812"/>
              <a:gd name="connsiteY1" fmla="*/ 423 h 407580"/>
              <a:gd name="connsiteX2" fmla="*/ 5344637 w 10691812"/>
              <a:gd name="connsiteY2" fmla="*/ 125597 h 407580"/>
              <a:gd name="connsiteX3" fmla="*/ 10658903 w 10691812"/>
              <a:gd name="connsiteY3" fmla="*/ 387734 h 407580"/>
              <a:gd name="connsiteX4" fmla="*/ 10691812 w 10691812"/>
              <a:gd name="connsiteY4" fmla="*/ 389726 h 407580"/>
              <a:gd name="connsiteX5" fmla="*/ 10691812 w 10691812"/>
              <a:gd name="connsiteY5" fmla="*/ 407580 h 407580"/>
              <a:gd name="connsiteX6" fmla="*/ 10657636 w 10691812"/>
              <a:gd name="connsiteY6" fmla="*/ 405512 h 407580"/>
              <a:gd name="connsiteX7" fmla="*/ 5344637 w 10691812"/>
              <a:gd name="connsiteY7" fmla="*/ 143375 h 407580"/>
              <a:gd name="connsiteX8" fmla="*/ 31411 w 10691812"/>
              <a:gd name="connsiteY8" fmla="*/ 19468 h 407580"/>
              <a:gd name="connsiteX9" fmla="*/ 0 w 10691812"/>
              <a:gd name="connsiteY9" fmla="*/ 19046 h 40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2" h="407580">
                <a:moveTo>
                  <a:pt x="0" y="0"/>
                </a:moveTo>
                <a:lnTo>
                  <a:pt x="31411" y="423"/>
                </a:lnTo>
                <a:cubicBezTo>
                  <a:pt x="641970" y="8930"/>
                  <a:pt x="3143512" y="47818"/>
                  <a:pt x="5344637" y="125597"/>
                </a:cubicBezTo>
                <a:cubicBezTo>
                  <a:pt x="7567983" y="203375"/>
                  <a:pt x="10052858" y="351154"/>
                  <a:pt x="10658903" y="387734"/>
                </a:cubicBezTo>
                <a:lnTo>
                  <a:pt x="10691812" y="389726"/>
                </a:lnTo>
                <a:lnTo>
                  <a:pt x="10691812" y="407580"/>
                </a:lnTo>
                <a:lnTo>
                  <a:pt x="10657636" y="405512"/>
                </a:lnTo>
                <a:cubicBezTo>
                  <a:pt x="10051608" y="368932"/>
                  <a:pt x="7566872" y="221153"/>
                  <a:pt x="5344637" y="143375"/>
                </a:cubicBezTo>
                <a:cubicBezTo>
                  <a:pt x="3143512" y="66708"/>
                  <a:pt x="641970" y="27958"/>
                  <a:pt x="31411" y="19468"/>
                </a:cubicBezTo>
                <a:lnTo>
                  <a:pt x="0" y="19046"/>
                </a:lnTo>
                <a:close/>
              </a:path>
            </a:pathLst>
          </a:custGeom>
          <a:solidFill>
            <a:srgbClr val="AA192B"/>
          </a:solidFill>
          <a:ln w="12696" cap="flat">
            <a:noFill/>
            <a:prstDash val="solid"/>
            <a:miter/>
          </a:ln>
        </p:spPr>
        <p:txBody>
          <a:bodyPr rtlCol="0" anchor="ctr"/>
          <a:lstStyle/>
          <a:p>
            <a:endParaRPr lang="de-DE" sz="1633"/>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3884" y="398434"/>
            <a:ext cx="2003365" cy="849122"/>
          </a:xfrm>
          <a:prstGeom prst="rect">
            <a:avLst/>
          </a:prstGeom>
        </p:spPr>
      </p:pic>
    </p:spTree>
    <p:extLst>
      <p:ext uri="{BB962C8B-B14F-4D97-AF65-F5344CB8AC3E}">
        <p14:creationId xmlns:p14="http://schemas.microsoft.com/office/powerpoint/2010/main" val="3360417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Titelmasterformat durch Klicken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677030" y="1501931"/>
            <a:ext cx="9031269" cy="437676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ußzeilenplatzhalter 4">
            <a:extLst>
              <a:ext uri="{FF2B5EF4-FFF2-40B4-BE49-F238E27FC236}">
                <a16:creationId xmlns:a16="http://schemas.microsoft.com/office/drawing/2014/main" id="{D54D2F87-7D92-48CD-AF34-F3B1CBC1A602}"/>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781087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2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Titelmasterformat durch Klicken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677033" y="1501931"/>
            <a:ext cx="5294967" cy="437676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2">
            <a:extLst>
              <a:ext uri="{FF2B5EF4-FFF2-40B4-BE49-F238E27FC236}">
                <a16:creationId xmlns:a16="http://schemas.microsoft.com/office/drawing/2014/main" id="{0271B0DA-9B58-429B-AA0B-858FA0ED2037}"/>
              </a:ext>
            </a:extLst>
          </p:cNvPr>
          <p:cNvSpPr>
            <a:spLocks noGrp="1"/>
          </p:cNvSpPr>
          <p:nvPr>
            <p:ph idx="10"/>
          </p:nvPr>
        </p:nvSpPr>
        <p:spPr>
          <a:xfrm>
            <a:off x="6220002" y="1501931"/>
            <a:ext cx="5294966" cy="437676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ußzeilenplatzhalter 5">
            <a:extLst>
              <a:ext uri="{FF2B5EF4-FFF2-40B4-BE49-F238E27FC236}">
                <a16:creationId xmlns:a16="http://schemas.microsoft.com/office/drawing/2014/main" id="{E4FD529C-0FB3-4A8C-B273-A469C0BA1D00}"/>
              </a:ext>
            </a:extLst>
          </p:cNvPr>
          <p:cNvSpPr>
            <a:spLocks noGrp="1"/>
          </p:cNvSpPr>
          <p:nvPr>
            <p:ph type="ftr" sz="quarter" idx="11"/>
          </p:nvPr>
        </p:nvSpPr>
        <p:spPr/>
        <p:txBody>
          <a:bodyPr/>
          <a:lstStyle>
            <a:lvl1pPr>
              <a:defRPr/>
            </a:lvl1pPr>
          </a:lstStyle>
          <a:p>
            <a:r>
              <a:rPr lang="de-DE" dirty="0"/>
              <a:t>Versorgungssicherheit</a:t>
            </a:r>
          </a:p>
        </p:txBody>
      </p:sp>
    </p:spTree>
    <p:extLst>
      <p:ext uri="{BB962C8B-B14F-4D97-AF65-F5344CB8AC3E}">
        <p14:creationId xmlns:p14="http://schemas.microsoft.com/office/powerpoint/2010/main" val="3111809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Inhalt und Bild mit BU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Titelmasterformat durch Klicken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677030" y="1501931"/>
            <a:ext cx="7143228" cy="437676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6">
            <a:extLst>
              <a:ext uri="{FF2B5EF4-FFF2-40B4-BE49-F238E27FC236}">
                <a16:creationId xmlns:a16="http://schemas.microsoft.com/office/drawing/2014/main" id="{164395B4-D3B9-4087-8A13-411F5119D772}"/>
              </a:ext>
            </a:extLst>
          </p:cNvPr>
          <p:cNvSpPr>
            <a:spLocks noGrp="1"/>
          </p:cNvSpPr>
          <p:nvPr>
            <p:ph type="pic" sz="quarter" idx="12"/>
          </p:nvPr>
        </p:nvSpPr>
        <p:spPr>
          <a:xfrm>
            <a:off x="8066452" y="1566885"/>
            <a:ext cx="3448518" cy="1795868"/>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7" name="Textplatzhalter 6">
            <a:extLst>
              <a:ext uri="{FF2B5EF4-FFF2-40B4-BE49-F238E27FC236}">
                <a16:creationId xmlns:a16="http://schemas.microsoft.com/office/drawing/2014/main" id="{90030A45-5DB1-4A45-874F-1FBEA92730B2}"/>
              </a:ext>
            </a:extLst>
          </p:cNvPr>
          <p:cNvSpPr>
            <a:spLocks noGrp="1"/>
          </p:cNvSpPr>
          <p:nvPr>
            <p:ph type="body" sz="quarter" idx="13" hasCustomPrompt="1"/>
          </p:nvPr>
        </p:nvSpPr>
        <p:spPr>
          <a:xfrm>
            <a:off x="8066452" y="3460738"/>
            <a:ext cx="3448518" cy="2417959"/>
          </a:xfrm>
        </p:spPr>
        <p:txBody>
          <a:bodyPr/>
          <a:lstStyle>
            <a:lvl1pPr>
              <a:defRPr sz="1270"/>
            </a:lvl1pPr>
          </a:lstStyle>
          <a:p>
            <a:pPr lvl="0"/>
            <a:r>
              <a:rPr lang="de-DE" dirty="0"/>
              <a:t>Bildunterschrift</a:t>
            </a:r>
          </a:p>
        </p:txBody>
      </p:sp>
      <p:sp>
        <p:nvSpPr>
          <p:cNvPr id="4" name="Fußzeilenplatzhalter 3">
            <a:extLst>
              <a:ext uri="{FF2B5EF4-FFF2-40B4-BE49-F238E27FC236}">
                <a16:creationId xmlns:a16="http://schemas.microsoft.com/office/drawing/2014/main" id="{3736FE5E-EC01-4747-8A2E-F022454A28AA}"/>
              </a:ext>
            </a:extLst>
          </p:cNvPr>
          <p:cNvSpPr>
            <a:spLocks noGrp="1"/>
          </p:cNvSpPr>
          <p:nvPr>
            <p:ph type="ftr" sz="quarter" idx="14"/>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801480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Inhalt und Bild mit BU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Titelmasterformat durch Klicken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677032" y="1501931"/>
            <a:ext cx="5294967" cy="437676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6">
            <a:extLst>
              <a:ext uri="{FF2B5EF4-FFF2-40B4-BE49-F238E27FC236}">
                <a16:creationId xmlns:a16="http://schemas.microsoft.com/office/drawing/2014/main" id="{164395B4-D3B9-4087-8A13-411F5119D772}"/>
              </a:ext>
            </a:extLst>
          </p:cNvPr>
          <p:cNvSpPr>
            <a:spLocks noGrp="1"/>
          </p:cNvSpPr>
          <p:nvPr>
            <p:ph type="pic" sz="quarter" idx="12"/>
          </p:nvPr>
        </p:nvSpPr>
        <p:spPr>
          <a:xfrm>
            <a:off x="6220001" y="1566884"/>
            <a:ext cx="5294967" cy="2677747"/>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7" name="Textplatzhalter 6">
            <a:extLst>
              <a:ext uri="{FF2B5EF4-FFF2-40B4-BE49-F238E27FC236}">
                <a16:creationId xmlns:a16="http://schemas.microsoft.com/office/drawing/2014/main" id="{90030A45-5DB1-4A45-874F-1FBEA92730B2}"/>
              </a:ext>
            </a:extLst>
          </p:cNvPr>
          <p:cNvSpPr>
            <a:spLocks noGrp="1"/>
          </p:cNvSpPr>
          <p:nvPr>
            <p:ph type="body" sz="quarter" idx="13" hasCustomPrompt="1"/>
          </p:nvPr>
        </p:nvSpPr>
        <p:spPr>
          <a:xfrm>
            <a:off x="6220001" y="4342617"/>
            <a:ext cx="5294967" cy="1536080"/>
          </a:xfrm>
        </p:spPr>
        <p:txBody>
          <a:bodyPr/>
          <a:lstStyle>
            <a:lvl1pPr>
              <a:defRPr sz="1270"/>
            </a:lvl1pPr>
          </a:lstStyle>
          <a:p>
            <a:pPr lvl="0"/>
            <a:r>
              <a:rPr lang="de-DE" dirty="0"/>
              <a:t>Bildunterschrift</a:t>
            </a:r>
          </a:p>
        </p:txBody>
      </p:sp>
      <p:sp>
        <p:nvSpPr>
          <p:cNvPr id="4" name="Fußzeilenplatzhalter 3">
            <a:extLst>
              <a:ext uri="{FF2B5EF4-FFF2-40B4-BE49-F238E27FC236}">
                <a16:creationId xmlns:a16="http://schemas.microsoft.com/office/drawing/2014/main" id="{04EA4C47-724C-4474-9481-67123ABBCE2F}"/>
              </a:ext>
            </a:extLst>
          </p:cNvPr>
          <p:cNvSpPr>
            <a:spLocks noGrp="1"/>
          </p:cNvSpPr>
          <p:nvPr>
            <p:ph type="ftr" sz="quarter" idx="14"/>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250910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Titelmasterformat durch Klicken bearbeiten</a:t>
            </a:r>
          </a:p>
        </p:txBody>
      </p:sp>
      <p:sp>
        <p:nvSpPr>
          <p:cNvPr id="5" name="Inhaltsplatzhalter 2">
            <a:extLst>
              <a:ext uri="{FF2B5EF4-FFF2-40B4-BE49-F238E27FC236}">
                <a16:creationId xmlns:a16="http://schemas.microsoft.com/office/drawing/2014/main" id="{94054B63-FC9D-4335-9AAA-4F8D0484661B}"/>
              </a:ext>
            </a:extLst>
          </p:cNvPr>
          <p:cNvSpPr>
            <a:spLocks noGrp="1"/>
          </p:cNvSpPr>
          <p:nvPr>
            <p:ph idx="11"/>
          </p:nvPr>
        </p:nvSpPr>
        <p:spPr>
          <a:xfrm>
            <a:off x="8066452" y="1501931"/>
            <a:ext cx="3448516" cy="437676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6E0AD6D4-E1B7-4B04-B788-A5D34C9B7634}"/>
              </a:ext>
            </a:extLst>
          </p:cNvPr>
          <p:cNvSpPr>
            <a:spLocks noGrp="1"/>
          </p:cNvSpPr>
          <p:nvPr>
            <p:ph type="pic" sz="quarter" idx="12"/>
          </p:nvPr>
        </p:nvSpPr>
        <p:spPr>
          <a:xfrm>
            <a:off x="677033" y="1566891"/>
            <a:ext cx="7143224" cy="4127755"/>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7F19D6DD-B0FC-4330-8705-D83CC83CB912}"/>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10" name="Textplatzhalter 6">
            <a:extLst>
              <a:ext uri="{FF2B5EF4-FFF2-40B4-BE49-F238E27FC236}">
                <a16:creationId xmlns:a16="http://schemas.microsoft.com/office/drawing/2014/main" id="{134153DE-B702-424C-9B82-05AFC050C5AD}"/>
              </a:ext>
            </a:extLst>
          </p:cNvPr>
          <p:cNvSpPr>
            <a:spLocks noGrp="1"/>
          </p:cNvSpPr>
          <p:nvPr>
            <p:ph type="body" sz="quarter" idx="14" hasCustomPrompt="1"/>
          </p:nvPr>
        </p:nvSpPr>
        <p:spPr>
          <a:xfrm>
            <a:off x="677033" y="5766132"/>
            <a:ext cx="7143224" cy="222368"/>
          </a:xfrm>
        </p:spPr>
        <p:txBody>
          <a:bodyPr/>
          <a:lstStyle>
            <a:lvl1pPr algn="r">
              <a:defRPr sz="998"/>
            </a:lvl1pPr>
          </a:lstStyle>
          <a:p>
            <a:pPr lvl="0"/>
            <a:r>
              <a:rPr lang="de-DE" dirty="0"/>
              <a:t>Bildunterschrift</a:t>
            </a:r>
          </a:p>
        </p:txBody>
      </p:sp>
    </p:spTree>
    <p:extLst>
      <p:ext uri="{BB962C8B-B14F-4D97-AF65-F5344CB8AC3E}">
        <p14:creationId xmlns:p14="http://schemas.microsoft.com/office/powerpoint/2010/main" val="2951061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Bilder mit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Titelmasterformat durch Klicken bearbeiten</a:t>
            </a:r>
          </a:p>
        </p:txBody>
      </p:sp>
      <p:sp>
        <p:nvSpPr>
          <p:cNvPr id="5" name="Inhaltsplatzhalter 2">
            <a:extLst>
              <a:ext uri="{FF2B5EF4-FFF2-40B4-BE49-F238E27FC236}">
                <a16:creationId xmlns:a16="http://schemas.microsoft.com/office/drawing/2014/main" id="{94054B63-FC9D-4335-9AAA-4F8D0484661B}"/>
              </a:ext>
            </a:extLst>
          </p:cNvPr>
          <p:cNvSpPr>
            <a:spLocks noGrp="1"/>
          </p:cNvSpPr>
          <p:nvPr>
            <p:ph idx="11"/>
          </p:nvPr>
        </p:nvSpPr>
        <p:spPr>
          <a:xfrm>
            <a:off x="677033" y="3903771"/>
            <a:ext cx="3448516" cy="176556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6E0AD6D4-E1B7-4B04-B788-A5D34C9B7634}"/>
              </a:ext>
            </a:extLst>
          </p:cNvPr>
          <p:cNvSpPr>
            <a:spLocks noGrp="1"/>
          </p:cNvSpPr>
          <p:nvPr>
            <p:ph type="pic" sz="quarter" idx="12"/>
          </p:nvPr>
        </p:nvSpPr>
        <p:spPr>
          <a:xfrm>
            <a:off x="677033" y="1573704"/>
            <a:ext cx="3448516" cy="2220476"/>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7F19D6DD-B0FC-4330-8705-D83CC83CB912}"/>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9" name="Inhaltsplatzhalter 2">
            <a:extLst>
              <a:ext uri="{FF2B5EF4-FFF2-40B4-BE49-F238E27FC236}">
                <a16:creationId xmlns:a16="http://schemas.microsoft.com/office/drawing/2014/main" id="{D266A46E-5E31-4F2D-9CCF-54710495D3B0}"/>
              </a:ext>
            </a:extLst>
          </p:cNvPr>
          <p:cNvSpPr>
            <a:spLocks noGrp="1"/>
          </p:cNvSpPr>
          <p:nvPr>
            <p:ph idx="15"/>
          </p:nvPr>
        </p:nvSpPr>
        <p:spPr>
          <a:xfrm>
            <a:off x="4371743" y="3903771"/>
            <a:ext cx="3448516" cy="176556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Bildplatzhalter 6">
            <a:extLst>
              <a:ext uri="{FF2B5EF4-FFF2-40B4-BE49-F238E27FC236}">
                <a16:creationId xmlns:a16="http://schemas.microsoft.com/office/drawing/2014/main" id="{930367BB-C6F3-4CC8-9276-F7A1AC906EFB}"/>
              </a:ext>
            </a:extLst>
          </p:cNvPr>
          <p:cNvSpPr>
            <a:spLocks noGrp="1"/>
          </p:cNvSpPr>
          <p:nvPr>
            <p:ph type="pic" sz="quarter" idx="16"/>
          </p:nvPr>
        </p:nvSpPr>
        <p:spPr>
          <a:xfrm>
            <a:off x="4371743" y="1573704"/>
            <a:ext cx="3448516" cy="2220476"/>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12" name="Inhaltsplatzhalter 2">
            <a:extLst>
              <a:ext uri="{FF2B5EF4-FFF2-40B4-BE49-F238E27FC236}">
                <a16:creationId xmlns:a16="http://schemas.microsoft.com/office/drawing/2014/main" id="{79A4E42F-58DC-4F37-B710-360091302ABE}"/>
              </a:ext>
            </a:extLst>
          </p:cNvPr>
          <p:cNvSpPr>
            <a:spLocks noGrp="1"/>
          </p:cNvSpPr>
          <p:nvPr>
            <p:ph idx="17"/>
          </p:nvPr>
        </p:nvSpPr>
        <p:spPr>
          <a:xfrm>
            <a:off x="8066452" y="3903771"/>
            <a:ext cx="3448516" cy="176556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6">
            <a:extLst>
              <a:ext uri="{FF2B5EF4-FFF2-40B4-BE49-F238E27FC236}">
                <a16:creationId xmlns:a16="http://schemas.microsoft.com/office/drawing/2014/main" id="{8A9B2745-F4B5-4302-BD74-7482FA6EEF94}"/>
              </a:ext>
            </a:extLst>
          </p:cNvPr>
          <p:cNvSpPr>
            <a:spLocks noGrp="1"/>
          </p:cNvSpPr>
          <p:nvPr>
            <p:ph type="pic" sz="quarter" idx="18"/>
          </p:nvPr>
        </p:nvSpPr>
        <p:spPr>
          <a:xfrm>
            <a:off x="8066452" y="1573704"/>
            <a:ext cx="3448516" cy="2220476"/>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10" name="Textplatzhalter 6">
            <a:extLst>
              <a:ext uri="{FF2B5EF4-FFF2-40B4-BE49-F238E27FC236}">
                <a16:creationId xmlns:a16="http://schemas.microsoft.com/office/drawing/2014/main" id="{134153DE-B702-424C-9B82-05AFC050C5AD}"/>
              </a:ext>
            </a:extLst>
          </p:cNvPr>
          <p:cNvSpPr>
            <a:spLocks noGrp="1"/>
          </p:cNvSpPr>
          <p:nvPr>
            <p:ph type="body" sz="quarter" idx="14" hasCustomPrompt="1"/>
          </p:nvPr>
        </p:nvSpPr>
        <p:spPr>
          <a:xfrm>
            <a:off x="677033" y="5706710"/>
            <a:ext cx="10837936" cy="204615"/>
          </a:xfrm>
        </p:spPr>
        <p:txBody>
          <a:bodyPr anchor="b"/>
          <a:lstStyle>
            <a:lvl1pPr algn="r">
              <a:defRPr sz="998"/>
            </a:lvl1pPr>
          </a:lstStyle>
          <a:p>
            <a:pPr lvl="0"/>
            <a:r>
              <a:rPr lang="de-DE" dirty="0"/>
              <a:t>Bildunterschrift</a:t>
            </a:r>
          </a:p>
        </p:txBody>
      </p:sp>
    </p:spTree>
    <p:extLst>
      <p:ext uri="{BB962C8B-B14F-4D97-AF65-F5344CB8AC3E}">
        <p14:creationId xmlns:p14="http://schemas.microsoft.com/office/powerpoint/2010/main" val="3162960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9D322-EFC8-4019-87C3-DC671BF35FA5}"/>
              </a:ext>
            </a:extLst>
          </p:cNvPr>
          <p:cNvSpPr>
            <a:spLocks noGrp="1"/>
          </p:cNvSpPr>
          <p:nvPr>
            <p:ph type="title"/>
          </p:nvPr>
        </p:nvSpPr>
        <p:spPr/>
        <p:txBody>
          <a:bodyPr/>
          <a:lstStyle/>
          <a:p>
            <a:r>
              <a:rPr lang="de-DE"/>
              <a:t>Titelmasterformat durch Klicken bearbeiten</a:t>
            </a:r>
          </a:p>
        </p:txBody>
      </p:sp>
      <p:sp>
        <p:nvSpPr>
          <p:cNvPr id="4" name="Fußzeilenplatzhalter 3">
            <a:extLst>
              <a:ext uri="{FF2B5EF4-FFF2-40B4-BE49-F238E27FC236}">
                <a16:creationId xmlns:a16="http://schemas.microsoft.com/office/drawing/2014/main" id="{463529B9-A2F6-4F52-891B-E9155FFD8296}"/>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3701476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683B84A-B2CE-4B0B-A820-DDA83791AFA5}"/>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478675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2" name="Bildplatzhalter 6">
            <a:extLst>
              <a:ext uri="{FF2B5EF4-FFF2-40B4-BE49-F238E27FC236}">
                <a16:creationId xmlns:a16="http://schemas.microsoft.com/office/drawing/2014/main" id="{80B0B724-74E1-41DB-BD36-964D5B5B11BC}"/>
              </a:ext>
            </a:extLst>
          </p:cNvPr>
          <p:cNvSpPr>
            <a:spLocks noGrp="1"/>
          </p:cNvSpPr>
          <p:nvPr>
            <p:ph type="pic" sz="quarter" idx="12"/>
          </p:nvPr>
        </p:nvSpPr>
        <p:spPr>
          <a:xfrm>
            <a:off x="1" y="2"/>
            <a:ext cx="12192000" cy="5715246"/>
          </a:xfrm>
          <a:solidFill>
            <a:schemeClr val="bg1">
              <a:lumMod val="75000"/>
            </a:schemeClr>
          </a:solidFill>
        </p:spPr>
        <p:txBody>
          <a:bodyPr anchor="ctr"/>
          <a:lstStyle>
            <a:lvl1pPr marL="0" indent="0" algn="ctr">
              <a:buFont typeface="Arial" panose="020B0604020202020204" pitchFamily="34" charset="0"/>
              <a:buNone/>
              <a:defRPr sz="954">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CE4CCA1A-E770-44F4-8710-7CF786EEAD60}"/>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13" name="Textplatzhalter 6">
            <a:extLst>
              <a:ext uri="{FF2B5EF4-FFF2-40B4-BE49-F238E27FC236}">
                <a16:creationId xmlns:a16="http://schemas.microsoft.com/office/drawing/2014/main" id="{7869E8DE-07EB-490F-90D2-120E3FFD5DE9}"/>
              </a:ext>
            </a:extLst>
          </p:cNvPr>
          <p:cNvSpPr>
            <a:spLocks noGrp="1"/>
          </p:cNvSpPr>
          <p:nvPr>
            <p:ph type="body" sz="quarter" idx="14" hasCustomPrompt="1"/>
          </p:nvPr>
        </p:nvSpPr>
        <p:spPr>
          <a:xfrm>
            <a:off x="677033" y="5760207"/>
            <a:ext cx="10837936" cy="222368"/>
          </a:xfrm>
        </p:spPr>
        <p:txBody>
          <a:bodyPr/>
          <a:lstStyle>
            <a:lvl1pPr algn="r">
              <a:defRPr sz="998"/>
            </a:lvl1pPr>
          </a:lstStyle>
          <a:p>
            <a:pPr lvl="0"/>
            <a:r>
              <a:rPr lang="de-DE" dirty="0"/>
              <a:t>Bildunterschrift</a:t>
            </a:r>
          </a:p>
        </p:txBody>
      </p:sp>
    </p:spTree>
    <p:extLst>
      <p:ext uri="{BB962C8B-B14F-4D97-AF65-F5344CB8AC3E}">
        <p14:creationId xmlns:p14="http://schemas.microsoft.com/office/powerpoint/2010/main" val="33295803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e">
    <p:spTree>
      <p:nvGrpSpPr>
        <p:cNvPr id="1" name=""/>
        <p:cNvGrpSpPr/>
        <p:nvPr/>
      </p:nvGrpSpPr>
      <p:grpSpPr>
        <a:xfrm>
          <a:off x="0" y="0"/>
          <a:ext cx="0" cy="0"/>
          <a:chOff x="0" y="0"/>
          <a:chExt cx="0" cy="0"/>
        </a:xfrm>
      </p:grpSpPr>
      <p:sp>
        <p:nvSpPr>
          <p:cNvPr id="48" name="Freihandform: Form 47">
            <a:extLst>
              <a:ext uri="{FF2B5EF4-FFF2-40B4-BE49-F238E27FC236}">
                <a16:creationId xmlns:a16="http://schemas.microsoft.com/office/drawing/2014/main" id="{A4126A92-F7E8-41DF-8341-47C0BB774E43}"/>
              </a:ext>
            </a:extLst>
          </p:cNvPr>
          <p:cNvSpPr/>
          <p:nvPr userDrawn="1"/>
        </p:nvSpPr>
        <p:spPr>
          <a:xfrm>
            <a:off x="2" y="2302357"/>
            <a:ext cx="12190032" cy="4555643"/>
          </a:xfrm>
          <a:custGeom>
            <a:avLst/>
            <a:gdLst>
              <a:gd name="connsiteX0" fmla="*/ 0 w 10690087"/>
              <a:gd name="connsiteY0" fmla="*/ 0 h 5021753"/>
              <a:gd name="connsiteX1" fmla="*/ 21828 w 10690087"/>
              <a:gd name="connsiteY1" fmla="*/ 539 h 5021753"/>
              <a:gd name="connsiteX2" fmla="*/ 5344636 w 10690087"/>
              <a:gd name="connsiteY2" fmla="*/ 220887 h 5021753"/>
              <a:gd name="connsiteX3" fmla="*/ 10668486 w 10690087"/>
              <a:gd name="connsiteY3" fmla="*/ 684346 h 5021753"/>
              <a:gd name="connsiteX4" fmla="*/ 10690087 w 10690087"/>
              <a:gd name="connsiteY4" fmla="*/ 686679 h 5021753"/>
              <a:gd name="connsiteX5" fmla="*/ 10690087 w 10690087"/>
              <a:gd name="connsiteY5" fmla="*/ 5021753 h 5021753"/>
              <a:gd name="connsiteX6" fmla="*/ 0 w 10690087"/>
              <a:gd name="connsiteY6" fmla="*/ 5021753 h 502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0087" h="5021753">
                <a:moveTo>
                  <a:pt x="0" y="0"/>
                </a:moveTo>
                <a:lnTo>
                  <a:pt x="21828" y="539"/>
                </a:lnTo>
                <a:cubicBezTo>
                  <a:pt x="613220" y="15331"/>
                  <a:pt x="3117957" y="83109"/>
                  <a:pt x="5344636" y="220887"/>
                </a:cubicBezTo>
                <a:cubicBezTo>
                  <a:pt x="7593538" y="359777"/>
                  <a:pt x="10081608" y="621168"/>
                  <a:pt x="10668486" y="684346"/>
                </a:cubicBezTo>
                <a:lnTo>
                  <a:pt x="10690087" y="686679"/>
                </a:lnTo>
                <a:lnTo>
                  <a:pt x="10690087" y="5021753"/>
                </a:lnTo>
                <a:lnTo>
                  <a:pt x="0" y="5021753"/>
                </a:lnTo>
                <a:close/>
              </a:path>
            </a:pathLst>
          </a:custGeom>
          <a:solidFill>
            <a:srgbClr val="005E90"/>
          </a:solidFill>
          <a:ln w="12696" cap="flat">
            <a:noFill/>
            <a:prstDash val="solid"/>
            <a:miter/>
          </a:ln>
        </p:spPr>
        <p:txBody>
          <a:bodyPr rtlCol="0" anchor="ctr"/>
          <a:lstStyle/>
          <a:p>
            <a:endParaRPr lang="de-DE" sz="1633"/>
          </a:p>
        </p:txBody>
      </p:sp>
      <p:sp>
        <p:nvSpPr>
          <p:cNvPr id="50" name="Freihandform: Form 49">
            <a:extLst>
              <a:ext uri="{FF2B5EF4-FFF2-40B4-BE49-F238E27FC236}">
                <a16:creationId xmlns:a16="http://schemas.microsoft.com/office/drawing/2014/main" id="{DB5BF16A-ED30-4BDE-BA9B-6E593C80B686}"/>
              </a:ext>
            </a:extLst>
          </p:cNvPr>
          <p:cNvSpPr/>
          <p:nvPr/>
        </p:nvSpPr>
        <p:spPr>
          <a:xfrm>
            <a:off x="0" y="2417220"/>
            <a:ext cx="12190033" cy="849279"/>
          </a:xfrm>
          <a:custGeom>
            <a:avLst/>
            <a:gdLst>
              <a:gd name="connsiteX0" fmla="*/ 0 w 10690088"/>
              <a:gd name="connsiteY0" fmla="*/ 0 h 936173"/>
              <a:gd name="connsiteX1" fmla="*/ 33950 w 10690088"/>
              <a:gd name="connsiteY1" fmla="*/ 1141 h 936173"/>
              <a:gd name="connsiteX2" fmla="*/ 5345908 w 10690088"/>
              <a:gd name="connsiteY2" fmla="*/ 294909 h 936173"/>
              <a:gd name="connsiteX3" fmla="*/ 10659323 w 10690088"/>
              <a:gd name="connsiteY3" fmla="*/ 913333 h 936173"/>
              <a:gd name="connsiteX4" fmla="*/ 10690088 w 10690088"/>
              <a:gd name="connsiteY4" fmla="*/ 917799 h 936173"/>
              <a:gd name="connsiteX5" fmla="*/ 10690088 w 10690088"/>
              <a:gd name="connsiteY5" fmla="*/ 936173 h 936173"/>
              <a:gd name="connsiteX6" fmla="*/ 10657692 w 10690088"/>
              <a:gd name="connsiteY6" fmla="*/ 931528 h 936173"/>
              <a:gd name="connsiteX7" fmla="*/ 5345908 w 10690088"/>
              <a:gd name="connsiteY7" fmla="*/ 312687 h 936173"/>
              <a:gd name="connsiteX8" fmla="*/ 33898 w 10690088"/>
              <a:gd name="connsiteY8" fmla="*/ 19822 h 936173"/>
              <a:gd name="connsiteX9" fmla="*/ 0 w 10690088"/>
              <a:gd name="connsiteY9" fmla="*/ 18724 h 936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8" h="936173">
                <a:moveTo>
                  <a:pt x="0" y="0"/>
                </a:moveTo>
                <a:lnTo>
                  <a:pt x="33950" y="1141"/>
                </a:lnTo>
                <a:cubicBezTo>
                  <a:pt x="644492" y="21853"/>
                  <a:pt x="3145895" y="112686"/>
                  <a:pt x="5345908" y="294909"/>
                </a:cubicBezTo>
                <a:cubicBezTo>
                  <a:pt x="7569254" y="478244"/>
                  <a:pt x="10054129" y="825885"/>
                  <a:pt x="10659323" y="913333"/>
                </a:cubicBezTo>
                <a:lnTo>
                  <a:pt x="10690088" y="917799"/>
                </a:lnTo>
                <a:lnTo>
                  <a:pt x="10690088" y="936173"/>
                </a:lnTo>
                <a:lnTo>
                  <a:pt x="10657692" y="931528"/>
                </a:lnTo>
                <a:cubicBezTo>
                  <a:pt x="10051908" y="844913"/>
                  <a:pt x="7568143" y="497133"/>
                  <a:pt x="5345908" y="312687"/>
                </a:cubicBezTo>
                <a:cubicBezTo>
                  <a:pt x="3144784" y="131575"/>
                  <a:pt x="644214" y="39908"/>
                  <a:pt x="33898" y="19822"/>
                </a:cubicBezTo>
                <a:lnTo>
                  <a:pt x="0" y="18724"/>
                </a:lnTo>
                <a:close/>
              </a:path>
            </a:pathLst>
          </a:custGeom>
          <a:solidFill>
            <a:srgbClr val="95D5E1"/>
          </a:solidFill>
          <a:ln w="12696" cap="flat">
            <a:noFill/>
            <a:prstDash val="solid"/>
            <a:miter/>
          </a:ln>
        </p:spPr>
        <p:txBody>
          <a:bodyPr rtlCol="0" anchor="ctr"/>
          <a:lstStyle/>
          <a:p>
            <a:endParaRPr lang="de-DE" sz="1633"/>
          </a:p>
        </p:txBody>
      </p:sp>
      <p:sp>
        <p:nvSpPr>
          <p:cNvPr id="52" name="Freihandform: Form 51">
            <a:extLst>
              <a:ext uri="{FF2B5EF4-FFF2-40B4-BE49-F238E27FC236}">
                <a16:creationId xmlns:a16="http://schemas.microsoft.com/office/drawing/2014/main" id="{8058C2D5-1192-47DC-B26D-6538684BCF25}"/>
              </a:ext>
            </a:extLst>
          </p:cNvPr>
          <p:cNvSpPr/>
          <p:nvPr/>
        </p:nvSpPr>
        <p:spPr>
          <a:xfrm>
            <a:off x="2" y="2413191"/>
            <a:ext cx="12190032" cy="760282"/>
          </a:xfrm>
          <a:custGeom>
            <a:avLst/>
            <a:gdLst>
              <a:gd name="connsiteX0" fmla="*/ 10690087 w 10690087"/>
              <a:gd name="connsiteY0" fmla="*/ 0 h 838070"/>
              <a:gd name="connsiteX1" fmla="*/ 10690087 w 10690087"/>
              <a:gd name="connsiteY1" fmla="*/ 19374 h 838070"/>
              <a:gd name="connsiteX2" fmla="*/ 10657916 w 10690087"/>
              <a:gd name="connsiteY2" fmla="*/ 20339 h 838070"/>
              <a:gd name="connsiteX3" fmla="*/ 5345906 w 10690087"/>
              <a:gd name="connsiteY3" fmla="*/ 281572 h 838070"/>
              <a:gd name="connsiteX4" fmla="*/ 32855 w 10690087"/>
              <a:gd name="connsiteY4" fmla="*/ 833850 h 838070"/>
              <a:gd name="connsiteX5" fmla="*/ 0 w 10690087"/>
              <a:gd name="connsiteY5" fmla="*/ 838070 h 838070"/>
              <a:gd name="connsiteX6" fmla="*/ 0 w 10690087"/>
              <a:gd name="connsiteY6" fmla="*/ 818701 h 838070"/>
              <a:gd name="connsiteX7" fmla="*/ 30369 w 10690087"/>
              <a:gd name="connsiteY7" fmla="*/ 814802 h 838070"/>
              <a:gd name="connsiteX8" fmla="*/ 5344636 w 10690087"/>
              <a:gd name="connsiteY8" fmla="*/ 262524 h 838070"/>
              <a:gd name="connsiteX9" fmla="*/ 10657861 w 10690087"/>
              <a:gd name="connsiteY9" fmla="*/ 926 h 83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7" h="838070">
                <a:moveTo>
                  <a:pt x="10690087" y="0"/>
                </a:moveTo>
                <a:lnTo>
                  <a:pt x="10690087" y="19374"/>
                </a:lnTo>
                <a:lnTo>
                  <a:pt x="10657916" y="20339"/>
                </a:lnTo>
                <a:cubicBezTo>
                  <a:pt x="10047600" y="38793"/>
                  <a:pt x="7547030" y="119349"/>
                  <a:pt x="5345906" y="281572"/>
                </a:cubicBezTo>
                <a:cubicBezTo>
                  <a:pt x="3122560" y="446018"/>
                  <a:pt x="638656" y="756298"/>
                  <a:pt x="32855" y="833850"/>
                </a:cubicBezTo>
                <a:lnTo>
                  <a:pt x="0" y="838070"/>
                </a:lnTo>
                <a:lnTo>
                  <a:pt x="0" y="818701"/>
                </a:lnTo>
                <a:lnTo>
                  <a:pt x="30369" y="814802"/>
                </a:lnTo>
                <a:cubicBezTo>
                  <a:pt x="636415" y="737250"/>
                  <a:pt x="3121290" y="426970"/>
                  <a:pt x="5344636" y="262524"/>
                </a:cubicBezTo>
                <a:cubicBezTo>
                  <a:pt x="7545761" y="100301"/>
                  <a:pt x="10047303" y="18773"/>
                  <a:pt x="10657861" y="926"/>
                </a:cubicBezTo>
                <a:close/>
              </a:path>
            </a:pathLst>
          </a:custGeom>
          <a:solidFill>
            <a:srgbClr val="F2B700"/>
          </a:solidFill>
          <a:ln w="12696" cap="flat">
            <a:noFill/>
            <a:prstDash val="solid"/>
            <a:miter/>
          </a:ln>
        </p:spPr>
        <p:txBody>
          <a:bodyPr rtlCol="0" anchor="ctr"/>
          <a:lstStyle/>
          <a:p>
            <a:endParaRPr lang="de-DE" sz="1633"/>
          </a:p>
        </p:txBody>
      </p:sp>
      <p:sp>
        <p:nvSpPr>
          <p:cNvPr id="54" name="Freihandform: Form 53">
            <a:extLst>
              <a:ext uri="{FF2B5EF4-FFF2-40B4-BE49-F238E27FC236}">
                <a16:creationId xmlns:a16="http://schemas.microsoft.com/office/drawing/2014/main" id="{6F18FE9C-9C60-49A9-94C3-97341432BCF6}"/>
              </a:ext>
            </a:extLst>
          </p:cNvPr>
          <p:cNvSpPr/>
          <p:nvPr/>
        </p:nvSpPr>
        <p:spPr>
          <a:xfrm>
            <a:off x="0" y="2277418"/>
            <a:ext cx="12190033" cy="479087"/>
          </a:xfrm>
          <a:custGeom>
            <a:avLst/>
            <a:gdLst>
              <a:gd name="connsiteX0" fmla="*/ 10690088 w 10690088"/>
              <a:gd name="connsiteY0" fmla="*/ 0 h 528105"/>
              <a:gd name="connsiteX1" fmla="*/ 10690088 w 10690088"/>
              <a:gd name="connsiteY1" fmla="*/ 19048 h 528105"/>
              <a:gd name="connsiteX2" fmla="*/ 10657917 w 10690088"/>
              <a:gd name="connsiteY2" fmla="*/ 19621 h 528105"/>
              <a:gd name="connsiteX3" fmla="*/ 5345907 w 10690088"/>
              <a:gd name="connsiteY3" fmla="*/ 182347 h 528105"/>
              <a:gd name="connsiteX4" fmla="*/ 32908 w 10690088"/>
              <a:gd name="connsiteY4" fmla="*/ 525474 h 528105"/>
              <a:gd name="connsiteX5" fmla="*/ 0 w 10690088"/>
              <a:gd name="connsiteY5" fmla="*/ 528105 h 528105"/>
              <a:gd name="connsiteX6" fmla="*/ 0 w 10690088"/>
              <a:gd name="connsiteY6" fmla="*/ 508956 h 528105"/>
              <a:gd name="connsiteX7" fmla="*/ 31640 w 10690088"/>
              <a:gd name="connsiteY7" fmla="*/ 506426 h 528105"/>
              <a:gd name="connsiteX8" fmla="*/ 5345907 w 10690088"/>
              <a:gd name="connsiteY8" fmla="*/ 163299 h 528105"/>
              <a:gd name="connsiteX9" fmla="*/ 10657917 w 10690088"/>
              <a:gd name="connsiteY9" fmla="*/ 573 h 52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8" h="528105">
                <a:moveTo>
                  <a:pt x="10690088" y="0"/>
                </a:moveTo>
                <a:lnTo>
                  <a:pt x="10690088" y="19048"/>
                </a:lnTo>
                <a:lnTo>
                  <a:pt x="10657917" y="19621"/>
                </a:lnTo>
                <a:cubicBezTo>
                  <a:pt x="10047601" y="30680"/>
                  <a:pt x="7547031" y="81236"/>
                  <a:pt x="5345907" y="182347"/>
                </a:cubicBezTo>
                <a:cubicBezTo>
                  <a:pt x="3123672" y="284570"/>
                  <a:pt x="638935" y="477210"/>
                  <a:pt x="32908" y="525474"/>
                </a:cubicBezTo>
                <a:lnTo>
                  <a:pt x="0" y="528105"/>
                </a:lnTo>
                <a:lnTo>
                  <a:pt x="0" y="508956"/>
                </a:lnTo>
                <a:lnTo>
                  <a:pt x="31640" y="506426"/>
                </a:lnTo>
                <a:cubicBezTo>
                  <a:pt x="637686" y="458162"/>
                  <a:pt x="3122561" y="265522"/>
                  <a:pt x="5345907" y="163299"/>
                </a:cubicBezTo>
                <a:cubicBezTo>
                  <a:pt x="7547031" y="62188"/>
                  <a:pt x="10047601" y="11632"/>
                  <a:pt x="10657917" y="573"/>
                </a:cubicBezTo>
                <a:close/>
              </a:path>
            </a:pathLst>
          </a:custGeom>
          <a:solidFill>
            <a:srgbClr val="AA192B"/>
          </a:solidFill>
          <a:ln w="12696" cap="flat">
            <a:noFill/>
            <a:prstDash val="solid"/>
            <a:miter/>
          </a:ln>
        </p:spPr>
        <p:txBody>
          <a:bodyPr rtlCol="0" anchor="ctr"/>
          <a:lstStyle/>
          <a:p>
            <a:endParaRPr lang="de-DE" sz="1633"/>
          </a:p>
        </p:txBody>
      </p:sp>
      <p:sp>
        <p:nvSpPr>
          <p:cNvPr id="7" name="Textplatzhalter 6">
            <a:extLst>
              <a:ext uri="{FF2B5EF4-FFF2-40B4-BE49-F238E27FC236}">
                <a16:creationId xmlns:a16="http://schemas.microsoft.com/office/drawing/2014/main" id="{26F91E02-642A-422A-A20C-68C28ECCCF57}"/>
              </a:ext>
            </a:extLst>
          </p:cNvPr>
          <p:cNvSpPr>
            <a:spLocks noGrp="1"/>
          </p:cNvSpPr>
          <p:nvPr>
            <p:ph type="body" sz="quarter" idx="10"/>
          </p:nvPr>
        </p:nvSpPr>
        <p:spPr>
          <a:xfrm>
            <a:off x="677032" y="3337926"/>
            <a:ext cx="10837937" cy="2602886"/>
          </a:xfrm>
        </p:spPr>
        <p:txBody>
          <a:bodyPr anchor="b"/>
          <a:lstStyle>
            <a:lvl1pPr>
              <a:defRPr>
                <a:solidFill>
                  <a:schemeClr val="bg1"/>
                </a:solidFill>
              </a:defRPr>
            </a:lvl1pPr>
            <a:lvl2pPr marL="0" indent="0">
              <a:buFont typeface="Arial" panose="020B0604020202020204" pitchFamily="34" charset="0"/>
              <a:buNone/>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a:t>Textmasterformat bearbeiten</a:t>
            </a:r>
          </a:p>
        </p:txBody>
      </p:sp>
      <p:sp>
        <p:nvSpPr>
          <p:cNvPr id="3" name="Titel 2">
            <a:extLst>
              <a:ext uri="{FF2B5EF4-FFF2-40B4-BE49-F238E27FC236}">
                <a16:creationId xmlns:a16="http://schemas.microsoft.com/office/drawing/2014/main" id="{E81F9BDF-D3DC-4D4B-B791-3E0CE0B77875}"/>
              </a:ext>
            </a:extLst>
          </p:cNvPr>
          <p:cNvSpPr>
            <a:spLocks noGrp="1"/>
          </p:cNvSpPr>
          <p:nvPr>
            <p:ph type="title"/>
          </p:nvPr>
        </p:nvSpPr>
        <p:spPr>
          <a:xfrm>
            <a:off x="677033" y="1154747"/>
            <a:ext cx="8826011" cy="739130"/>
          </a:xfrm>
        </p:spPr>
        <p:txBody>
          <a:bodyPr anchor="b"/>
          <a:lstStyle/>
          <a:p>
            <a:r>
              <a:rPr lang="de-DE"/>
              <a:t>Titelmasterformat durch Klicken bearbeiten</a:t>
            </a:r>
            <a:endParaRPr lang="de-DE" dirty="0"/>
          </a:p>
        </p:txBody>
      </p:sp>
      <p:pic>
        <p:nvPicPr>
          <p:cNvPr id="2" name="Grafik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3884" y="398434"/>
            <a:ext cx="2003364" cy="849122"/>
          </a:xfrm>
          <a:prstGeom prst="rect">
            <a:avLst/>
          </a:prstGeom>
        </p:spPr>
      </p:pic>
    </p:spTree>
    <p:extLst>
      <p:ext uri="{BB962C8B-B14F-4D97-AF65-F5344CB8AC3E}">
        <p14:creationId xmlns:p14="http://schemas.microsoft.com/office/powerpoint/2010/main" val="31425061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5C08-C199-D71C-B24E-15DCAF308C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9F4AF44B-EE89-B869-3087-D58D239472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FDA40494-61D4-5E86-8CED-342C6B8B3DAC}"/>
              </a:ext>
            </a:extLst>
          </p:cNvPr>
          <p:cNvSpPr>
            <a:spLocks noGrp="1"/>
          </p:cNvSpPr>
          <p:nvPr>
            <p:ph type="dt" sz="half" idx="10"/>
          </p:nvPr>
        </p:nvSpPr>
        <p:spPr/>
        <p:txBody>
          <a:bodyPr/>
          <a:lstStyle/>
          <a:p>
            <a:fld id="{01DE8501-F784-40BC-A9F5-7EB53B8DF978}" type="datetimeFigureOut">
              <a:rPr lang="en-BE" smtClean="0"/>
              <a:t>07/17/2023</a:t>
            </a:fld>
            <a:endParaRPr lang="en-BE"/>
          </a:p>
        </p:txBody>
      </p:sp>
      <p:sp>
        <p:nvSpPr>
          <p:cNvPr id="5" name="Footer Placeholder 4">
            <a:extLst>
              <a:ext uri="{FF2B5EF4-FFF2-40B4-BE49-F238E27FC236}">
                <a16:creationId xmlns:a16="http://schemas.microsoft.com/office/drawing/2014/main" id="{AFA1D992-EF60-CD58-0361-5FEB0EA5C0F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3B9F33A4-3F62-3177-84A6-4DEEEBDA6A1A}"/>
              </a:ext>
            </a:extLst>
          </p:cNvPr>
          <p:cNvSpPr>
            <a:spLocks noGrp="1"/>
          </p:cNvSpPr>
          <p:nvPr>
            <p:ph type="sldNum" sz="quarter" idx="12"/>
          </p:nvPr>
        </p:nvSpPr>
        <p:spPr/>
        <p:txBody>
          <a:bodyPr/>
          <a:lstStyle/>
          <a:p>
            <a:fld id="{D9864820-E5E5-4D52-9C11-8C8446980986}" type="slidenum">
              <a:rPr lang="en-BE" smtClean="0"/>
              <a:t>‹#›</a:t>
            </a:fld>
            <a:endParaRPr lang="en-BE"/>
          </a:p>
        </p:txBody>
      </p:sp>
    </p:spTree>
    <p:extLst>
      <p:ext uri="{BB962C8B-B14F-4D97-AF65-F5344CB8AC3E}">
        <p14:creationId xmlns:p14="http://schemas.microsoft.com/office/powerpoint/2010/main" val="16624621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sposition personnalisée 2">
    <p:spTree>
      <p:nvGrpSpPr>
        <p:cNvPr id="1" name=""/>
        <p:cNvGrpSpPr/>
        <p:nvPr/>
      </p:nvGrpSpPr>
      <p:grpSpPr>
        <a:xfrm>
          <a:off x="0" y="0"/>
          <a:ext cx="0" cy="0"/>
          <a:chOff x="0" y="0"/>
          <a:chExt cx="0" cy="0"/>
        </a:xfrm>
      </p:grpSpPr>
      <p:sp>
        <p:nvSpPr>
          <p:cNvPr id="8" name="Rectangle 7"/>
          <p:cNvSpPr/>
          <p:nvPr userDrawn="1"/>
        </p:nvSpPr>
        <p:spPr>
          <a:xfrm>
            <a:off x="11010618" y="-1"/>
            <a:ext cx="1181383" cy="6858001"/>
          </a:xfrm>
          <a:prstGeom prst="rect">
            <a:avLst/>
          </a:prstGeom>
          <a:gradFill flip="none" rotWithShape="1">
            <a:gsLst>
              <a:gs pos="0">
                <a:srgbClr val="647C8E"/>
              </a:gs>
              <a:gs pos="100000">
                <a:srgbClr val="343F47"/>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Espace réservé pour une image  20"/>
          <p:cNvSpPr>
            <a:spLocks noGrp="1"/>
          </p:cNvSpPr>
          <p:nvPr>
            <p:ph type="pic" sz="quarter" idx="10"/>
          </p:nvPr>
        </p:nvSpPr>
        <p:spPr>
          <a:xfrm>
            <a:off x="8631660" y="-1"/>
            <a:ext cx="2378958" cy="6867701"/>
          </a:xfrm>
          <a:noFill/>
          <a:ln>
            <a:noFill/>
          </a:ln>
          <a:effectLst/>
        </p:spPr>
        <p:txBody>
          <a:bodyPr/>
          <a:lstStyle/>
          <a:p>
            <a:endParaRPr lang="fr-FR"/>
          </a:p>
        </p:txBody>
      </p:sp>
      <p:sp>
        <p:nvSpPr>
          <p:cNvPr id="6" name="Titre 1"/>
          <p:cNvSpPr>
            <a:spLocks noGrp="1"/>
          </p:cNvSpPr>
          <p:nvPr>
            <p:ph type="ctrTitle"/>
          </p:nvPr>
        </p:nvSpPr>
        <p:spPr>
          <a:xfrm>
            <a:off x="1" y="9700"/>
            <a:ext cx="8631659" cy="825487"/>
          </a:xfrm>
        </p:spPr>
        <p:txBody>
          <a:bodyPr anchor="b">
            <a:normAutofit/>
          </a:bodyPr>
          <a:lstStyle>
            <a:lvl1pPr algn="ctr">
              <a:defRPr sz="3200">
                <a:solidFill>
                  <a:srgbClr val="343F4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fr-FR" dirty="0"/>
              <a:t>Modifiez le style du titre</a:t>
            </a:r>
          </a:p>
        </p:txBody>
      </p:sp>
      <p:sp>
        <p:nvSpPr>
          <p:cNvPr id="7" name="Sous-titre 2"/>
          <p:cNvSpPr>
            <a:spLocks noGrp="1"/>
          </p:cNvSpPr>
          <p:nvPr>
            <p:ph type="subTitle" idx="1"/>
          </p:nvPr>
        </p:nvSpPr>
        <p:spPr>
          <a:xfrm>
            <a:off x="1" y="927262"/>
            <a:ext cx="8631659" cy="653888"/>
          </a:xfrm>
        </p:spPr>
        <p:txBody>
          <a:bodyPr>
            <a:normAutofit/>
          </a:bodyPr>
          <a:lstStyle>
            <a:lvl1pPr marL="0" indent="0" algn="ctr">
              <a:buNone/>
              <a:defRPr sz="1800">
                <a:solidFill>
                  <a:srgbClr val="A28B79"/>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fr-FR" dirty="0"/>
              <a:t>Modifier le style des sous-titres du masque</a:t>
            </a:r>
          </a:p>
        </p:txBody>
      </p:sp>
      <p:pic>
        <p:nvPicPr>
          <p:cNvPr id="24" name="Image 2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09160" y="6048464"/>
            <a:ext cx="599050" cy="599050"/>
          </a:xfrm>
          <a:prstGeom prst="rect">
            <a:avLst/>
          </a:prstGeom>
        </p:spPr>
      </p:pic>
      <p:sp>
        <p:nvSpPr>
          <p:cNvPr id="30" name="Espace réservé du texte 29"/>
          <p:cNvSpPr>
            <a:spLocks noGrp="1"/>
          </p:cNvSpPr>
          <p:nvPr>
            <p:ph type="body" sz="quarter" idx="11"/>
          </p:nvPr>
        </p:nvSpPr>
        <p:spPr>
          <a:xfrm>
            <a:off x="647700" y="1943100"/>
            <a:ext cx="7315200" cy="4704413"/>
          </a:xfrm>
        </p:spPr>
        <p:txBody>
          <a:bodyPr/>
          <a:lstStyle>
            <a:lvl1pPr marL="457223" indent="-457223">
              <a:buFont typeface="+mj-lt"/>
              <a:buAutoNum type="arabicPeriod"/>
              <a:defRPr sz="2400">
                <a:solidFill>
                  <a:srgbClr val="343F47"/>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14446" indent="-457223">
              <a:buFont typeface="+mj-lt"/>
              <a:buAutoNum type="arabicPeriod"/>
              <a:defRPr sz="2000">
                <a:solidFill>
                  <a:srgbClr val="343F47"/>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257363" indent="-342917">
              <a:buFont typeface="+mj-lt"/>
              <a:buAutoNum type="arabicPeriod"/>
              <a:defRPr sz="1800">
                <a:solidFill>
                  <a:srgbClr val="343F47"/>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714586" indent="-342917">
              <a:buFont typeface="+mj-lt"/>
              <a:buAutoNum type="arabicPeriod"/>
              <a:defRPr sz="1600">
                <a:solidFill>
                  <a:srgbClr val="343F47"/>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171809" indent="-342917">
              <a:buFont typeface="+mj-lt"/>
              <a:buAutoNum type="arabicPeriod"/>
              <a:defRPr sz="1600">
                <a:solidFill>
                  <a:srgbClr val="343F47"/>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numéro de diapositive 26"/>
          <p:cNvSpPr txBox="1">
            <a:spLocks/>
          </p:cNvSpPr>
          <p:nvPr userDrawn="1"/>
        </p:nvSpPr>
        <p:spPr>
          <a:xfrm>
            <a:off x="11321744" y="532905"/>
            <a:ext cx="599050" cy="307777"/>
          </a:xfrm>
          <a:prstGeom prst="rect">
            <a:avLst/>
          </a:prstGeom>
        </p:spPr>
        <p:txBody>
          <a:bodyPr wrap="square">
            <a:spAutoFit/>
          </a:bodyPr>
          <a:lstStyle>
            <a:defPPr>
              <a:defRPr lang="fr-FR"/>
            </a:defPPr>
            <a:lvl1pPr marL="0" algn="ctr" defTabSz="914400" rtl="0" eaLnBrk="1" latinLnBrk="0" hangingPunct="1">
              <a:defRPr sz="1800" kern="1200">
                <a:solidFill>
                  <a:srgbClr val="0094CF"/>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a:t>
            </a:r>
            <a:fld id="{191E2A3B-B1CC-4AA6-B2B9-4D764581BB1F}" type="slidenum">
              <a:rPr lang="fr-FR" sz="1400">
                <a:solidFill>
                  <a:prstClr val="white"/>
                </a:solidFill>
              </a:rPr>
              <a:pPr marL="0" marR="0" lvl="0" indent="0" algn="ctr" defTabSz="914446" rtl="0" eaLnBrk="1" fontAlgn="auto" latinLnBrk="0" hangingPunct="1">
                <a:lnSpc>
                  <a:spcPct val="100000"/>
                </a:lnSpc>
                <a:spcBef>
                  <a:spcPts val="0"/>
                </a:spcBef>
                <a:spcAft>
                  <a:spcPts val="0"/>
                </a:spcAft>
                <a:buClrTx/>
                <a:buSzTx/>
                <a:buFontTx/>
                <a:buNone/>
                <a:tabLst/>
                <a:defRPr/>
              </a:pPr>
              <a:t>‹#›</a:t>
            </a:fld>
            <a:endParaRPr kumimoji="0" lang="fr-FR" sz="14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3934212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RANSITION">
    <p:spTree>
      <p:nvGrpSpPr>
        <p:cNvPr id="1" name=""/>
        <p:cNvGrpSpPr/>
        <p:nvPr/>
      </p:nvGrpSpPr>
      <p:grpSpPr>
        <a:xfrm>
          <a:off x="0" y="0"/>
          <a:ext cx="0" cy="0"/>
          <a:chOff x="0" y="0"/>
          <a:chExt cx="0" cy="0"/>
        </a:xfrm>
      </p:grpSpPr>
      <p:sp>
        <p:nvSpPr>
          <p:cNvPr id="7" name="Espace réservé pour une image  6"/>
          <p:cNvSpPr>
            <a:spLocks noGrp="1"/>
          </p:cNvSpPr>
          <p:nvPr>
            <p:ph type="pic" sz="quarter" idx="10"/>
          </p:nvPr>
        </p:nvSpPr>
        <p:spPr>
          <a:xfrm>
            <a:off x="0" y="0"/>
            <a:ext cx="12192000" cy="3459956"/>
          </a:xfrm>
        </p:spPr>
        <p:txBody>
          <a:bodyPr/>
          <a:lstStyle/>
          <a:p>
            <a:endParaRPr lang="fr-FR" dirty="0"/>
          </a:p>
        </p:txBody>
      </p:sp>
      <p:sp>
        <p:nvSpPr>
          <p:cNvPr id="9" name="Rectangle 8"/>
          <p:cNvSpPr/>
          <p:nvPr userDrawn="1"/>
        </p:nvSpPr>
        <p:spPr>
          <a:xfrm>
            <a:off x="0" y="3459956"/>
            <a:ext cx="12192000" cy="2664619"/>
          </a:xfrm>
          <a:prstGeom prst="rect">
            <a:avLst/>
          </a:prstGeom>
          <a:gradFill>
            <a:gsLst>
              <a:gs pos="0">
                <a:srgbClr val="647C8E"/>
              </a:gs>
              <a:gs pos="100000">
                <a:srgbClr val="343F4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title"/>
          </p:nvPr>
        </p:nvSpPr>
        <p:spPr>
          <a:xfrm>
            <a:off x="838200" y="3459957"/>
            <a:ext cx="10515600" cy="1325563"/>
          </a:xfrm>
        </p:spPr>
        <p:txBody>
          <a:bodyPr/>
          <a:lstStyle>
            <a:lvl1pPr algn="ctr">
              <a:defRPr>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fr-FR" dirty="0"/>
              <a:t>Modifiez le style du titre</a:t>
            </a:r>
          </a:p>
        </p:txBody>
      </p:sp>
      <p:sp>
        <p:nvSpPr>
          <p:cNvPr id="8" name="Sous-titre 2"/>
          <p:cNvSpPr>
            <a:spLocks noGrp="1"/>
          </p:cNvSpPr>
          <p:nvPr>
            <p:ph type="subTitle" idx="1"/>
          </p:nvPr>
        </p:nvSpPr>
        <p:spPr>
          <a:xfrm>
            <a:off x="838200" y="4785520"/>
            <a:ext cx="10515600" cy="814387"/>
          </a:xfrm>
        </p:spPr>
        <p:txBody>
          <a:bodyPr/>
          <a:lstStyle>
            <a:lvl1pPr marL="0" indent="0" algn="ctr">
              <a:buNone/>
              <a:defRPr sz="2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fr-FR" dirty="0"/>
              <a:t>Modifier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03183" y="5718265"/>
            <a:ext cx="785635" cy="785635"/>
          </a:xfrm>
          <a:prstGeom prst="rect">
            <a:avLst/>
          </a:prstGeom>
        </p:spPr>
      </p:pic>
    </p:spTree>
    <p:extLst>
      <p:ext uri="{BB962C8B-B14F-4D97-AF65-F5344CB8AC3E}">
        <p14:creationId xmlns:p14="http://schemas.microsoft.com/office/powerpoint/2010/main" val="2500446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19" name="Segnaposto testo 1"/>
          <p:cNvSpPr>
            <a:spLocks noGrp="1"/>
          </p:cNvSpPr>
          <p:nvPr>
            <p:ph type="body" sz="quarter" idx="10" hasCustomPrompt="1"/>
          </p:nvPr>
        </p:nvSpPr>
        <p:spPr>
          <a:xfrm>
            <a:off x="213785" y="1748813"/>
            <a:ext cx="6775449" cy="2039160"/>
          </a:xfrm>
          <a:prstGeom prst="rect">
            <a:avLst/>
          </a:prstGeom>
        </p:spPr>
        <p:txBody>
          <a:bodyPr>
            <a:normAutofit/>
          </a:bodyPr>
          <a:lstStyle>
            <a:lvl1pPr marL="0" indent="0" algn="l">
              <a:buNone/>
              <a:defRPr lang="it-IT" sz="6000" b="1" kern="1200" cap="all" spc="151" dirty="0">
                <a:solidFill>
                  <a:schemeClr val="bg1"/>
                </a:solidFill>
                <a:latin typeface="Juventus Fans Bold" panose="00000800000000000000" pitchFamily="50" charset="0"/>
                <a:ea typeface="ＭＳ Ｐゴシック" charset="0"/>
                <a:cs typeface="Juventus Fans"/>
                <a:sym typeface="Gill Sans" charset="0"/>
              </a:defRPr>
            </a:lvl1pPr>
          </a:lstStyle>
          <a:p>
            <a:r>
              <a:rPr lang="it-IT" dirty="0"/>
              <a:t>INSERIRE TITOLO DEL DOCUMENTO</a:t>
            </a:r>
          </a:p>
        </p:txBody>
      </p:sp>
      <p:sp>
        <p:nvSpPr>
          <p:cNvPr id="8" name="Rectangle 1"/>
          <p:cNvSpPr/>
          <p:nvPr userDrawn="1"/>
        </p:nvSpPr>
        <p:spPr>
          <a:xfrm>
            <a:off x="7304618" y="0"/>
            <a:ext cx="4887383"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67"/>
          </a:p>
        </p:txBody>
      </p:sp>
      <p:pic>
        <p:nvPicPr>
          <p:cNvPr id="9" name="Picture 3" descr="160712_J_primary_logo.pdf"/>
          <p:cNvPicPr>
            <a:picLocks noChangeAspect="1"/>
          </p:cNvPicPr>
          <p:nvPr userDrawn="1"/>
        </p:nvPicPr>
        <p:blipFill rotWithShape="1">
          <a:blip r:embed="rId2">
            <a:extLst>
              <a:ext uri="{28A0092B-C50C-407E-A947-70E740481C1C}">
                <a14:useLocalDpi xmlns:a14="http://schemas.microsoft.com/office/drawing/2010/main" val="0"/>
              </a:ext>
            </a:extLst>
          </a:blip>
          <a:srcRect l="39813" t="34158" r="39217" b="23854"/>
          <a:stretch/>
        </p:blipFill>
        <p:spPr bwMode="auto">
          <a:xfrm>
            <a:off x="8317305" y="1844824"/>
            <a:ext cx="2869279" cy="405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a:extLst>
              <a:ext uri="{FF2B5EF4-FFF2-40B4-BE49-F238E27FC236}">
                <a16:creationId xmlns:a16="http://schemas.microsoft.com/office/drawing/2014/main" id="{BB3A8D72-4600-4107-94B4-33AC8F885F62}"/>
              </a:ext>
            </a:extLst>
          </p:cNvPr>
          <p:cNvSpPr txBox="1"/>
          <p:nvPr userDrawn="1"/>
        </p:nvSpPr>
        <p:spPr>
          <a:xfrm>
            <a:off x="257017" y="5799585"/>
            <a:ext cx="7047601" cy="1046440"/>
          </a:xfrm>
          <a:prstGeom prst="rect">
            <a:avLst/>
          </a:prstGeom>
          <a:noFill/>
        </p:spPr>
        <p:txBody>
          <a:bodyPr wrap="square">
            <a:spAutoFit/>
          </a:bodyPr>
          <a:lstStyle/>
          <a:p>
            <a:pPr algn="l"/>
            <a:r>
              <a:rPr lang="en-GB" sz="667" dirty="0">
                <a:solidFill>
                  <a:schemeClr val="bg1"/>
                </a:solidFill>
                <a:latin typeface="+mn-lt"/>
              </a:rPr>
              <a:t>The present document is property and copyright of Juventus Football Club S.p.A. and consists in confidential information of Juventus Football Club S.p.A.. ,</a:t>
            </a:r>
          </a:p>
          <a:p>
            <a:pPr algn="l"/>
            <a:r>
              <a:rPr lang="en-GB" sz="667" dirty="0">
                <a:solidFill>
                  <a:schemeClr val="bg1"/>
                </a:solidFill>
                <a:latin typeface="+mn-lt"/>
              </a:rPr>
              <a:t>All rights reserved to Juventus Football Club. S.p.A.  Unauthorized disclosure and/or use of the present document and/or of its content, in full or in part, is prohibited. Any change, modification, alteration, in full or in part, is prohibited.  Do not copy, scan, photograph, print, and/or replicate in full or in part, through any possible instrument or device. Any violation will be considered a breach of confidentiality of Juventus Football Club. S.p.A. on this document and its content.</a:t>
            </a:r>
          </a:p>
          <a:p>
            <a:pPr algn="l"/>
            <a:endParaRPr lang="en-GB" sz="667" dirty="0">
              <a:solidFill>
                <a:schemeClr val="bg1"/>
              </a:solidFill>
              <a:latin typeface="+mn-lt"/>
            </a:endParaRPr>
          </a:p>
          <a:p>
            <a:pPr algn="l"/>
            <a:r>
              <a:rPr lang="en-GB" sz="667" dirty="0">
                <a:solidFill>
                  <a:schemeClr val="bg1"/>
                </a:solidFill>
                <a:latin typeface="+mn-lt"/>
              </a:rPr>
              <a:t>Il </a:t>
            </a:r>
            <a:r>
              <a:rPr lang="en-GB" sz="667" dirty="0" err="1">
                <a:solidFill>
                  <a:schemeClr val="bg1"/>
                </a:solidFill>
                <a:latin typeface="+mn-lt"/>
              </a:rPr>
              <a:t>presente</a:t>
            </a:r>
            <a:r>
              <a:rPr lang="en-GB" sz="667" dirty="0">
                <a:solidFill>
                  <a:schemeClr val="bg1"/>
                </a:solidFill>
                <a:latin typeface="+mn-lt"/>
              </a:rPr>
              <a:t> </a:t>
            </a:r>
            <a:r>
              <a:rPr lang="en-GB" sz="667" dirty="0" err="1">
                <a:solidFill>
                  <a:schemeClr val="bg1"/>
                </a:solidFill>
                <a:latin typeface="+mn-lt"/>
              </a:rPr>
              <a:t>documento</a:t>
            </a:r>
            <a:r>
              <a:rPr lang="en-GB" sz="667" dirty="0">
                <a:solidFill>
                  <a:schemeClr val="bg1"/>
                </a:solidFill>
                <a:latin typeface="+mn-lt"/>
              </a:rPr>
              <a:t> è di </a:t>
            </a:r>
            <a:r>
              <a:rPr lang="en-GB" sz="667" dirty="0" err="1">
                <a:solidFill>
                  <a:schemeClr val="bg1"/>
                </a:solidFill>
                <a:latin typeface="+mn-lt"/>
              </a:rPr>
              <a:t>proprietà</a:t>
            </a:r>
            <a:r>
              <a:rPr lang="en-GB" sz="667" dirty="0">
                <a:solidFill>
                  <a:schemeClr val="bg1"/>
                </a:solidFill>
                <a:latin typeface="+mn-lt"/>
              </a:rPr>
              <a:t> e copyright di Juventus Football Club. S.p.A. e </a:t>
            </a:r>
            <a:r>
              <a:rPr lang="en-GB" sz="667" dirty="0" err="1">
                <a:solidFill>
                  <a:schemeClr val="bg1"/>
                </a:solidFill>
                <a:latin typeface="+mn-lt"/>
              </a:rPr>
              <a:t>costituisce</a:t>
            </a:r>
            <a:r>
              <a:rPr lang="en-GB" sz="667" dirty="0">
                <a:solidFill>
                  <a:schemeClr val="bg1"/>
                </a:solidFill>
                <a:latin typeface="+mn-lt"/>
              </a:rPr>
              <a:t> </a:t>
            </a:r>
            <a:r>
              <a:rPr lang="en-GB" sz="667" dirty="0" err="1">
                <a:solidFill>
                  <a:schemeClr val="bg1"/>
                </a:solidFill>
                <a:latin typeface="+mn-lt"/>
              </a:rPr>
              <a:t>informazioni</a:t>
            </a:r>
            <a:r>
              <a:rPr lang="en-GB" sz="667" dirty="0">
                <a:solidFill>
                  <a:schemeClr val="bg1"/>
                </a:solidFill>
                <a:latin typeface="+mn-lt"/>
              </a:rPr>
              <a:t> </a:t>
            </a:r>
            <a:r>
              <a:rPr lang="en-GB" sz="667" dirty="0" err="1">
                <a:solidFill>
                  <a:schemeClr val="bg1"/>
                </a:solidFill>
                <a:latin typeface="+mn-lt"/>
              </a:rPr>
              <a:t>confidenziali</a:t>
            </a:r>
            <a:r>
              <a:rPr lang="en-GB" sz="667" dirty="0">
                <a:solidFill>
                  <a:schemeClr val="bg1"/>
                </a:solidFill>
                <a:latin typeface="+mn-lt"/>
              </a:rPr>
              <a:t> di Juventus Football Club. S.p.A.. Tutti </a:t>
            </a:r>
            <a:r>
              <a:rPr lang="en-GB" sz="667" dirty="0" err="1">
                <a:solidFill>
                  <a:schemeClr val="bg1"/>
                </a:solidFill>
                <a:latin typeface="+mn-lt"/>
              </a:rPr>
              <a:t>i</a:t>
            </a:r>
            <a:r>
              <a:rPr lang="en-GB" sz="667" dirty="0">
                <a:solidFill>
                  <a:schemeClr val="bg1"/>
                </a:solidFill>
                <a:latin typeface="+mn-lt"/>
              </a:rPr>
              <a:t> </a:t>
            </a:r>
            <a:r>
              <a:rPr lang="en-GB" sz="667" dirty="0" err="1">
                <a:solidFill>
                  <a:schemeClr val="bg1"/>
                </a:solidFill>
                <a:latin typeface="+mn-lt"/>
              </a:rPr>
              <a:t>diritti</a:t>
            </a:r>
            <a:r>
              <a:rPr lang="en-GB" sz="667" dirty="0">
                <a:solidFill>
                  <a:schemeClr val="bg1"/>
                </a:solidFill>
                <a:latin typeface="+mn-lt"/>
              </a:rPr>
              <a:t> </a:t>
            </a:r>
            <a:r>
              <a:rPr lang="en-GB" sz="667" dirty="0" err="1">
                <a:solidFill>
                  <a:schemeClr val="bg1"/>
                </a:solidFill>
                <a:latin typeface="+mn-lt"/>
              </a:rPr>
              <a:t>riservati</a:t>
            </a:r>
            <a:r>
              <a:rPr lang="en-GB" sz="667" dirty="0">
                <a:solidFill>
                  <a:schemeClr val="bg1"/>
                </a:solidFill>
                <a:latin typeface="+mn-lt"/>
              </a:rPr>
              <a:t> a Juventus Football Club. S.p.A. La </a:t>
            </a:r>
            <a:r>
              <a:rPr lang="en-GB" sz="667" dirty="0" err="1">
                <a:solidFill>
                  <a:schemeClr val="bg1"/>
                </a:solidFill>
                <a:latin typeface="+mn-lt"/>
              </a:rPr>
              <a:t>divulgazione</a:t>
            </a:r>
            <a:r>
              <a:rPr lang="en-GB" sz="667" dirty="0">
                <a:solidFill>
                  <a:schemeClr val="bg1"/>
                </a:solidFill>
                <a:latin typeface="+mn-lt"/>
              </a:rPr>
              <a:t> e/o </a:t>
            </a:r>
            <a:r>
              <a:rPr lang="en-GB" sz="667" dirty="0" err="1">
                <a:solidFill>
                  <a:schemeClr val="bg1"/>
                </a:solidFill>
                <a:latin typeface="+mn-lt"/>
              </a:rPr>
              <a:t>l’uso</a:t>
            </a:r>
            <a:r>
              <a:rPr lang="en-GB" sz="667" dirty="0">
                <a:solidFill>
                  <a:schemeClr val="bg1"/>
                </a:solidFill>
                <a:latin typeface="+mn-lt"/>
              </a:rPr>
              <a:t> non </a:t>
            </a:r>
            <a:r>
              <a:rPr lang="en-GB" sz="667" dirty="0" err="1">
                <a:solidFill>
                  <a:schemeClr val="bg1"/>
                </a:solidFill>
                <a:latin typeface="+mn-lt"/>
              </a:rPr>
              <a:t>autorizzati</a:t>
            </a:r>
            <a:r>
              <a:rPr lang="en-GB" sz="667" dirty="0">
                <a:solidFill>
                  <a:schemeClr val="bg1"/>
                </a:solidFill>
                <a:latin typeface="+mn-lt"/>
              </a:rPr>
              <a:t> del </a:t>
            </a:r>
            <a:r>
              <a:rPr lang="en-GB" sz="667" dirty="0" err="1">
                <a:solidFill>
                  <a:schemeClr val="bg1"/>
                </a:solidFill>
                <a:latin typeface="+mn-lt"/>
              </a:rPr>
              <a:t>presente</a:t>
            </a:r>
            <a:r>
              <a:rPr lang="en-GB" sz="667" dirty="0">
                <a:solidFill>
                  <a:schemeClr val="bg1"/>
                </a:solidFill>
                <a:latin typeface="+mn-lt"/>
              </a:rPr>
              <a:t> </a:t>
            </a:r>
            <a:r>
              <a:rPr lang="en-GB" sz="667" dirty="0" err="1">
                <a:solidFill>
                  <a:schemeClr val="bg1"/>
                </a:solidFill>
                <a:latin typeface="+mn-lt"/>
              </a:rPr>
              <a:t>documento</a:t>
            </a:r>
            <a:r>
              <a:rPr lang="en-GB" sz="667" dirty="0">
                <a:solidFill>
                  <a:schemeClr val="bg1"/>
                </a:solidFill>
                <a:latin typeface="+mn-lt"/>
              </a:rPr>
              <a:t> e/o del </a:t>
            </a:r>
            <a:r>
              <a:rPr lang="en-GB" sz="667" dirty="0" err="1">
                <a:solidFill>
                  <a:schemeClr val="bg1"/>
                </a:solidFill>
                <a:latin typeface="+mn-lt"/>
              </a:rPr>
              <a:t>suo</a:t>
            </a:r>
            <a:r>
              <a:rPr lang="en-GB" sz="667" dirty="0">
                <a:solidFill>
                  <a:schemeClr val="bg1"/>
                </a:solidFill>
                <a:latin typeface="+mn-lt"/>
              </a:rPr>
              <a:t> </a:t>
            </a:r>
            <a:r>
              <a:rPr lang="en-GB" sz="667" dirty="0" err="1">
                <a:solidFill>
                  <a:schemeClr val="bg1"/>
                </a:solidFill>
                <a:latin typeface="+mn-lt"/>
              </a:rPr>
              <a:t>contenuto</a:t>
            </a:r>
            <a:r>
              <a:rPr lang="en-GB" sz="667" dirty="0">
                <a:solidFill>
                  <a:schemeClr val="bg1"/>
                </a:solidFill>
                <a:latin typeface="+mn-lt"/>
              </a:rPr>
              <a:t>, in </a:t>
            </a:r>
            <a:r>
              <a:rPr lang="en-GB" sz="667" dirty="0" err="1">
                <a:solidFill>
                  <a:schemeClr val="bg1"/>
                </a:solidFill>
                <a:latin typeface="+mn-lt"/>
              </a:rPr>
              <a:t>tutto</a:t>
            </a:r>
            <a:r>
              <a:rPr lang="en-GB" sz="667" dirty="0">
                <a:solidFill>
                  <a:schemeClr val="bg1"/>
                </a:solidFill>
                <a:latin typeface="+mn-lt"/>
              </a:rPr>
              <a:t> o in </a:t>
            </a:r>
            <a:r>
              <a:rPr lang="en-GB" sz="667" dirty="0" err="1">
                <a:solidFill>
                  <a:schemeClr val="bg1"/>
                </a:solidFill>
                <a:latin typeface="+mn-lt"/>
              </a:rPr>
              <a:t>parte</a:t>
            </a:r>
            <a:r>
              <a:rPr lang="en-GB" sz="667" dirty="0">
                <a:solidFill>
                  <a:schemeClr val="bg1"/>
                </a:solidFill>
                <a:latin typeface="+mn-lt"/>
              </a:rPr>
              <a:t>, </a:t>
            </a:r>
            <a:r>
              <a:rPr lang="en-GB" sz="667" dirty="0" err="1">
                <a:solidFill>
                  <a:schemeClr val="bg1"/>
                </a:solidFill>
                <a:latin typeface="+mn-lt"/>
              </a:rPr>
              <a:t>sono</a:t>
            </a:r>
            <a:r>
              <a:rPr lang="en-GB" sz="667" dirty="0">
                <a:solidFill>
                  <a:schemeClr val="bg1"/>
                </a:solidFill>
                <a:latin typeface="+mn-lt"/>
              </a:rPr>
              <a:t> </a:t>
            </a:r>
            <a:r>
              <a:rPr lang="en-GB" sz="667" dirty="0" err="1">
                <a:solidFill>
                  <a:schemeClr val="bg1"/>
                </a:solidFill>
                <a:latin typeface="+mn-lt"/>
              </a:rPr>
              <a:t>proibiti</a:t>
            </a:r>
            <a:r>
              <a:rPr lang="en-GB" sz="667" dirty="0">
                <a:solidFill>
                  <a:schemeClr val="bg1"/>
                </a:solidFill>
                <a:latin typeface="+mn-lt"/>
              </a:rPr>
              <a:t>. </a:t>
            </a:r>
            <a:r>
              <a:rPr lang="en-GB" sz="667" dirty="0" err="1">
                <a:solidFill>
                  <a:schemeClr val="bg1"/>
                </a:solidFill>
                <a:latin typeface="+mn-lt"/>
              </a:rPr>
              <a:t>Qualsivoglia</a:t>
            </a:r>
            <a:r>
              <a:rPr lang="en-GB" sz="667" dirty="0">
                <a:solidFill>
                  <a:schemeClr val="bg1"/>
                </a:solidFill>
                <a:latin typeface="+mn-lt"/>
              </a:rPr>
              <a:t> </a:t>
            </a:r>
            <a:r>
              <a:rPr lang="en-GB" sz="667" dirty="0" err="1">
                <a:solidFill>
                  <a:schemeClr val="bg1"/>
                </a:solidFill>
                <a:latin typeface="+mn-lt"/>
              </a:rPr>
              <a:t>cambiamento</a:t>
            </a:r>
            <a:r>
              <a:rPr lang="en-GB" sz="667" dirty="0">
                <a:solidFill>
                  <a:schemeClr val="bg1"/>
                </a:solidFill>
                <a:latin typeface="+mn-lt"/>
              </a:rPr>
              <a:t>, </a:t>
            </a:r>
            <a:r>
              <a:rPr lang="en-GB" sz="667" dirty="0" err="1">
                <a:solidFill>
                  <a:schemeClr val="bg1"/>
                </a:solidFill>
                <a:latin typeface="+mn-lt"/>
              </a:rPr>
              <a:t>modifica</a:t>
            </a:r>
            <a:r>
              <a:rPr lang="en-GB" sz="667" dirty="0">
                <a:solidFill>
                  <a:schemeClr val="bg1"/>
                </a:solidFill>
                <a:latin typeface="+mn-lt"/>
              </a:rPr>
              <a:t>, </a:t>
            </a:r>
            <a:r>
              <a:rPr lang="en-GB" sz="667" dirty="0" err="1">
                <a:solidFill>
                  <a:schemeClr val="bg1"/>
                </a:solidFill>
                <a:latin typeface="+mn-lt"/>
              </a:rPr>
              <a:t>alterazione</a:t>
            </a:r>
            <a:r>
              <a:rPr lang="en-GB" sz="667" dirty="0">
                <a:solidFill>
                  <a:schemeClr val="bg1"/>
                </a:solidFill>
                <a:latin typeface="+mn-lt"/>
              </a:rPr>
              <a:t>, in </a:t>
            </a:r>
            <a:r>
              <a:rPr lang="en-GB" sz="667" dirty="0" err="1">
                <a:solidFill>
                  <a:schemeClr val="bg1"/>
                </a:solidFill>
                <a:latin typeface="+mn-lt"/>
              </a:rPr>
              <a:t>tutto</a:t>
            </a:r>
            <a:r>
              <a:rPr lang="en-GB" sz="667" dirty="0">
                <a:solidFill>
                  <a:schemeClr val="bg1"/>
                </a:solidFill>
                <a:latin typeface="+mn-lt"/>
              </a:rPr>
              <a:t> o in </a:t>
            </a:r>
            <a:r>
              <a:rPr lang="en-GB" sz="667" dirty="0" err="1">
                <a:solidFill>
                  <a:schemeClr val="bg1"/>
                </a:solidFill>
                <a:latin typeface="+mn-lt"/>
              </a:rPr>
              <a:t>parte</a:t>
            </a:r>
            <a:r>
              <a:rPr lang="en-GB" sz="667" dirty="0">
                <a:solidFill>
                  <a:schemeClr val="bg1"/>
                </a:solidFill>
                <a:latin typeface="+mn-lt"/>
              </a:rPr>
              <a:t>, è </a:t>
            </a:r>
            <a:r>
              <a:rPr lang="en-GB" sz="667" dirty="0" err="1">
                <a:solidFill>
                  <a:schemeClr val="bg1"/>
                </a:solidFill>
                <a:latin typeface="+mn-lt"/>
              </a:rPr>
              <a:t>proibita</a:t>
            </a:r>
            <a:r>
              <a:rPr lang="en-GB" sz="667" dirty="0">
                <a:solidFill>
                  <a:schemeClr val="bg1"/>
                </a:solidFill>
                <a:latin typeface="+mn-lt"/>
              </a:rPr>
              <a:t>. E’ </a:t>
            </a:r>
            <a:r>
              <a:rPr lang="en-GB" sz="667" dirty="0" err="1">
                <a:solidFill>
                  <a:schemeClr val="bg1"/>
                </a:solidFill>
                <a:latin typeface="+mn-lt"/>
              </a:rPr>
              <a:t>vietata</a:t>
            </a:r>
            <a:r>
              <a:rPr lang="en-GB" sz="667" dirty="0">
                <a:solidFill>
                  <a:schemeClr val="bg1"/>
                </a:solidFill>
                <a:latin typeface="+mn-lt"/>
              </a:rPr>
              <a:t> la </a:t>
            </a:r>
            <a:r>
              <a:rPr lang="en-GB" sz="667" dirty="0" err="1">
                <a:solidFill>
                  <a:schemeClr val="bg1"/>
                </a:solidFill>
                <a:latin typeface="+mn-lt"/>
              </a:rPr>
              <a:t>copia</a:t>
            </a:r>
            <a:r>
              <a:rPr lang="en-GB" sz="667" dirty="0">
                <a:solidFill>
                  <a:schemeClr val="bg1"/>
                </a:solidFill>
                <a:latin typeface="+mn-lt"/>
              </a:rPr>
              <a:t>, </a:t>
            </a:r>
            <a:r>
              <a:rPr lang="en-GB" sz="667" dirty="0" err="1">
                <a:solidFill>
                  <a:schemeClr val="bg1"/>
                </a:solidFill>
                <a:latin typeface="+mn-lt"/>
              </a:rPr>
              <a:t>scansione</a:t>
            </a:r>
            <a:r>
              <a:rPr lang="en-GB" sz="667" dirty="0">
                <a:solidFill>
                  <a:schemeClr val="bg1"/>
                </a:solidFill>
                <a:latin typeface="+mn-lt"/>
              </a:rPr>
              <a:t>, </a:t>
            </a:r>
            <a:r>
              <a:rPr lang="en-GB" sz="667" dirty="0" err="1">
                <a:solidFill>
                  <a:schemeClr val="bg1"/>
                </a:solidFill>
                <a:latin typeface="+mn-lt"/>
              </a:rPr>
              <a:t>fotografia</a:t>
            </a:r>
            <a:r>
              <a:rPr lang="en-GB" sz="667" dirty="0">
                <a:solidFill>
                  <a:schemeClr val="bg1"/>
                </a:solidFill>
                <a:latin typeface="+mn-lt"/>
              </a:rPr>
              <a:t>, </a:t>
            </a:r>
            <a:r>
              <a:rPr lang="en-GB" sz="667" dirty="0" err="1">
                <a:solidFill>
                  <a:schemeClr val="bg1"/>
                </a:solidFill>
                <a:latin typeface="+mn-lt"/>
              </a:rPr>
              <a:t>stampa</a:t>
            </a:r>
            <a:r>
              <a:rPr lang="en-GB" sz="667" dirty="0">
                <a:solidFill>
                  <a:schemeClr val="bg1"/>
                </a:solidFill>
                <a:latin typeface="+mn-lt"/>
              </a:rPr>
              <a:t> e/o </a:t>
            </a:r>
            <a:r>
              <a:rPr lang="en-GB" sz="667" dirty="0" err="1">
                <a:solidFill>
                  <a:schemeClr val="bg1"/>
                </a:solidFill>
                <a:latin typeface="+mn-lt"/>
              </a:rPr>
              <a:t>riproduzione</a:t>
            </a:r>
            <a:r>
              <a:rPr lang="en-GB" sz="667" dirty="0">
                <a:solidFill>
                  <a:schemeClr val="bg1"/>
                </a:solidFill>
                <a:latin typeface="+mn-lt"/>
              </a:rPr>
              <a:t>, in </a:t>
            </a:r>
            <a:r>
              <a:rPr lang="en-GB" sz="667" dirty="0" err="1">
                <a:solidFill>
                  <a:schemeClr val="bg1"/>
                </a:solidFill>
                <a:latin typeface="+mn-lt"/>
              </a:rPr>
              <a:t>tutto</a:t>
            </a:r>
            <a:r>
              <a:rPr lang="en-GB" sz="667" dirty="0">
                <a:solidFill>
                  <a:schemeClr val="bg1"/>
                </a:solidFill>
                <a:latin typeface="+mn-lt"/>
              </a:rPr>
              <a:t> o in </a:t>
            </a:r>
            <a:r>
              <a:rPr lang="en-GB" sz="667" dirty="0" err="1">
                <a:solidFill>
                  <a:schemeClr val="bg1"/>
                </a:solidFill>
                <a:latin typeface="+mn-lt"/>
              </a:rPr>
              <a:t>parte</a:t>
            </a:r>
            <a:r>
              <a:rPr lang="en-GB" sz="667" dirty="0">
                <a:solidFill>
                  <a:schemeClr val="bg1"/>
                </a:solidFill>
                <a:latin typeface="+mn-lt"/>
              </a:rPr>
              <a:t>, </a:t>
            </a:r>
            <a:r>
              <a:rPr lang="en-GB" sz="667" dirty="0" err="1">
                <a:solidFill>
                  <a:schemeClr val="bg1"/>
                </a:solidFill>
                <a:latin typeface="+mn-lt"/>
              </a:rPr>
              <a:t>attraverso</a:t>
            </a:r>
            <a:r>
              <a:rPr lang="en-GB" sz="667" dirty="0">
                <a:solidFill>
                  <a:schemeClr val="bg1"/>
                </a:solidFill>
                <a:latin typeface="+mn-lt"/>
              </a:rPr>
              <a:t> </a:t>
            </a:r>
            <a:r>
              <a:rPr lang="en-GB" sz="667" dirty="0" err="1">
                <a:solidFill>
                  <a:schemeClr val="bg1"/>
                </a:solidFill>
                <a:latin typeface="+mn-lt"/>
              </a:rPr>
              <a:t>qualsiasi</a:t>
            </a:r>
            <a:r>
              <a:rPr lang="en-GB" sz="667" dirty="0">
                <a:solidFill>
                  <a:schemeClr val="bg1"/>
                </a:solidFill>
                <a:latin typeface="+mn-lt"/>
              </a:rPr>
              <a:t> </a:t>
            </a:r>
            <a:r>
              <a:rPr lang="en-GB" sz="667" dirty="0" err="1">
                <a:solidFill>
                  <a:schemeClr val="bg1"/>
                </a:solidFill>
                <a:latin typeface="+mn-lt"/>
              </a:rPr>
              <a:t>possibile</a:t>
            </a:r>
            <a:r>
              <a:rPr lang="en-GB" sz="667" dirty="0">
                <a:solidFill>
                  <a:schemeClr val="bg1"/>
                </a:solidFill>
                <a:latin typeface="+mn-lt"/>
              </a:rPr>
              <a:t> </a:t>
            </a:r>
            <a:r>
              <a:rPr lang="en-GB" sz="667" dirty="0" err="1">
                <a:solidFill>
                  <a:schemeClr val="bg1"/>
                </a:solidFill>
                <a:latin typeface="+mn-lt"/>
              </a:rPr>
              <a:t>strumento</a:t>
            </a:r>
            <a:r>
              <a:rPr lang="en-GB" sz="667" dirty="0">
                <a:solidFill>
                  <a:schemeClr val="bg1"/>
                </a:solidFill>
                <a:latin typeface="+mn-lt"/>
              </a:rPr>
              <a:t> o </a:t>
            </a:r>
            <a:r>
              <a:rPr lang="en-GB" sz="667" dirty="0" err="1">
                <a:solidFill>
                  <a:schemeClr val="bg1"/>
                </a:solidFill>
                <a:latin typeface="+mn-lt"/>
              </a:rPr>
              <a:t>dispositivo</a:t>
            </a:r>
            <a:r>
              <a:rPr lang="en-GB" sz="667" dirty="0">
                <a:solidFill>
                  <a:schemeClr val="bg1"/>
                </a:solidFill>
                <a:latin typeface="+mn-lt"/>
              </a:rPr>
              <a:t>. </a:t>
            </a:r>
            <a:r>
              <a:rPr lang="en-GB" sz="667" dirty="0" err="1">
                <a:solidFill>
                  <a:schemeClr val="bg1"/>
                </a:solidFill>
                <a:latin typeface="+mn-lt"/>
              </a:rPr>
              <a:t>Qualsiasi</a:t>
            </a:r>
            <a:r>
              <a:rPr lang="en-GB" sz="667" dirty="0">
                <a:solidFill>
                  <a:schemeClr val="bg1"/>
                </a:solidFill>
                <a:latin typeface="+mn-lt"/>
              </a:rPr>
              <a:t> </a:t>
            </a:r>
            <a:r>
              <a:rPr lang="en-GB" sz="667" dirty="0" err="1">
                <a:solidFill>
                  <a:schemeClr val="bg1"/>
                </a:solidFill>
                <a:latin typeface="+mn-lt"/>
              </a:rPr>
              <a:t>violazione</a:t>
            </a:r>
            <a:r>
              <a:rPr lang="en-GB" sz="667" dirty="0">
                <a:solidFill>
                  <a:schemeClr val="bg1"/>
                </a:solidFill>
                <a:latin typeface="+mn-lt"/>
              </a:rPr>
              <a:t> </a:t>
            </a:r>
            <a:r>
              <a:rPr lang="en-GB" sz="667" dirty="0" err="1">
                <a:solidFill>
                  <a:schemeClr val="bg1"/>
                </a:solidFill>
                <a:latin typeface="+mn-lt"/>
              </a:rPr>
              <a:t>sarà</a:t>
            </a:r>
            <a:r>
              <a:rPr lang="en-GB" sz="667" dirty="0">
                <a:solidFill>
                  <a:schemeClr val="bg1"/>
                </a:solidFill>
                <a:latin typeface="+mn-lt"/>
              </a:rPr>
              <a:t> </a:t>
            </a:r>
            <a:r>
              <a:rPr lang="en-GB" sz="667" dirty="0" err="1">
                <a:solidFill>
                  <a:schemeClr val="bg1"/>
                </a:solidFill>
                <a:latin typeface="+mn-lt"/>
              </a:rPr>
              <a:t>considerata</a:t>
            </a:r>
            <a:r>
              <a:rPr lang="en-GB" sz="667" dirty="0">
                <a:solidFill>
                  <a:schemeClr val="bg1"/>
                </a:solidFill>
                <a:latin typeface="+mn-lt"/>
              </a:rPr>
              <a:t> </a:t>
            </a:r>
            <a:r>
              <a:rPr lang="en-GB" sz="667" dirty="0" err="1">
                <a:solidFill>
                  <a:schemeClr val="bg1"/>
                </a:solidFill>
                <a:latin typeface="+mn-lt"/>
              </a:rPr>
              <a:t>violazione</a:t>
            </a:r>
            <a:r>
              <a:rPr lang="en-GB" sz="667" dirty="0">
                <a:solidFill>
                  <a:schemeClr val="bg1"/>
                </a:solidFill>
                <a:latin typeface="+mn-lt"/>
              </a:rPr>
              <a:t> del </a:t>
            </a:r>
            <a:r>
              <a:rPr lang="en-GB" sz="667" dirty="0" err="1">
                <a:solidFill>
                  <a:schemeClr val="bg1"/>
                </a:solidFill>
                <a:latin typeface="+mn-lt"/>
              </a:rPr>
              <a:t>diritto</a:t>
            </a:r>
            <a:r>
              <a:rPr lang="en-GB" sz="667" dirty="0">
                <a:solidFill>
                  <a:schemeClr val="bg1"/>
                </a:solidFill>
                <a:latin typeface="+mn-lt"/>
              </a:rPr>
              <a:t> di Juventus Football Club. S.p.A. </a:t>
            </a:r>
            <a:r>
              <a:rPr lang="en-GB" sz="667" dirty="0" err="1">
                <a:solidFill>
                  <a:schemeClr val="bg1"/>
                </a:solidFill>
                <a:latin typeface="+mn-lt"/>
              </a:rPr>
              <a:t>alla</a:t>
            </a:r>
            <a:r>
              <a:rPr lang="en-GB" sz="667" dirty="0">
                <a:solidFill>
                  <a:schemeClr val="bg1"/>
                </a:solidFill>
                <a:latin typeface="+mn-lt"/>
              </a:rPr>
              <a:t> </a:t>
            </a:r>
            <a:r>
              <a:rPr lang="en-GB" sz="667" dirty="0" err="1">
                <a:solidFill>
                  <a:schemeClr val="bg1"/>
                </a:solidFill>
                <a:latin typeface="+mn-lt"/>
              </a:rPr>
              <a:t>riservatezza</a:t>
            </a:r>
            <a:r>
              <a:rPr lang="en-GB" sz="667" dirty="0">
                <a:solidFill>
                  <a:schemeClr val="bg1"/>
                </a:solidFill>
                <a:latin typeface="+mn-lt"/>
              </a:rPr>
              <a:t> di </a:t>
            </a:r>
            <a:r>
              <a:rPr lang="en-GB" sz="667" dirty="0" err="1">
                <a:solidFill>
                  <a:schemeClr val="bg1"/>
                </a:solidFill>
                <a:latin typeface="+mn-lt"/>
              </a:rPr>
              <a:t>questo</a:t>
            </a:r>
            <a:r>
              <a:rPr lang="en-GB" sz="667" dirty="0">
                <a:solidFill>
                  <a:schemeClr val="bg1"/>
                </a:solidFill>
                <a:latin typeface="+mn-lt"/>
              </a:rPr>
              <a:t> </a:t>
            </a:r>
            <a:r>
              <a:rPr lang="en-GB" sz="667" dirty="0" err="1">
                <a:solidFill>
                  <a:schemeClr val="bg1"/>
                </a:solidFill>
                <a:latin typeface="+mn-lt"/>
              </a:rPr>
              <a:t>documento</a:t>
            </a:r>
            <a:r>
              <a:rPr lang="en-GB" sz="667" dirty="0">
                <a:solidFill>
                  <a:schemeClr val="bg1"/>
                </a:solidFill>
                <a:latin typeface="+mn-lt"/>
              </a:rPr>
              <a:t> e del </a:t>
            </a:r>
            <a:r>
              <a:rPr lang="en-GB" sz="667" dirty="0" err="1">
                <a:solidFill>
                  <a:schemeClr val="bg1"/>
                </a:solidFill>
                <a:latin typeface="+mn-lt"/>
              </a:rPr>
              <a:t>suo</a:t>
            </a:r>
            <a:r>
              <a:rPr lang="en-GB" sz="667" dirty="0">
                <a:solidFill>
                  <a:schemeClr val="bg1"/>
                </a:solidFill>
                <a:latin typeface="+mn-lt"/>
              </a:rPr>
              <a:t> </a:t>
            </a:r>
            <a:r>
              <a:rPr lang="en-GB" sz="667" dirty="0" err="1">
                <a:solidFill>
                  <a:schemeClr val="bg1"/>
                </a:solidFill>
                <a:latin typeface="+mn-lt"/>
              </a:rPr>
              <a:t>contenuto</a:t>
            </a:r>
            <a:r>
              <a:rPr lang="en-GB" sz="667" dirty="0">
                <a:solidFill>
                  <a:schemeClr val="bg1"/>
                </a:solidFill>
                <a:latin typeface="+mn-lt"/>
              </a:rPr>
              <a:t>.</a:t>
            </a:r>
          </a:p>
        </p:txBody>
      </p:sp>
    </p:spTree>
    <p:extLst>
      <p:ext uri="{BB962C8B-B14F-4D97-AF65-F5344CB8AC3E}">
        <p14:creationId xmlns:p14="http://schemas.microsoft.com/office/powerpoint/2010/main" val="785964575"/>
      </p:ext>
    </p:extLst>
  </p:cSld>
  <p:clrMapOvr>
    <a:masterClrMapping/>
  </p:clrMapOvr>
  <p:extLst>
    <p:ext uri="{DCECCB84-F9BA-43D5-87BE-67443E8EF086}">
      <p15:sldGuideLst xmlns:p15="http://schemas.microsoft.com/office/powerpoint/2012/main">
        <p15:guide id="1" orient="horz" pos="3460" userDrawn="1">
          <p15:clr>
            <a:srgbClr val="FBAE40"/>
          </p15:clr>
        </p15:guide>
        <p15:guide id="2" pos="241" userDrawn="1">
          <p15:clr>
            <a:srgbClr val="FBAE40"/>
          </p15:clr>
        </p15:guide>
        <p15:guide id="3" orient="horz" pos="131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Intestazione sezione A">
    <p:spTree>
      <p:nvGrpSpPr>
        <p:cNvPr id="1" name=""/>
        <p:cNvGrpSpPr/>
        <p:nvPr/>
      </p:nvGrpSpPr>
      <p:grpSpPr>
        <a:xfrm>
          <a:off x="0" y="0"/>
          <a:ext cx="0" cy="0"/>
          <a:chOff x="0" y="0"/>
          <a:chExt cx="0" cy="0"/>
        </a:xfrm>
      </p:grpSpPr>
      <p:sp>
        <p:nvSpPr>
          <p:cNvPr id="12" name="Segnaposto testo 2"/>
          <p:cNvSpPr>
            <a:spLocks noGrp="1"/>
          </p:cNvSpPr>
          <p:nvPr>
            <p:ph type="body" sz="quarter" idx="13" hasCustomPrompt="1"/>
          </p:nvPr>
        </p:nvSpPr>
        <p:spPr>
          <a:xfrm>
            <a:off x="7056107" y="829734"/>
            <a:ext cx="4676991" cy="4732724"/>
          </a:xfrm>
          <a:prstGeom prst="rect">
            <a:avLst/>
          </a:prstGeom>
        </p:spPr>
        <p:txBody>
          <a:bodyPr anchor="ctr">
            <a:noAutofit/>
          </a:bodyPr>
          <a:lstStyle>
            <a:lvl1pPr marL="0" indent="0" algn="r">
              <a:buNone/>
              <a:tabLst>
                <a:tab pos="1789069" algn="l"/>
              </a:tabLst>
              <a:defRPr sz="29999" b="0" i="0">
                <a:solidFill>
                  <a:schemeClr val="bg1"/>
                </a:solidFill>
                <a:latin typeface="Juventus Fans Bold" panose="00000800000000000000" pitchFamily="50" charset="0"/>
                <a:ea typeface="Verdana" panose="020B0604030504040204" pitchFamily="34" charset="0"/>
                <a:cs typeface="Verdana" panose="020B0604030504040204" pitchFamily="34" charset="0"/>
              </a:defRPr>
            </a:lvl1pPr>
          </a:lstStyle>
          <a:p>
            <a:r>
              <a:rPr lang="it-IT" dirty="0"/>
              <a:t>N°</a:t>
            </a:r>
          </a:p>
        </p:txBody>
      </p:sp>
      <p:pic>
        <p:nvPicPr>
          <p:cNvPr id="14"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45900" y="336551"/>
            <a:ext cx="21166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gnaposto testo 2"/>
          <p:cNvSpPr>
            <a:spLocks noGrp="1"/>
          </p:cNvSpPr>
          <p:nvPr>
            <p:ph type="body" sz="quarter" idx="14"/>
          </p:nvPr>
        </p:nvSpPr>
        <p:spPr>
          <a:xfrm>
            <a:off x="227096" y="2606519"/>
            <a:ext cx="6751553" cy="768349"/>
          </a:xfrm>
          <a:prstGeom prst="rect">
            <a:avLst/>
          </a:prstGeom>
        </p:spPr>
        <p:txBody>
          <a:bodyPr/>
          <a:lstStyle>
            <a:lvl1pPr marL="300559" indent="-300559">
              <a:buFont typeface="+mj-lt"/>
              <a:buAutoNum type="romanUcPeriod"/>
              <a:defRPr sz="1600">
                <a:solidFill>
                  <a:schemeClr val="bg1"/>
                </a:solidFill>
              </a:defRPr>
            </a:lvl1pPr>
            <a:lvl2pPr>
              <a:defRPr sz="400">
                <a:solidFill>
                  <a:schemeClr val="bg1"/>
                </a:solidFill>
              </a:defRPr>
            </a:lvl2pPr>
            <a:lvl3pPr>
              <a:defRPr sz="400">
                <a:solidFill>
                  <a:schemeClr val="bg1"/>
                </a:solidFill>
              </a:defRPr>
            </a:lvl3pPr>
            <a:lvl4pPr>
              <a:defRPr sz="400">
                <a:solidFill>
                  <a:schemeClr val="bg1"/>
                </a:solidFill>
              </a:defRPr>
            </a:lvl4pPr>
            <a:lvl5pPr>
              <a:defRPr sz="400">
                <a:solidFill>
                  <a:schemeClr val="bg1"/>
                </a:solidFill>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testo 4"/>
          <p:cNvSpPr>
            <a:spLocks noGrp="1"/>
          </p:cNvSpPr>
          <p:nvPr>
            <p:ph type="body" sz="quarter" idx="15" hasCustomPrompt="1"/>
          </p:nvPr>
        </p:nvSpPr>
        <p:spPr>
          <a:xfrm>
            <a:off x="220969" y="1736560"/>
            <a:ext cx="6757681" cy="1007533"/>
          </a:xfrm>
          <a:prstGeom prst="rect">
            <a:avLst/>
          </a:prstGeom>
        </p:spPr>
        <p:txBody>
          <a:bodyPr anchor="b"/>
          <a:lstStyle>
            <a:lvl1pPr marL="0" indent="0">
              <a:buNone/>
              <a:defRPr sz="4800" b="0" i="0">
                <a:solidFill>
                  <a:schemeClr val="bg1"/>
                </a:solidFill>
                <a:latin typeface="+mj-lt"/>
              </a:defRPr>
            </a:lvl1pPr>
            <a:lvl2pPr>
              <a:defRPr sz="133">
                <a:solidFill>
                  <a:schemeClr val="bg1"/>
                </a:solidFill>
              </a:defRPr>
            </a:lvl2pPr>
            <a:lvl3pPr>
              <a:defRPr sz="133">
                <a:solidFill>
                  <a:schemeClr val="bg1"/>
                </a:solidFill>
              </a:defRPr>
            </a:lvl3pPr>
            <a:lvl4pPr>
              <a:defRPr sz="133">
                <a:solidFill>
                  <a:schemeClr val="bg1"/>
                </a:solidFill>
              </a:defRPr>
            </a:lvl4pPr>
            <a:lvl5pPr>
              <a:defRPr sz="133">
                <a:solidFill>
                  <a:schemeClr val="bg1"/>
                </a:solidFill>
              </a:defRPr>
            </a:lvl5pPr>
          </a:lstStyle>
          <a:p>
            <a:pPr lvl="0"/>
            <a:r>
              <a:rPr lang="it-IT" dirty="0"/>
              <a:t>SECTION TITLE</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8" name="CasellaDiTesto 7">
            <a:extLst>
              <a:ext uri="{FF2B5EF4-FFF2-40B4-BE49-F238E27FC236}">
                <a16:creationId xmlns:a16="http://schemas.microsoft.com/office/drawing/2014/main" id="{9EA63250-D43F-4C8D-8CE4-1A0D0E14F7AB}"/>
              </a:ext>
            </a:extLst>
          </p:cNvPr>
          <p:cNvSpPr txBox="1"/>
          <p:nvPr userDrawn="1"/>
        </p:nvSpPr>
        <p:spPr>
          <a:xfrm>
            <a:off x="-677" y="6634117"/>
            <a:ext cx="7047600" cy="194990"/>
          </a:xfrm>
          <a:prstGeom prst="rect">
            <a:avLst/>
          </a:prstGeom>
          <a:noFill/>
        </p:spPr>
        <p:txBody>
          <a:bodyPr wrap="square">
            <a:spAutoFit/>
          </a:bodyPr>
          <a:lstStyle/>
          <a:p>
            <a:pPr algn="l"/>
            <a:r>
              <a:rPr lang="en-US" sz="667" dirty="0">
                <a:solidFill>
                  <a:schemeClr val="bg2"/>
                </a:solidFill>
                <a:latin typeface="+mn-lt"/>
              </a:rPr>
              <a:t>Juventus Football Club S.p.A. - Copyright 2022 | Confidential – </a:t>
            </a:r>
            <a:r>
              <a:rPr lang="en-US" sz="667" dirty="0" err="1">
                <a:solidFill>
                  <a:schemeClr val="bg2"/>
                </a:solidFill>
                <a:latin typeface="+mn-lt"/>
              </a:rPr>
              <a:t>Riservato</a:t>
            </a:r>
            <a:r>
              <a:rPr lang="en-US" sz="667" dirty="0">
                <a:solidFill>
                  <a:schemeClr val="bg2"/>
                </a:solidFill>
                <a:latin typeface="+mn-lt"/>
              </a:rPr>
              <a:t> | Property of Juventus Football Club. S.p.A. - </a:t>
            </a:r>
            <a:r>
              <a:rPr lang="en-US" sz="667" dirty="0" err="1">
                <a:solidFill>
                  <a:schemeClr val="bg2"/>
                </a:solidFill>
                <a:latin typeface="+mn-lt"/>
              </a:rPr>
              <a:t>Proprietà</a:t>
            </a:r>
            <a:r>
              <a:rPr lang="en-US" sz="667" dirty="0">
                <a:solidFill>
                  <a:schemeClr val="bg2"/>
                </a:solidFill>
                <a:latin typeface="+mn-lt"/>
              </a:rPr>
              <a:t> </a:t>
            </a:r>
            <a:r>
              <a:rPr lang="en-US" sz="667" dirty="0" err="1">
                <a:solidFill>
                  <a:schemeClr val="bg2"/>
                </a:solidFill>
                <a:latin typeface="+mn-lt"/>
              </a:rPr>
              <a:t>esclusiva</a:t>
            </a:r>
            <a:r>
              <a:rPr lang="en-US" sz="667" dirty="0">
                <a:solidFill>
                  <a:schemeClr val="bg2"/>
                </a:solidFill>
                <a:latin typeface="+mn-lt"/>
              </a:rPr>
              <a:t> di Juventus Football Club. S.p.A.</a:t>
            </a:r>
          </a:p>
        </p:txBody>
      </p:sp>
    </p:spTree>
    <p:extLst>
      <p:ext uri="{BB962C8B-B14F-4D97-AF65-F5344CB8AC3E}">
        <p14:creationId xmlns:p14="http://schemas.microsoft.com/office/powerpoint/2010/main" val="3571343284"/>
      </p:ext>
    </p:extLst>
  </p:cSld>
  <p:clrMapOvr>
    <a:masterClrMapping/>
  </p:clrMapOvr>
  <p:extLst>
    <p:ext uri="{DCECCB84-F9BA-43D5-87BE-67443E8EF086}">
      <p15:sldGuideLst xmlns:p15="http://schemas.microsoft.com/office/powerpoint/2012/main">
        <p15:guide id="1" orient="horz" pos="1101" userDrawn="1">
          <p15:clr>
            <a:srgbClr val="FBAE40"/>
          </p15:clr>
        </p15:guide>
        <p15:guide id="2" pos="7469"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estazione sezione B">
    <p:spTree>
      <p:nvGrpSpPr>
        <p:cNvPr id="1" name=""/>
        <p:cNvGrpSpPr/>
        <p:nvPr/>
      </p:nvGrpSpPr>
      <p:grpSpPr>
        <a:xfrm>
          <a:off x="0" y="0"/>
          <a:ext cx="0" cy="0"/>
          <a:chOff x="0" y="0"/>
          <a:chExt cx="0" cy="0"/>
        </a:xfrm>
      </p:grpSpPr>
      <p:sp>
        <p:nvSpPr>
          <p:cNvPr id="12" name="Segnaposto testo 2"/>
          <p:cNvSpPr>
            <a:spLocks noGrp="1"/>
          </p:cNvSpPr>
          <p:nvPr>
            <p:ph type="body" sz="quarter" idx="13" hasCustomPrompt="1"/>
          </p:nvPr>
        </p:nvSpPr>
        <p:spPr>
          <a:xfrm>
            <a:off x="8045417" y="1"/>
            <a:ext cx="3670644" cy="3428999"/>
          </a:xfrm>
          <a:prstGeom prst="rect">
            <a:avLst/>
          </a:prstGeom>
        </p:spPr>
        <p:txBody>
          <a:bodyPr anchor="ctr">
            <a:noAutofit/>
          </a:bodyPr>
          <a:lstStyle>
            <a:lvl1pPr marL="0" marR="0" indent="0" algn="r" defTabSz="409226" rtl="0" eaLnBrk="1" fontAlgn="auto" latinLnBrk="0" hangingPunct="1">
              <a:lnSpc>
                <a:spcPct val="100000"/>
              </a:lnSpc>
              <a:spcBef>
                <a:spcPts val="900"/>
              </a:spcBef>
              <a:spcAft>
                <a:spcPts val="0"/>
              </a:spcAft>
              <a:buClrTx/>
              <a:buSzTx/>
              <a:buFontTx/>
              <a:buNone/>
              <a:tabLst/>
              <a:defRPr lang="it-IT" sz="29333" b="0" i="0" u="none" strike="noStrike" kern="0" cap="none" spc="0" baseline="0" dirty="0">
                <a:ln>
                  <a:noFill/>
                </a:ln>
                <a:solidFill>
                  <a:srgbClr val="FFFFFF"/>
                </a:solidFill>
                <a:uFillTx/>
                <a:latin typeface="Juventus Fans Bold" panose="00000800000000000000" pitchFamily="50" charset="0"/>
                <a:ea typeface="Juventus Fans" charset="0"/>
                <a:cs typeface="Juventus Fans" charset="0"/>
                <a:sym typeface="Helvetica Neue Light"/>
              </a:defRPr>
            </a:lvl1pPr>
          </a:lstStyle>
          <a:p>
            <a:r>
              <a:rPr lang="it-IT" dirty="0"/>
              <a:t>N°</a:t>
            </a:r>
          </a:p>
        </p:txBody>
      </p:sp>
      <p:sp>
        <p:nvSpPr>
          <p:cNvPr id="8" name="Segnaposto testo 1"/>
          <p:cNvSpPr>
            <a:spLocks noGrp="1"/>
          </p:cNvSpPr>
          <p:nvPr>
            <p:ph type="body" sz="quarter" idx="10" hasCustomPrompt="1"/>
          </p:nvPr>
        </p:nvSpPr>
        <p:spPr>
          <a:xfrm>
            <a:off x="804334" y="584200"/>
            <a:ext cx="6155265" cy="3189817"/>
          </a:xfrm>
          <a:prstGeom prst="rect">
            <a:avLst/>
          </a:prstGeom>
        </p:spPr>
        <p:txBody>
          <a:bodyPr>
            <a:noAutofit/>
          </a:bodyPr>
          <a:lstStyle>
            <a:lvl1pPr marL="0" indent="0" algn="l">
              <a:buNone/>
              <a:defRPr lang="it-IT" sz="7200" b="1" kern="1200" cap="all" spc="151" dirty="0">
                <a:solidFill>
                  <a:schemeClr val="bg1"/>
                </a:solidFill>
                <a:latin typeface="Juventus Fans Bold" panose="00000800000000000000" pitchFamily="50" charset="0"/>
                <a:ea typeface="ＭＳ Ｐゴシック" charset="0"/>
                <a:cs typeface="Juventus Fans"/>
                <a:sym typeface="Gill Sans" charset="0"/>
              </a:defRPr>
            </a:lvl1pPr>
          </a:lstStyle>
          <a:p>
            <a:r>
              <a:rPr lang="it-IT" dirty="0"/>
              <a:t>SECTION TITLE</a:t>
            </a:r>
          </a:p>
        </p:txBody>
      </p:sp>
      <p:pic>
        <p:nvPicPr>
          <p:cNvPr id="6"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45900" y="6182784"/>
            <a:ext cx="21166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a:extLst>
              <a:ext uri="{FF2B5EF4-FFF2-40B4-BE49-F238E27FC236}">
                <a16:creationId xmlns:a16="http://schemas.microsoft.com/office/drawing/2014/main" id="{B84187CC-70F7-4476-8B41-2A86B11FC197}"/>
              </a:ext>
            </a:extLst>
          </p:cNvPr>
          <p:cNvSpPr txBox="1"/>
          <p:nvPr userDrawn="1"/>
        </p:nvSpPr>
        <p:spPr>
          <a:xfrm>
            <a:off x="-677" y="6634117"/>
            <a:ext cx="7047600" cy="194990"/>
          </a:xfrm>
          <a:prstGeom prst="rect">
            <a:avLst/>
          </a:prstGeom>
          <a:noFill/>
        </p:spPr>
        <p:txBody>
          <a:bodyPr wrap="square">
            <a:spAutoFit/>
          </a:bodyPr>
          <a:lstStyle/>
          <a:p>
            <a:pPr algn="l"/>
            <a:r>
              <a:rPr lang="en-US" sz="667" dirty="0">
                <a:solidFill>
                  <a:schemeClr val="bg2"/>
                </a:solidFill>
                <a:latin typeface="+mn-lt"/>
              </a:rPr>
              <a:t>Juventus Football Club S.p.A. - Copyright 2022 | Confidential – </a:t>
            </a:r>
            <a:r>
              <a:rPr lang="en-US" sz="667" dirty="0" err="1">
                <a:solidFill>
                  <a:schemeClr val="bg2"/>
                </a:solidFill>
                <a:latin typeface="+mn-lt"/>
              </a:rPr>
              <a:t>Riservato</a:t>
            </a:r>
            <a:r>
              <a:rPr lang="en-US" sz="667" dirty="0">
                <a:solidFill>
                  <a:schemeClr val="bg2"/>
                </a:solidFill>
                <a:latin typeface="+mn-lt"/>
              </a:rPr>
              <a:t> | Property of Juventus Football Club. S.p.A. - </a:t>
            </a:r>
            <a:r>
              <a:rPr lang="en-US" sz="667" dirty="0" err="1">
                <a:solidFill>
                  <a:schemeClr val="bg2"/>
                </a:solidFill>
                <a:latin typeface="+mn-lt"/>
              </a:rPr>
              <a:t>Proprietà</a:t>
            </a:r>
            <a:r>
              <a:rPr lang="en-US" sz="667" dirty="0">
                <a:solidFill>
                  <a:schemeClr val="bg2"/>
                </a:solidFill>
                <a:latin typeface="+mn-lt"/>
              </a:rPr>
              <a:t> </a:t>
            </a:r>
            <a:r>
              <a:rPr lang="en-US" sz="667" dirty="0" err="1">
                <a:solidFill>
                  <a:schemeClr val="bg2"/>
                </a:solidFill>
                <a:latin typeface="+mn-lt"/>
              </a:rPr>
              <a:t>esclusiva</a:t>
            </a:r>
            <a:r>
              <a:rPr lang="en-US" sz="667" dirty="0">
                <a:solidFill>
                  <a:schemeClr val="bg2"/>
                </a:solidFill>
                <a:latin typeface="+mn-lt"/>
              </a:rPr>
              <a:t> di Juventus Football Club. S.p.A.</a:t>
            </a:r>
          </a:p>
        </p:txBody>
      </p:sp>
    </p:spTree>
    <p:extLst>
      <p:ext uri="{BB962C8B-B14F-4D97-AF65-F5344CB8AC3E}">
        <p14:creationId xmlns:p14="http://schemas.microsoft.com/office/powerpoint/2010/main" val="38234882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8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7" name="Rectangle 1"/>
          <p:cNvSpPr/>
          <p:nvPr userDrawn="1"/>
        </p:nvSpPr>
        <p:spPr>
          <a:xfrm>
            <a:off x="7304618" y="0"/>
            <a:ext cx="4887383"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67"/>
          </a:p>
        </p:txBody>
      </p:sp>
      <p:sp>
        <p:nvSpPr>
          <p:cNvPr id="10" name="CasellaDiTesto 8"/>
          <p:cNvSpPr txBox="1">
            <a:spLocks noChangeArrowheads="1"/>
          </p:cNvSpPr>
          <p:nvPr userDrawn="1"/>
        </p:nvSpPr>
        <p:spPr bwMode="auto">
          <a:xfrm>
            <a:off x="277285" y="1746294"/>
            <a:ext cx="6775449" cy="1047749"/>
          </a:xfrm>
          <a:prstGeom prst="rect">
            <a:avLst/>
          </a:prstGeom>
          <a:noFill/>
          <a:ln>
            <a:noFill/>
          </a:ln>
          <a:extLst>
            <a:ext uri="{909E8E84-426E-40dd-AFC4-6F175D3DCCD1}"/>
            <a:ext uri="{91240B29-F687-4f45-9708-019B960494DF}"/>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cs typeface="ＭＳ Ｐゴシック" charset="0"/>
              </a:defRPr>
            </a:lvl2pPr>
            <a:lvl3pPr marL="1143000" indent="-228600">
              <a:defRPr sz="2400">
                <a:solidFill>
                  <a:schemeClr val="tx1"/>
                </a:solidFill>
                <a:latin typeface="Calibri" charset="0"/>
                <a:ea typeface="ＭＳ Ｐゴシック" charset="0"/>
                <a:cs typeface="ＭＳ Ｐゴシック" charset="0"/>
              </a:defRPr>
            </a:lvl3pPr>
            <a:lvl4pPr marL="1600200" indent="-228600">
              <a:defRPr sz="2400">
                <a:solidFill>
                  <a:schemeClr val="tx1"/>
                </a:solidFill>
                <a:latin typeface="Calibri" charset="0"/>
                <a:ea typeface="ＭＳ Ｐゴシック" charset="0"/>
                <a:cs typeface="ＭＳ Ｐゴシック" charset="0"/>
              </a:defRPr>
            </a:lvl4pPr>
            <a:lvl5pPr marL="2057400" indent="-22860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algn="l">
              <a:defRPr/>
            </a:pPr>
            <a:r>
              <a:rPr lang="it-IT" sz="6000" b="1" cap="all" spc="151" dirty="0">
                <a:solidFill>
                  <a:prstClr val="white"/>
                </a:solidFill>
                <a:latin typeface="Juventus Fans Bold" panose="00000800000000000000" pitchFamily="50" charset="0"/>
                <a:cs typeface="Juventus Fans"/>
              </a:rPr>
              <a:t>THANK YOU</a:t>
            </a:r>
          </a:p>
        </p:txBody>
      </p:sp>
      <p:pic>
        <p:nvPicPr>
          <p:cNvPr id="9" name="Picture 3" descr="160712_J_primary_logo.pdf">
            <a:extLst>
              <a:ext uri="{FF2B5EF4-FFF2-40B4-BE49-F238E27FC236}">
                <a16:creationId xmlns:a16="http://schemas.microsoft.com/office/drawing/2014/main" id="{90F5DD57-B391-414F-A23E-5CD9A42866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9813" t="34158" r="39217" b="23854"/>
          <a:stretch/>
        </p:blipFill>
        <p:spPr bwMode="auto">
          <a:xfrm>
            <a:off x="8317305" y="1844824"/>
            <a:ext cx="2869279" cy="405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a:extLst>
              <a:ext uri="{FF2B5EF4-FFF2-40B4-BE49-F238E27FC236}">
                <a16:creationId xmlns:a16="http://schemas.microsoft.com/office/drawing/2014/main" id="{D9F2DF85-EBBB-468C-B43F-6D1B188278FB}"/>
              </a:ext>
            </a:extLst>
          </p:cNvPr>
          <p:cNvSpPr txBox="1"/>
          <p:nvPr userDrawn="1"/>
        </p:nvSpPr>
        <p:spPr>
          <a:xfrm>
            <a:off x="257017" y="6634117"/>
            <a:ext cx="7047600" cy="194990"/>
          </a:xfrm>
          <a:prstGeom prst="rect">
            <a:avLst/>
          </a:prstGeom>
          <a:noFill/>
        </p:spPr>
        <p:txBody>
          <a:bodyPr wrap="square">
            <a:spAutoFit/>
          </a:bodyPr>
          <a:lstStyle/>
          <a:p>
            <a:pPr algn="l"/>
            <a:r>
              <a:rPr lang="en-US" sz="667" dirty="0">
                <a:solidFill>
                  <a:schemeClr val="bg1"/>
                </a:solidFill>
                <a:latin typeface="+mn-lt"/>
              </a:rPr>
              <a:t>Juventus Football Club S.p.A. - Copyright 2022 | Confidential – </a:t>
            </a:r>
            <a:r>
              <a:rPr lang="en-US" sz="667" dirty="0" err="1">
                <a:solidFill>
                  <a:schemeClr val="bg1"/>
                </a:solidFill>
                <a:latin typeface="+mn-lt"/>
              </a:rPr>
              <a:t>Riservato</a:t>
            </a:r>
            <a:r>
              <a:rPr lang="en-US" sz="667" dirty="0">
                <a:solidFill>
                  <a:schemeClr val="bg1"/>
                </a:solidFill>
                <a:latin typeface="+mn-lt"/>
              </a:rPr>
              <a:t> | Property of Juventus Football Club. S.p.A. - </a:t>
            </a:r>
            <a:r>
              <a:rPr lang="en-US" sz="667" dirty="0" err="1">
                <a:solidFill>
                  <a:schemeClr val="bg1"/>
                </a:solidFill>
                <a:latin typeface="+mn-lt"/>
              </a:rPr>
              <a:t>Proprietà</a:t>
            </a:r>
            <a:r>
              <a:rPr lang="en-US" sz="667" dirty="0">
                <a:solidFill>
                  <a:schemeClr val="bg1"/>
                </a:solidFill>
                <a:latin typeface="+mn-lt"/>
              </a:rPr>
              <a:t> </a:t>
            </a:r>
            <a:r>
              <a:rPr lang="en-US" sz="667" dirty="0" err="1">
                <a:solidFill>
                  <a:schemeClr val="bg1"/>
                </a:solidFill>
                <a:latin typeface="+mn-lt"/>
              </a:rPr>
              <a:t>esclusiva</a:t>
            </a:r>
            <a:r>
              <a:rPr lang="en-US" sz="667" dirty="0">
                <a:solidFill>
                  <a:schemeClr val="bg1"/>
                </a:solidFill>
                <a:latin typeface="+mn-lt"/>
              </a:rPr>
              <a:t> di Juventus Football Club. S.p.A.</a:t>
            </a:r>
          </a:p>
        </p:txBody>
      </p:sp>
    </p:spTree>
    <p:extLst>
      <p:ext uri="{BB962C8B-B14F-4D97-AF65-F5344CB8AC3E}">
        <p14:creationId xmlns:p14="http://schemas.microsoft.com/office/powerpoint/2010/main" val="1207520191"/>
      </p:ext>
    </p:extLst>
  </p:cSld>
  <p:clrMapOvr>
    <a:masterClrMapping/>
  </p:clrMapOvr>
  <p:extLst>
    <p:ext uri="{DCECCB84-F9BA-43D5-87BE-67443E8EF086}">
      <p15:sldGuideLst xmlns:p15="http://schemas.microsoft.com/office/powerpoint/2012/main">
        <p15:guide id="1" orient="horz" pos="1101" userDrawn="1">
          <p15:clr>
            <a:srgbClr val="FBAE40"/>
          </p15:clr>
        </p15:guide>
        <p15:guide id="2" pos="241"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_Titolo e contenuto">
    <p:spTree>
      <p:nvGrpSpPr>
        <p:cNvPr id="1" name=""/>
        <p:cNvGrpSpPr/>
        <p:nvPr/>
      </p:nvGrpSpPr>
      <p:grpSpPr>
        <a:xfrm>
          <a:off x="0" y="0"/>
          <a:ext cx="0" cy="0"/>
          <a:chOff x="0" y="0"/>
          <a:chExt cx="0" cy="0"/>
        </a:xfrm>
      </p:grpSpPr>
      <p:sp>
        <p:nvSpPr>
          <p:cNvPr id="20" name="Segnaposto immagine 2"/>
          <p:cNvSpPr>
            <a:spLocks noGrp="1"/>
          </p:cNvSpPr>
          <p:nvPr>
            <p:ph type="pic" sz="quarter" idx="15"/>
          </p:nvPr>
        </p:nvSpPr>
        <p:spPr>
          <a:xfrm>
            <a:off x="7294034" y="-17716"/>
            <a:ext cx="4897967" cy="6854448"/>
          </a:xfrm>
          <a:prstGeom prst="rect">
            <a:avLst/>
          </a:prstGeom>
        </p:spPr>
        <p:txBody>
          <a:bodyPr/>
          <a:lstStyle>
            <a:lvl1pPr marL="0" indent="0">
              <a:buNone/>
              <a:defRPr b="0" i="0">
                <a:latin typeface="Juventus Fans Bold" panose="00000800000000000000" pitchFamily="50" charset="0"/>
              </a:defRPr>
            </a:lvl1pPr>
          </a:lstStyle>
          <a:p>
            <a:endParaRPr lang="it-IT" dirty="0"/>
          </a:p>
          <a:p>
            <a:endParaRPr lang="it-IT" dirty="0"/>
          </a:p>
          <a:p>
            <a:endParaRPr lang="it-IT" dirty="0"/>
          </a:p>
          <a:p>
            <a:r>
              <a:rPr lang="it-IT" dirty="0"/>
              <a:t>INSERIRE IMMAGINE CLICCANDO SULL’ICONA </a:t>
            </a:r>
          </a:p>
        </p:txBody>
      </p:sp>
      <p:sp>
        <p:nvSpPr>
          <p:cNvPr id="7" name="Segnaposto testo 19"/>
          <p:cNvSpPr>
            <a:spLocks noGrp="1"/>
          </p:cNvSpPr>
          <p:nvPr>
            <p:ph type="body" sz="quarter" idx="13" hasCustomPrompt="1"/>
          </p:nvPr>
        </p:nvSpPr>
        <p:spPr>
          <a:xfrm>
            <a:off x="235841" y="119797"/>
            <a:ext cx="4979625" cy="494036"/>
          </a:xfrm>
          <a:prstGeom prst="rect">
            <a:avLst/>
          </a:prstGeom>
        </p:spPr>
        <p:txBody>
          <a:bodyPr anchor="ctr">
            <a:noAutofit/>
          </a:bodyPr>
          <a:lstStyle>
            <a:lvl1pPr marL="0" indent="0" algn="l" rtl="0" eaLnBrk="1" fontAlgn="base" hangingPunct="1">
              <a:spcBef>
                <a:spcPct val="0"/>
              </a:spcBef>
              <a:spcAft>
                <a:spcPct val="0"/>
              </a:spcAft>
              <a:buNone/>
              <a:defRPr lang="it-IT" sz="2400" kern="1200" dirty="0">
                <a:solidFill>
                  <a:schemeClr val="tx1"/>
                </a:solidFill>
                <a:latin typeface="Juventus Fans Bold inline" panose="00000900000000000000" pitchFamily="50" charset="0"/>
                <a:ea typeface="MS PGothic" panose="020B0600070205080204" pitchFamily="34" charset="-128"/>
                <a:cs typeface="+mn-cs"/>
                <a:sym typeface="Gill Sans"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eaLnBrk="1" hangingPunct="1"/>
            <a:r>
              <a:rPr lang="it-IT" altLang="it-IT" dirty="0">
                <a:solidFill>
                  <a:srgbClr val="000000"/>
                </a:solidFill>
                <a:latin typeface="Juventus Fans Bold inline" panose="00000900000000000000" pitchFamily="50" charset="0"/>
              </a:rPr>
              <a:t>i. Title </a:t>
            </a:r>
            <a:r>
              <a:rPr lang="it-IT" altLang="it-IT" dirty="0" err="1">
                <a:solidFill>
                  <a:srgbClr val="000000"/>
                </a:solidFill>
                <a:latin typeface="Juventus Fans Bold inline" panose="00000900000000000000" pitchFamily="50" charset="0"/>
              </a:rPr>
              <a:t>Subsection</a:t>
            </a:r>
            <a:endParaRPr lang="it-IT" altLang="it-IT" dirty="0">
              <a:solidFill>
                <a:srgbClr val="000000"/>
              </a:solidFill>
              <a:latin typeface="Juventus Fans Bold inline" panose="00000900000000000000" pitchFamily="50" charset="0"/>
            </a:endParaRPr>
          </a:p>
        </p:txBody>
      </p:sp>
      <p:pic>
        <p:nvPicPr>
          <p:cNvPr id="15"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45900" y="6182784"/>
            <a:ext cx="21166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egnaposto testo 18"/>
          <p:cNvSpPr>
            <a:spLocks noGrp="1"/>
          </p:cNvSpPr>
          <p:nvPr>
            <p:ph type="body" sz="quarter" idx="14" hasCustomPrompt="1"/>
          </p:nvPr>
        </p:nvSpPr>
        <p:spPr>
          <a:xfrm>
            <a:off x="235840" y="864683"/>
            <a:ext cx="6625167" cy="5664200"/>
          </a:xfrm>
          <a:prstGeom prst="rect">
            <a:avLst/>
          </a:prstGeom>
        </p:spPr>
        <p:txBody>
          <a:bodyPr/>
          <a:lstStyle>
            <a:lvl1pPr marL="0" indent="0" eaLnBrk="1" hangingPunct="1">
              <a:buFont typeface="Arial"/>
              <a:buNone/>
              <a:defRPr sz="2400"/>
            </a:lvl1pPr>
            <a:lvl2pPr marL="717533" indent="-361942" eaLnBrk="1" hangingPunct="1">
              <a:buFont typeface="+mj-lt"/>
              <a:buAutoNum type="arabicPeriod"/>
              <a:defRPr sz="2133"/>
            </a:lvl2pPr>
            <a:lvl3pPr marL="1075240" indent="-357708" eaLnBrk="1" hangingPunct="1">
              <a:buFont typeface="+mj-lt"/>
              <a:buAutoNum type="alphaLcPeriod"/>
              <a:defRPr sz="1867"/>
            </a:lvl3pPr>
          </a:lstStyle>
          <a:p>
            <a:pPr lvl="0"/>
            <a:r>
              <a:rPr lang="en-US" dirty="0"/>
              <a:t>This is the body text and goes always in </a:t>
            </a:r>
            <a:r>
              <a:rPr lang="en-US" dirty="0" err="1"/>
              <a:t>Roboto</a:t>
            </a:r>
            <a:r>
              <a:rPr lang="en-US" dirty="0"/>
              <a:t> 18 </a:t>
            </a:r>
            <a:r>
              <a:rPr lang="en-US" dirty="0" err="1"/>
              <a:t>pt</a:t>
            </a:r>
            <a:r>
              <a:rPr lang="en-US" dirty="0"/>
              <a:t> Regular</a:t>
            </a:r>
            <a:endParaRPr lang="it-IT" dirty="0"/>
          </a:p>
          <a:p>
            <a:pPr marL="342891" indent="-342891" eaLnBrk="1" hangingPunct="1">
              <a:buFont typeface="Arial"/>
              <a:buChar char="•"/>
              <a:defRPr/>
            </a:pPr>
            <a:r>
              <a:rPr lang="it-IT" sz="2400" dirty="0" err="1">
                <a:latin typeface="Roboto" charset="0"/>
                <a:cs typeface="Roboto" charset="0"/>
              </a:rPr>
              <a:t>This</a:t>
            </a:r>
            <a:r>
              <a:rPr lang="it-IT" sz="2400" dirty="0">
                <a:latin typeface="Roboto" charset="0"/>
                <a:cs typeface="Roboto" charset="0"/>
              </a:rPr>
              <a:t> </a:t>
            </a:r>
            <a:r>
              <a:rPr lang="it-IT" sz="2400" dirty="0" err="1">
                <a:latin typeface="Roboto" charset="0"/>
                <a:cs typeface="Roboto" charset="0"/>
              </a:rPr>
              <a:t>is</a:t>
            </a:r>
            <a:r>
              <a:rPr lang="it-IT" sz="2400" dirty="0">
                <a:latin typeface="Roboto" charset="0"/>
                <a:cs typeface="Roboto" charset="0"/>
              </a:rPr>
              <a:t> the body text and </a:t>
            </a:r>
            <a:r>
              <a:rPr lang="it-IT" sz="2400" dirty="0" err="1">
                <a:latin typeface="Roboto" charset="0"/>
                <a:cs typeface="Roboto" charset="0"/>
              </a:rPr>
              <a:t>goes</a:t>
            </a:r>
            <a:r>
              <a:rPr lang="it-IT" sz="2400" dirty="0">
                <a:latin typeface="Roboto" charset="0"/>
                <a:cs typeface="Roboto" charset="0"/>
              </a:rPr>
              <a:t> </a:t>
            </a:r>
            <a:r>
              <a:rPr lang="it-IT" sz="2400" dirty="0" err="1">
                <a:latin typeface="Roboto" charset="0"/>
                <a:cs typeface="Roboto" charset="0"/>
              </a:rPr>
              <a:t>always</a:t>
            </a:r>
            <a:r>
              <a:rPr lang="it-IT" sz="2400" dirty="0">
                <a:latin typeface="Roboto" charset="0"/>
                <a:cs typeface="Roboto" charset="0"/>
              </a:rPr>
              <a:t> in </a:t>
            </a:r>
            <a:r>
              <a:rPr lang="it-IT" sz="2400" dirty="0" err="1">
                <a:latin typeface="Roboto" charset="0"/>
                <a:cs typeface="Roboto" charset="0"/>
              </a:rPr>
              <a:t>Roboto</a:t>
            </a:r>
            <a:r>
              <a:rPr lang="it-IT" sz="2400" dirty="0">
                <a:latin typeface="Roboto" charset="0"/>
                <a:cs typeface="Roboto" charset="0"/>
              </a:rPr>
              <a:t> 18 </a:t>
            </a:r>
            <a:r>
              <a:rPr lang="it-IT" sz="2400" dirty="0" err="1">
                <a:latin typeface="Roboto" charset="0"/>
                <a:cs typeface="Roboto" charset="0"/>
              </a:rPr>
              <a:t>pt</a:t>
            </a:r>
            <a:r>
              <a:rPr lang="it-IT" sz="2400" dirty="0">
                <a:latin typeface="Roboto" charset="0"/>
                <a:cs typeface="Roboto" charset="0"/>
              </a:rPr>
              <a:t> Regular.</a:t>
            </a:r>
          </a:p>
          <a:p>
            <a:pPr eaLnBrk="1" hangingPunct="1">
              <a:buFontTx/>
              <a:buChar char="-"/>
              <a:defRPr/>
            </a:pPr>
            <a:endParaRPr lang="it-IT" sz="2400" dirty="0">
              <a:latin typeface="Roboto Light" charset="0"/>
              <a:cs typeface="Roboto Light" charset="0"/>
            </a:endParaRPr>
          </a:p>
          <a:p>
            <a:pPr marL="342891" indent="-342891" eaLnBrk="1" hangingPunct="1">
              <a:buFont typeface="Arial"/>
              <a:buChar char="•"/>
              <a:defRPr/>
            </a:pPr>
            <a:r>
              <a:rPr lang="it-IT" sz="2400" dirty="0" err="1">
                <a:latin typeface="Roboto" charset="0"/>
                <a:cs typeface="Roboto" charset="0"/>
              </a:rPr>
              <a:t>If</a:t>
            </a:r>
            <a:r>
              <a:rPr lang="it-IT" sz="2400" dirty="0">
                <a:latin typeface="Roboto" charset="0"/>
                <a:cs typeface="Roboto" charset="0"/>
              </a:rPr>
              <a:t> </a:t>
            </a:r>
            <a:r>
              <a:rPr lang="it-IT" sz="2400" dirty="0" err="1">
                <a:latin typeface="Roboto" charset="0"/>
                <a:cs typeface="Roboto" charset="0"/>
              </a:rPr>
              <a:t>you</a:t>
            </a:r>
            <a:r>
              <a:rPr lang="it-IT" sz="2400" dirty="0">
                <a:latin typeface="Roboto" charset="0"/>
                <a:cs typeface="Roboto" charset="0"/>
              </a:rPr>
              <a:t> </a:t>
            </a:r>
            <a:r>
              <a:rPr lang="it-IT" sz="2400" dirty="0" err="1">
                <a:latin typeface="Roboto" charset="0"/>
                <a:cs typeface="Roboto" charset="0"/>
              </a:rPr>
              <a:t>need</a:t>
            </a:r>
            <a:r>
              <a:rPr lang="it-IT" sz="2400" dirty="0">
                <a:latin typeface="Roboto" charset="0"/>
                <a:cs typeface="Roboto" charset="0"/>
              </a:rPr>
              <a:t> to </a:t>
            </a:r>
            <a:r>
              <a:rPr lang="it-IT" sz="2400" dirty="0" err="1">
                <a:latin typeface="Roboto" charset="0"/>
                <a:cs typeface="Roboto" charset="0"/>
              </a:rPr>
              <a:t>underline</a:t>
            </a:r>
            <a:r>
              <a:rPr lang="it-IT" sz="2400" dirty="0">
                <a:latin typeface="Roboto" charset="0"/>
                <a:cs typeface="Roboto" charset="0"/>
              </a:rPr>
              <a:t> a concept, </a:t>
            </a:r>
            <a:r>
              <a:rPr lang="it-IT" sz="2400" b="1" dirty="0" err="1">
                <a:latin typeface="Roboto" charset="0"/>
                <a:cs typeface="Roboto" charset="0"/>
              </a:rPr>
              <a:t>you</a:t>
            </a:r>
            <a:r>
              <a:rPr lang="it-IT" sz="2400" b="1" dirty="0">
                <a:latin typeface="Roboto" charset="0"/>
                <a:cs typeface="Roboto" charset="0"/>
              </a:rPr>
              <a:t> can use the </a:t>
            </a:r>
            <a:r>
              <a:rPr lang="it-IT" sz="2400" b="1" dirty="0" err="1">
                <a:latin typeface="Roboto" charset="0"/>
                <a:cs typeface="Roboto" charset="0"/>
              </a:rPr>
              <a:t>bold</a:t>
            </a:r>
            <a:r>
              <a:rPr lang="it-IT" sz="2400" b="1" dirty="0">
                <a:latin typeface="Roboto" charset="0"/>
                <a:cs typeface="Roboto" charset="0"/>
              </a:rPr>
              <a:t> </a:t>
            </a:r>
            <a:r>
              <a:rPr lang="it-IT" sz="2400" b="1" dirty="0" err="1">
                <a:latin typeface="Roboto" charset="0"/>
                <a:cs typeface="Roboto" charset="0"/>
              </a:rPr>
              <a:t>weight</a:t>
            </a:r>
            <a:r>
              <a:rPr lang="it-IT" sz="2400" b="1" dirty="0">
                <a:latin typeface="Roboto" charset="0"/>
                <a:cs typeface="Roboto" charset="0"/>
              </a:rPr>
              <a:t>.</a:t>
            </a:r>
          </a:p>
          <a:p>
            <a:pPr lvl="1"/>
            <a:r>
              <a:rPr lang="it-IT" dirty="0"/>
              <a:t>Second </a:t>
            </a:r>
            <a:r>
              <a:rPr lang="it-IT" dirty="0" err="1"/>
              <a:t>level</a:t>
            </a:r>
            <a:endParaRPr lang="it-IT" dirty="0"/>
          </a:p>
          <a:p>
            <a:pPr lvl="2"/>
            <a:r>
              <a:rPr lang="it-IT" dirty="0"/>
              <a:t>Third Level</a:t>
            </a:r>
          </a:p>
        </p:txBody>
      </p:sp>
      <p:sp>
        <p:nvSpPr>
          <p:cNvPr id="6" name="Segnaposto testo 4"/>
          <p:cNvSpPr>
            <a:spLocks noGrp="1"/>
          </p:cNvSpPr>
          <p:nvPr>
            <p:ph type="body" sz="quarter" idx="11"/>
          </p:nvPr>
        </p:nvSpPr>
        <p:spPr>
          <a:xfrm>
            <a:off x="2878667" y="6616303"/>
            <a:ext cx="9313333" cy="239184"/>
          </a:xfrm>
          <a:prstGeom prst="rect">
            <a:avLst/>
          </a:prstGeom>
        </p:spPr>
        <p:txBody>
          <a:bodyPr anchor="b"/>
          <a:lstStyle>
            <a:lvl1pPr marL="0" indent="0" algn="r">
              <a:buFontTx/>
              <a:buNone/>
              <a:defRPr sz="800" i="1"/>
            </a:lvl1pPr>
            <a:lvl2pPr marL="609585" indent="0">
              <a:buFontTx/>
              <a:buNone/>
              <a:defRPr sz="1067"/>
            </a:lvl2pPr>
            <a:lvl3pPr marL="1219170" indent="0">
              <a:buFontTx/>
              <a:buNone/>
              <a:defRPr sz="1067"/>
            </a:lvl3pPr>
            <a:lvl4pPr marL="1828754" indent="0">
              <a:buFontTx/>
              <a:buNone/>
              <a:defRPr sz="1067"/>
            </a:lvl4pPr>
            <a:lvl5pPr marL="2438339" indent="0">
              <a:buFontTx/>
              <a:buNone/>
              <a:defRPr sz="1067"/>
            </a:lvl5pPr>
          </a:lstStyle>
          <a:p>
            <a:pPr lvl="0"/>
            <a:r>
              <a:rPr lang="it-IT" dirty="0"/>
              <a:t>Modifica gli stili del testo dello schema</a:t>
            </a:r>
          </a:p>
        </p:txBody>
      </p:sp>
    </p:spTree>
    <p:extLst>
      <p:ext uri="{BB962C8B-B14F-4D97-AF65-F5344CB8AC3E}">
        <p14:creationId xmlns:p14="http://schemas.microsoft.com/office/powerpoint/2010/main" val="8058350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235840" y="119797"/>
            <a:ext cx="4948059" cy="494035"/>
          </a:xfrm>
          <a:prstGeom prst="rect">
            <a:avLst/>
          </a:prstGeom>
        </p:spPr>
        <p:txBody>
          <a:bodyPr/>
          <a:lstStyle/>
          <a:p>
            <a:r>
              <a:rPr lang="it-IT"/>
              <a:t>Fare clic per modificare lo stile del titolo</a:t>
            </a:r>
          </a:p>
        </p:txBody>
      </p:sp>
      <p:sp>
        <p:nvSpPr>
          <p:cNvPr id="7" name="Segnaposto tabella 6"/>
          <p:cNvSpPr>
            <a:spLocks noGrp="1"/>
          </p:cNvSpPr>
          <p:nvPr>
            <p:ph type="tbl" sz="quarter" idx="10"/>
          </p:nvPr>
        </p:nvSpPr>
        <p:spPr>
          <a:xfrm>
            <a:off x="287868" y="1123951"/>
            <a:ext cx="11521017" cy="5041900"/>
          </a:xfrm>
          <a:prstGeom prst="rect">
            <a:avLst/>
          </a:prstGeom>
        </p:spPr>
        <p:txBody>
          <a:bodyPr/>
          <a:lstStyle/>
          <a:p>
            <a:endParaRPr lang="it-IT"/>
          </a:p>
        </p:txBody>
      </p:sp>
      <p:sp>
        <p:nvSpPr>
          <p:cNvPr id="5" name="Segnaposto testo 4"/>
          <p:cNvSpPr>
            <a:spLocks noGrp="1"/>
          </p:cNvSpPr>
          <p:nvPr>
            <p:ph type="body" sz="quarter" idx="11"/>
          </p:nvPr>
        </p:nvSpPr>
        <p:spPr>
          <a:xfrm>
            <a:off x="2878667" y="6616303"/>
            <a:ext cx="8978900" cy="239184"/>
          </a:xfrm>
          <a:prstGeom prst="rect">
            <a:avLst/>
          </a:prstGeom>
        </p:spPr>
        <p:txBody>
          <a:bodyPr anchor="b"/>
          <a:lstStyle>
            <a:lvl1pPr marL="0" indent="0" algn="r">
              <a:buFontTx/>
              <a:buNone/>
              <a:defRPr sz="800" i="1"/>
            </a:lvl1pPr>
            <a:lvl2pPr marL="609585" indent="0">
              <a:buFontTx/>
              <a:buNone/>
              <a:defRPr sz="1067"/>
            </a:lvl2pPr>
            <a:lvl3pPr marL="1219170" indent="0">
              <a:buFontTx/>
              <a:buNone/>
              <a:defRPr sz="1067"/>
            </a:lvl3pPr>
            <a:lvl4pPr marL="1828754" indent="0">
              <a:buFontTx/>
              <a:buNone/>
              <a:defRPr sz="1067"/>
            </a:lvl4pPr>
            <a:lvl5pPr marL="2438339" indent="0">
              <a:buFontTx/>
              <a:buNone/>
              <a:defRPr sz="1067"/>
            </a:lvl5pPr>
          </a:lstStyle>
          <a:p>
            <a:pPr lvl="0"/>
            <a:r>
              <a:rPr lang="it-IT" dirty="0"/>
              <a:t>Modifica gli stili del testo dello schema</a:t>
            </a:r>
          </a:p>
        </p:txBody>
      </p:sp>
    </p:spTree>
    <p:extLst>
      <p:ext uri="{BB962C8B-B14F-4D97-AF65-F5344CB8AC3E}">
        <p14:creationId xmlns:p14="http://schemas.microsoft.com/office/powerpoint/2010/main" val="40328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46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fico">
    <p:spTree>
      <p:nvGrpSpPr>
        <p:cNvPr id="1" name=""/>
        <p:cNvGrpSpPr/>
        <p:nvPr/>
      </p:nvGrpSpPr>
      <p:grpSpPr>
        <a:xfrm>
          <a:off x="0" y="0"/>
          <a:ext cx="0" cy="0"/>
          <a:chOff x="0" y="0"/>
          <a:chExt cx="0" cy="0"/>
        </a:xfrm>
      </p:grpSpPr>
      <p:sp>
        <p:nvSpPr>
          <p:cNvPr id="2" name="Titolo 1"/>
          <p:cNvSpPr>
            <a:spLocks noGrp="1"/>
          </p:cNvSpPr>
          <p:nvPr>
            <p:ph type="title"/>
          </p:nvPr>
        </p:nvSpPr>
        <p:spPr>
          <a:xfrm>
            <a:off x="235840" y="119797"/>
            <a:ext cx="4948059" cy="494035"/>
          </a:xfrm>
          <a:prstGeom prst="rect">
            <a:avLst/>
          </a:prstGeom>
        </p:spPr>
        <p:txBody>
          <a:bodyPr/>
          <a:lstStyle/>
          <a:p>
            <a:r>
              <a:rPr lang="it-IT"/>
              <a:t>Fare clic per modificare lo stile del titolo</a:t>
            </a:r>
          </a:p>
        </p:txBody>
      </p:sp>
      <p:sp>
        <p:nvSpPr>
          <p:cNvPr id="15" name="Segnaposto grafico 14"/>
          <p:cNvSpPr>
            <a:spLocks noGrp="1"/>
          </p:cNvSpPr>
          <p:nvPr>
            <p:ph type="chart" sz="quarter" idx="10"/>
          </p:nvPr>
        </p:nvSpPr>
        <p:spPr>
          <a:xfrm>
            <a:off x="234951" y="740834"/>
            <a:ext cx="11813116" cy="5712884"/>
          </a:xfrm>
          <a:prstGeom prst="rect">
            <a:avLst/>
          </a:prstGeom>
        </p:spPr>
        <p:txBody>
          <a:bodyPr/>
          <a:lstStyle/>
          <a:p>
            <a:endParaRPr lang="it-IT"/>
          </a:p>
        </p:txBody>
      </p:sp>
      <p:sp>
        <p:nvSpPr>
          <p:cNvPr id="5" name="Segnaposto testo 4"/>
          <p:cNvSpPr>
            <a:spLocks noGrp="1"/>
          </p:cNvSpPr>
          <p:nvPr>
            <p:ph type="body" sz="quarter" idx="11"/>
          </p:nvPr>
        </p:nvSpPr>
        <p:spPr>
          <a:xfrm>
            <a:off x="2878667" y="6616303"/>
            <a:ext cx="8978900" cy="239184"/>
          </a:xfrm>
          <a:prstGeom prst="rect">
            <a:avLst/>
          </a:prstGeom>
        </p:spPr>
        <p:txBody>
          <a:bodyPr anchor="b"/>
          <a:lstStyle>
            <a:lvl1pPr marL="0" indent="0" algn="r">
              <a:buFontTx/>
              <a:buNone/>
              <a:defRPr sz="800" i="1"/>
            </a:lvl1pPr>
            <a:lvl2pPr marL="609585" indent="0">
              <a:buFontTx/>
              <a:buNone/>
              <a:defRPr sz="1067"/>
            </a:lvl2pPr>
            <a:lvl3pPr marL="1219170" indent="0">
              <a:buFontTx/>
              <a:buNone/>
              <a:defRPr sz="1067"/>
            </a:lvl3pPr>
            <a:lvl4pPr marL="1828754" indent="0">
              <a:buFontTx/>
              <a:buNone/>
              <a:defRPr sz="1067"/>
            </a:lvl4pPr>
            <a:lvl5pPr marL="2438339" indent="0">
              <a:buFontTx/>
              <a:buNone/>
              <a:defRPr sz="1067"/>
            </a:lvl5pPr>
          </a:lstStyle>
          <a:p>
            <a:pPr lvl="0"/>
            <a:r>
              <a:rPr lang="it-IT" dirty="0"/>
              <a:t>Modifica gli stili del testo dello schema</a:t>
            </a:r>
          </a:p>
        </p:txBody>
      </p:sp>
    </p:spTree>
    <p:extLst>
      <p:ext uri="{BB962C8B-B14F-4D97-AF65-F5344CB8AC3E}">
        <p14:creationId xmlns:p14="http://schemas.microsoft.com/office/powerpoint/2010/main" val="17248187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
        <p:nvSpPr>
          <p:cNvPr id="7" name="Segnaposto testo 19"/>
          <p:cNvSpPr>
            <a:spLocks noGrp="1"/>
          </p:cNvSpPr>
          <p:nvPr>
            <p:ph type="body" sz="quarter" idx="13" hasCustomPrompt="1"/>
          </p:nvPr>
        </p:nvSpPr>
        <p:spPr>
          <a:xfrm>
            <a:off x="235841" y="119797"/>
            <a:ext cx="4979625" cy="494036"/>
          </a:xfrm>
          <a:prstGeom prst="rect">
            <a:avLst/>
          </a:prstGeom>
        </p:spPr>
        <p:txBody>
          <a:bodyPr anchor="ctr">
            <a:noAutofit/>
          </a:bodyPr>
          <a:lstStyle>
            <a:lvl1pPr marL="0" indent="0" algn="l" rtl="0" eaLnBrk="1" fontAlgn="base" hangingPunct="1">
              <a:spcBef>
                <a:spcPct val="0"/>
              </a:spcBef>
              <a:spcAft>
                <a:spcPct val="0"/>
              </a:spcAft>
              <a:buNone/>
              <a:defRPr lang="it-IT" sz="2400" kern="1200" dirty="0">
                <a:solidFill>
                  <a:schemeClr val="tx1"/>
                </a:solidFill>
                <a:latin typeface="Juventus Fans Bold inline" panose="00000900000000000000" pitchFamily="50" charset="0"/>
                <a:ea typeface="MS PGothic" panose="020B0600070205080204" pitchFamily="34" charset="-128"/>
                <a:cs typeface="+mn-cs"/>
                <a:sym typeface="Gill Sans"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eaLnBrk="1" hangingPunct="1"/>
            <a:r>
              <a:rPr lang="it-IT" altLang="it-IT" dirty="0">
                <a:solidFill>
                  <a:srgbClr val="000000"/>
                </a:solidFill>
                <a:latin typeface="Juventus Fans Bold inline" panose="00000900000000000000" pitchFamily="50" charset="0"/>
              </a:rPr>
              <a:t>i. Title </a:t>
            </a:r>
            <a:r>
              <a:rPr lang="it-IT" altLang="it-IT" dirty="0" err="1">
                <a:solidFill>
                  <a:srgbClr val="000000"/>
                </a:solidFill>
                <a:latin typeface="Juventus Fans Bold inline" panose="00000900000000000000" pitchFamily="50" charset="0"/>
              </a:rPr>
              <a:t>Subsection</a:t>
            </a:r>
            <a:endParaRPr lang="it-IT" altLang="it-IT" dirty="0">
              <a:solidFill>
                <a:srgbClr val="000000"/>
              </a:solidFill>
              <a:latin typeface="Juventus Fans Bold inline" panose="00000900000000000000" pitchFamily="50" charset="0"/>
            </a:endParaRPr>
          </a:p>
        </p:txBody>
      </p:sp>
      <p:pic>
        <p:nvPicPr>
          <p:cNvPr id="15"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45900" y="6182784"/>
            <a:ext cx="21166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Segnaposto testo 23"/>
          <p:cNvSpPr>
            <a:spLocks noGrp="1"/>
          </p:cNvSpPr>
          <p:nvPr>
            <p:ph type="body" sz="quarter" idx="15" hasCustomPrompt="1"/>
          </p:nvPr>
        </p:nvSpPr>
        <p:spPr>
          <a:xfrm>
            <a:off x="234952" y="864683"/>
            <a:ext cx="10901609" cy="5059868"/>
          </a:xfrm>
          <a:prstGeom prst="rect">
            <a:avLst/>
          </a:prstGeom>
        </p:spPr>
        <p:txBody>
          <a:bodyPr/>
          <a:lstStyle>
            <a:lvl1pPr marL="0" indent="0">
              <a:buNone/>
              <a:defRPr sz="4267"/>
            </a:lvl1pPr>
            <a:lvl2pPr marL="359824" indent="-359824">
              <a:defRPr sz="2400"/>
            </a:lvl2pPr>
          </a:lstStyle>
          <a:p>
            <a:pPr lvl="0"/>
            <a:r>
              <a:rPr lang="en-US" dirty="0"/>
              <a:t>When you need to enlarge a normal text, </a:t>
            </a:r>
          </a:p>
          <a:p>
            <a:pPr lvl="0"/>
            <a:r>
              <a:rPr lang="en-US" dirty="0"/>
              <a:t>use </a:t>
            </a:r>
            <a:r>
              <a:rPr lang="en-US" dirty="0" err="1"/>
              <a:t>Roboto</a:t>
            </a:r>
            <a:r>
              <a:rPr lang="en-US" dirty="0"/>
              <a:t> Regular 32 pt.</a:t>
            </a:r>
          </a:p>
          <a:p>
            <a:pPr lvl="1"/>
            <a:r>
              <a:rPr lang="en-US" dirty="0"/>
              <a:t>This is the body text and goes always in </a:t>
            </a:r>
            <a:r>
              <a:rPr lang="en-US" dirty="0" err="1"/>
              <a:t>Roboto</a:t>
            </a:r>
            <a:r>
              <a:rPr lang="en-US" dirty="0"/>
              <a:t> 18 </a:t>
            </a:r>
            <a:r>
              <a:rPr lang="en-US" dirty="0" err="1"/>
              <a:t>pt</a:t>
            </a:r>
            <a:r>
              <a:rPr lang="en-US" dirty="0"/>
              <a:t> Regular.</a:t>
            </a:r>
          </a:p>
          <a:p>
            <a:pPr lvl="1"/>
            <a:r>
              <a:rPr lang="en-US" dirty="0"/>
              <a:t>If you need to underline a concept, you can use the bold weight.</a:t>
            </a:r>
          </a:p>
        </p:txBody>
      </p:sp>
      <p:sp>
        <p:nvSpPr>
          <p:cNvPr id="5" name="Segnaposto testo 4"/>
          <p:cNvSpPr>
            <a:spLocks noGrp="1"/>
          </p:cNvSpPr>
          <p:nvPr>
            <p:ph type="body" sz="quarter" idx="11"/>
          </p:nvPr>
        </p:nvSpPr>
        <p:spPr>
          <a:xfrm>
            <a:off x="2878667" y="6616303"/>
            <a:ext cx="8978900" cy="239184"/>
          </a:xfrm>
          <a:prstGeom prst="rect">
            <a:avLst/>
          </a:prstGeom>
        </p:spPr>
        <p:txBody>
          <a:bodyPr anchor="b"/>
          <a:lstStyle>
            <a:lvl1pPr marL="0" indent="0" algn="r">
              <a:buFontTx/>
              <a:buNone/>
              <a:defRPr sz="800" i="1"/>
            </a:lvl1pPr>
            <a:lvl2pPr marL="609585" indent="0">
              <a:buFontTx/>
              <a:buNone/>
              <a:defRPr sz="1067"/>
            </a:lvl2pPr>
            <a:lvl3pPr marL="1219170" indent="0">
              <a:buFontTx/>
              <a:buNone/>
              <a:defRPr sz="1067"/>
            </a:lvl3pPr>
            <a:lvl4pPr marL="1828754" indent="0">
              <a:buFontTx/>
              <a:buNone/>
              <a:defRPr sz="1067"/>
            </a:lvl4pPr>
            <a:lvl5pPr marL="2438339" indent="0">
              <a:buFontTx/>
              <a:buNone/>
              <a:defRPr sz="1067"/>
            </a:lvl5pPr>
          </a:lstStyle>
          <a:p>
            <a:pPr lvl="0"/>
            <a:r>
              <a:rPr lang="it-IT" dirty="0"/>
              <a:t>Modifica gli stili del testo dello schema</a:t>
            </a:r>
          </a:p>
        </p:txBody>
      </p:sp>
    </p:spTree>
    <p:extLst>
      <p:ext uri="{BB962C8B-B14F-4D97-AF65-F5344CB8AC3E}">
        <p14:creationId xmlns:p14="http://schemas.microsoft.com/office/powerpoint/2010/main" val="26959265"/>
      </p:ext>
    </p:extLst>
  </p:cSld>
  <p:clrMapOvr>
    <a:masterClrMapping/>
  </p:clrMapOvr>
  <p:extLst>
    <p:ext uri="{DCECCB84-F9BA-43D5-87BE-67443E8EF086}">
      <p15:sldGuideLst xmlns:p15="http://schemas.microsoft.com/office/powerpoint/2012/main">
        <p15:guide id="1" orient="horz" pos="557"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itolo e contenuto">
    <p:spTree>
      <p:nvGrpSpPr>
        <p:cNvPr id="1" name=""/>
        <p:cNvGrpSpPr/>
        <p:nvPr/>
      </p:nvGrpSpPr>
      <p:grpSpPr>
        <a:xfrm>
          <a:off x="0" y="0"/>
          <a:ext cx="0" cy="0"/>
          <a:chOff x="0" y="0"/>
          <a:chExt cx="0" cy="0"/>
        </a:xfrm>
      </p:grpSpPr>
      <p:sp>
        <p:nvSpPr>
          <p:cNvPr id="7" name="Segnaposto testo 19"/>
          <p:cNvSpPr>
            <a:spLocks noGrp="1"/>
          </p:cNvSpPr>
          <p:nvPr>
            <p:ph type="body" sz="quarter" idx="13" hasCustomPrompt="1"/>
          </p:nvPr>
        </p:nvSpPr>
        <p:spPr>
          <a:xfrm>
            <a:off x="235841" y="119797"/>
            <a:ext cx="4979625" cy="494036"/>
          </a:xfrm>
          <a:prstGeom prst="rect">
            <a:avLst/>
          </a:prstGeom>
        </p:spPr>
        <p:txBody>
          <a:bodyPr anchor="ctr">
            <a:noAutofit/>
          </a:bodyPr>
          <a:lstStyle>
            <a:lvl1pPr marL="0" indent="0" algn="l" rtl="0" eaLnBrk="1" fontAlgn="base" hangingPunct="1">
              <a:spcBef>
                <a:spcPct val="0"/>
              </a:spcBef>
              <a:spcAft>
                <a:spcPct val="0"/>
              </a:spcAft>
              <a:buNone/>
              <a:defRPr lang="it-IT" sz="2400" kern="1200" dirty="0">
                <a:solidFill>
                  <a:schemeClr val="tx1"/>
                </a:solidFill>
                <a:latin typeface="Juventus Fans Bold inline" panose="00000900000000000000" pitchFamily="50" charset="0"/>
                <a:ea typeface="MS PGothic" panose="020B0600070205080204" pitchFamily="34" charset="-128"/>
                <a:cs typeface="+mn-cs"/>
                <a:sym typeface="Gill Sans"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eaLnBrk="1" hangingPunct="1"/>
            <a:r>
              <a:rPr lang="it-IT" altLang="it-IT" dirty="0">
                <a:solidFill>
                  <a:srgbClr val="000000"/>
                </a:solidFill>
                <a:latin typeface="Juventus Fans Bold inline" panose="00000900000000000000" pitchFamily="50" charset="0"/>
              </a:rPr>
              <a:t>i. Title </a:t>
            </a:r>
            <a:r>
              <a:rPr lang="it-IT" altLang="it-IT" dirty="0" err="1">
                <a:solidFill>
                  <a:srgbClr val="000000"/>
                </a:solidFill>
                <a:latin typeface="Juventus Fans Bold inline" panose="00000900000000000000" pitchFamily="50" charset="0"/>
              </a:rPr>
              <a:t>Subsection</a:t>
            </a:r>
            <a:endParaRPr lang="it-IT" altLang="it-IT" dirty="0">
              <a:solidFill>
                <a:srgbClr val="000000"/>
              </a:solidFill>
              <a:latin typeface="Juventus Fans Bold inline" panose="00000900000000000000" pitchFamily="50" charset="0"/>
            </a:endParaRPr>
          </a:p>
        </p:txBody>
      </p:sp>
      <p:pic>
        <p:nvPicPr>
          <p:cNvPr id="15"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45900" y="6182784"/>
            <a:ext cx="21166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gnaposto testo 2"/>
          <p:cNvSpPr>
            <a:spLocks noGrp="1"/>
          </p:cNvSpPr>
          <p:nvPr>
            <p:ph type="body" sz="quarter" idx="14"/>
          </p:nvPr>
        </p:nvSpPr>
        <p:spPr>
          <a:xfrm>
            <a:off x="234951" y="897599"/>
            <a:ext cx="11622616" cy="5621735"/>
          </a:xfrm>
          <a:prstGeom prst="rect">
            <a:avLst/>
          </a:prstGeom>
        </p:spPr>
        <p:txBody>
          <a:bodyPr/>
          <a:lstStyle>
            <a:lvl1pPr>
              <a:defRPr sz="1867"/>
            </a:lvl1pPr>
            <a:lvl2pPr marL="596885" indent="-283626">
              <a:defRPr sz="1467"/>
            </a:lvl2pPr>
            <a:lvl3pPr marL="838179" indent="-241294">
              <a:defRPr sz="1400"/>
            </a:lvl3pPr>
            <a:lvl4pPr marL="1075240" indent="-237061">
              <a:tabLst>
                <a:tab pos="2154713" algn="l"/>
              </a:tabLst>
              <a:defRPr sz="1400"/>
            </a:lvl4pPr>
            <a:lvl5pPr marL="1316534" indent="-241294">
              <a:defRPr sz="1400"/>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8" name="Segnaposto testo 4"/>
          <p:cNvSpPr>
            <a:spLocks noGrp="1"/>
          </p:cNvSpPr>
          <p:nvPr>
            <p:ph type="body" sz="quarter" idx="11"/>
          </p:nvPr>
        </p:nvSpPr>
        <p:spPr>
          <a:xfrm>
            <a:off x="2878667" y="6616303"/>
            <a:ext cx="8978900" cy="239184"/>
          </a:xfrm>
          <a:prstGeom prst="rect">
            <a:avLst/>
          </a:prstGeom>
        </p:spPr>
        <p:txBody>
          <a:bodyPr anchor="b"/>
          <a:lstStyle>
            <a:lvl1pPr marL="0" indent="0" algn="r">
              <a:buFontTx/>
              <a:buNone/>
              <a:defRPr sz="800" i="1"/>
            </a:lvl1pPr>
            <a:lvl2pPr marL="609585" indent="0">
              <a:buFontTx/>
              <a:buNone/>
              <a:defRPr sz="1067"/>
            </a:lvl2pPr>
            <a:lvl3pPr marL="1219170" indent="0">
              <a:buFontTx/>
              <a:buNone/>
              <a:defRPr sz="1067"/>
            </a:lvl3pPr>
            <a:lvl4pPr marL="1828754" indent="0">
              <a:buFontTx/>
              <a:buNone/>
              <a:defRPr sz="1067"/>
            </a:lvl4pPr>
            <a:lvl5pPr marL="2438339" indent="0">
              <a:buFontTx/>
              <a:buNone/>
              <a:defRPr sz="1067"/>
            </a:lvl5pPr>
          </a:lstStyle>
          <a:p>
            <a:pPr lvl="0"/>
            <a:r>
              <a:rPr lang="it-IT" dirty="0"/>
              <a:t>Modifica gli stili del testo dello schema</a:t>
            </a:r>
          </a:p>
        </p:txBody>
      </p:sp>
    </p:spTree>
    <p:extLst>
      <p:ext uri="{BB962C8B-B14F-4D97-AF65-F5344CB8AC3E}">
        <p14:creationId xmlns:p14="http://schemas.microsoft.com/office/powerpoint/2010/main" val="2473197521"/>
      </p:ext>
    </p:extLst>
  </p:cSld>
  <p:clrMapOvr>
    <a:masterClrMapping/>
  </p:clrMapOvr>
  <p:extLst>
    <p:ext uri="{DCECCB84-F9BA-43D5-87BE-67443E8EF086}">
      <p15:sldGuideLst xmlns:p15="http://schemas.microsoft.com/office/powerpoint/2012/main">
        <p15:guide id="1" orient="horz" pos="557"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RE COLONNE">
    <p:spTree>
      <p:nvGrpSpPr>
        <p:cNvPr id="1" name=""/>
        <p:cNvGrpSpPr/>
        <p:nvPr/>
      </p:nvGrpSpPr>
      <p:grpSpPr>
        <a:xfrm>
          <a:off x="0" y="0"/>
          <a:ext cx="0" cy="0"/>
          <a:chOff x="0" y="0"/>
          <a:chExt cx="0" cy="0"/>
        </a:xfrm>
      </p:grpSpPr>
      <p:sp>
        <p:nvSpPr>
          <p:cNvPr id="23" name="Segnaposto testo 20"/>
          <p:cNvSpPr>
            <a:spLocks noGrp="1"/>
          </p:cNvSpPr>
          <p:nvPr>
            <p:ph type="body" sz="quarter" idx="25" hasCustomPrompt="1"/>
          </p:nvPr>
        </p:nvSpPr>
        <p:spPr>
          <a:xfrm>
            <a:off x="4285344" y="2197101"/>
            <a:ext cx="3630083" cy="480484"/>
          </a:xfrm>
          <a:prstGeom prst="rect">
            <a:avLst/>
          </a:prstGeom>
        </p:spPr>
        <p:txBody>
          <a:bodyPr/>
          <a:lstStyle>
            <a:lvl1pPr marL="0" indent="0">
              <a:buNone/>
              <a:defRPr sz="2133" b="1">
                <a:solidFill>
                  <a:srgbClr val="FFCC00"/>
                </a:solidFill>
              </a:defRPr>
            </a:lvl1pPr>
          </a:lstStyle>
          <a:p>
            <a:pPr lvl="0"/>
            <a:r>
              <a:rPr lang="it-IT" dirty="0"/>
              <a:t>ITEM B</a:t>
            </a:r>
          </a:p>
        </p:txBody>
      </p:sp>
      <p:sp>
        <p:nvSpPr>
          <p:cNvPr id="21" name="Segnaposto testo 20"/>
          <p:cNvSpPr>
            <a:spLocks noGrp="1"/>
          </p:cNvSpPr>
          <p:nvPr>
            <p:ph type="body" sz="quarter" idx="23" hasCustomPrompt="1"/>
          </p:nvPr>
        </p:nvSpPr>
        <p:spPr>
          <a:xfrm>
            <a:off x="383365" y="2180167"/>
            <a:ext cx="3630083" cy="480484"/>
          </a:xfrm>
          <a:prstGeom prst="rect">
            <a:avLst/>
          </a:prstGeom>
        </p:spPr>
        <p:txBody>
          <a:bodyPr/>
          <a:lstStyle>
            <a:lvl1pPr marL="0" indent="0">
              <a:buNone/>
              <a:defRPr sz="2133" b="1">
                <a:solidFill>
                  <a:srgbClr val="FFCC00"/>
                </a:solidFill>
              </a:defRPr>
            </a:lvl1pPr>
          </a:lstStyle>
          <a:p>
            <a:pPr lvl="0"/>
            <a:r>
              <a:rPr lang="it-IT" dirty="0"/>
              <a:t>ITEM A</a:t>
            </a:r>
          </a:p>
        </p:txBody>
      </p:sp>
      <p:sp>
        <p:nvSpPr>
          <p:cNvPr id="19" name="Segnaposto testo 18"/>
          <p:cNvSpPr>
            <a:spLocks noGrp="1"/>
          </p:cNvSpPr>
          <p:nvPr>
            <p:ph type="body" sz="quarter" idx="22" hasCustomPrompt="1"/>
          </p:nvPr>
        </p:nvSpPr>
        <p:spPr>
          <a:xfrm>
            <a:off x="383118" y="645585"/>
            <a:ext cx="11425767" cy="1551516"/>
          </a:xfrm>
          <a:prstGeom prst="rect">
            <a:avLst/>
          </a:prstGeom>
        </p:spPr>
        <p:txBody>
          <a:bodyPr/>
          <a:lstStyle>
            <a:lvl1pPr>
              <a:defRPr sz="1467"/>
            </a:lvl1pPr>
            <a:lvl2pPr>
              <a:defRPr sz="1600"/>
            </a:lvl2pPr>
            <a:lvl3pPr>
              <a:defRPr sz="1467"/>
            </a:lvl3pPr>
            <a:lvl4pPr>
              <a:defRPr sz="1400"/>
            </a:lvl4pPr>
            <a:lvl5pPr>
              <a:defRPr sz="1400"/>
            </a:lvl5pPr>
          </a:lstStyle>
          <a:p>
            <a:pPr lvl="0"/>
            <a:r>
              <a:rPr lang="it-IT" dirty="0"/>
              <a:t>USARE MAIUSCOLO PER EVIDENZIARE</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2" name="Titolo 1"/>
          <p:cNvSpPr>
            <a:spLocks noGrp="1"/>
          </p:cNvSpPr>
          <p:nvPr>
            <p:ph type="title"/>
          </p:nvPr>
        </p:nvSpPr>
        <p:spPr/>
        <p:txBody>
          <a:bodyPr/>
          <a:lstStyle/>
          <a:p>
            <a:r>
              <a:rPr lang="it-IT"/>
              <a:t>Fare clic per modificare lo stile del titolo</a:t>
            </a:r>
          </a:p>
        </p:txBody>
      </p:sp>
      <p:sp>
        <p:nvSpPr>
          <p:cNvPr id="15" name="Segnaposto testo 2"/>
          <p:cNvSpPr>
            <a:spLocks noGrp="1"/>
          </p:cNvSpPr>
          <p:nvPr>
            <p:ph type="body" sz="quarter" idx="19" hasCustomPrompt="1"/>
          </p:nvPr>
        </p:nvSpPr>
        <p:spPr>
          <a:xfrm>
            <a:off x="8187323" y="2197792"/>
            <a:ext cx="3629725" cy="480053"/>
          </a:xfrm>
          <a:prstGeom prst="rect">
            <a:avLst/>
          </a:prstGeom>
        </p:spPr>
        <p:txBody>
          <a:bodyPr/>
          <a:lstStyle>
            <a:lvl1pPr marL="0" indent="0">
              <a:buNone/>
              <a:defRPr sz="2133">
                <a:solidFill>
                  <a:srgbClr val="FFCC00"/>
                </a:solidFill>
              </a:defRPr>
            </a:lvl1pPr>
          </a:lstStyle>
          <a:p>
            <a:pPr lvl="0"/>
            <a:r>
              <a:rPr lang="en-US" sz="2133" b="1" dirty="0">
                <a:solidFill>
                  <a:srgbClr val="FFCC00"/>
                </a:solidFill>
              </a:rPr>
              <a:t>ITEM C</a:t>
            </a:r>
          </a:p>
        </p:txBody>
      </p:sp>
      <p:sp>
        <p:nvSpPr>
          <p:cNvPr id="25" name="Segnaposto testo 24"/>
          <p:cNvSpPr>
            <a:spLocks noGrp="1"/>
          </p:cNvSpPr>
          <p:nvPr>
            <p:ph type="body" sz="quarter" idx="26"/>
          </p:nvPr>
        </p:nvSpPr>
        <p:spPr>
          <a:xfrm>
            <a:off x="383117" y="2660651"/>
            <a:ext cx="3630083" cy="3888316"/>
          </a:xfrm>
          <a:prstGeom prst="rect">
            <a:avLst/>
          </a:prstGeom>
        </p:spPr>
        <p:txBody>
          <a:bodyPr/>
          <a:lstStyle>
            <a:lvl1pPr>
              <a:defRPr sz="1467"/>
            </a:lvl1pPr>
          </a:lstStyle>
          <a:p>
            <a:pPr lvl="0"/>
            <a:r>
              <a:rPr lang="it-IT" dirty="0"/>
              <a:t>Modifica gli stili del testo dello schema</a:t>
            </a:r>
          </a:p>
        </p:txBody>
      </p:sp>
      <p:sp>
        <p:nvSpPr>
          <p:cNvPr id="26" name="Segnaposto testo 24"/>
          <p:cNvSpPr>
            <a:spLocks noGrp="1"/>
          </p:cNvSpPr>
          <p:nvPr>
            <p:ph type="body" sz="quarter" idx="27"/>
          </p:nvPr>
        </p:nvSpPr>
        <p:spPr>
          <a:xfrm>
            <a:off x="8164908" y="2677585"/>
            <a:ext cx="3630083" cy="3888316"/>
          </a:xfrm>
          <a:prstGeom prst="rect">
            <a:avLst/>
          </a:prstGeom>
        </p:spPr>
        <p:txBody>
          <a:bodyPr/>
          <a:lstStyle>
            <a:lvl1pPr>
              <a:defRPr sz="1467"/>
            </a:lvl1pPr>
          </a:lstStyle>
          <a:p>
            <a:pPr lvl="0"/>
            <a:r>
              <a:rPr lang="it-IT" dirty="0"/>
              <a:t>Modifica gli stili del testo dello schema</a:t>
            </a:r>
          </a:p>
        </p:txBody>
      </p:sp>
      <p:sp>
        <p:nvSpPr>
          <p:cNvPr id="27" name="Segnaposto testo 24"/>
          <p:cNvSpPr>
            <a:spLocks noGrp="1"/>
          </p:cNvSpPr>
          <p:nvPr>
            <p:ph type="body" sz="quarter" idx="28"/>
          </p:nvPr>
        </p:nvSpPr>
        <p:spPr>
          <a:xfrm>
            <a:off x="4285344" y="2677585"/>
            <a:ext cx="3630083" cy="3888316"/>
          </a:xfrm>
          <a:prstGeom prst="rect">
            <a:avLst/>
          </a:prstGeom>
        </p:spPr>
        <p:txBody>
          <a:bodyPr/>
          <a:lstStyle>
            <a:lvl1pPr>
              <a:defRPr sz="1467"/>
            </a:lvl1pPr>
          </a:lstStyle>
          <a:p>
            <a:pPr lvl="0"/>
            <a:r>
              <a:rPr lang="it-IT" dirty="0"/>
              <a:t>Modifica gli stili del testo dello schema</a:t>
            </a:r>
          </a:p>
        </p:txBody>
      </p:sp>
    </p:spTree>
    <p:extLst>
      <p:ext uri="{BB962C8B-B14F-4D97-AF65-F5344CB8AC3E}">
        <p14:creationId xmlns:p14="http://schemas.microsoft.com/office/powerpoint/2010/main" val="33901592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_Titolo e contenuto">
    <p:spTree>
      <p:nvGrpSpPr>
        <p:cNvPr id="1" name=""/>
        <p:cNvGrpSpPr/>
        <p:nvPr/>
      </p:nvGrpSpPr>
      <p:grpSpPr>
        <a:xfrm>
          <a:off x="0" y="0"/>
          <a:ext cx="0" cy="0"/>
          <a:chOff x="0" y="0"/>
          <a:chExt cx="0" cy="0"/>
        </a:xfrm>
      </p:grpSpPr>
      <p:sp>
        <p:nvSpPr>
          <p:cNvPr id="20" name="Segnaposto immagine 2"/>
          <p:cNvSpPr>
            <a:spLocks noGrp="1"/>
          </p:cNvSpPr>
          <p:nvPr>
            <p:ph type="pic" sz="quarter" idx="15"/>
          </p:nvPr>
        </p:nvSpPr>
        <p:spPr>
          <a:xfrm>
            <a:off x="7294034" y="-17716"/>
            <a:ext cx="4897967" cy="6854448"/>
          </a:xfrm>
          <a:prstGeom prst="rect">
            <a:avLst/>
          </a:prstGeom>
        </p:spPr>
        <p:txBody>
          <a:bodyPr/>
          <a:lstStyle>
            <a:lvl1pPr marL="0" indent="0">
              <a:buNone/>
              <a:defRPr b="0" i="0">
                <a:latin typeface="Juventus Fans Bold" panose="00000800000000000000" pitchFamily="50" charset="0"/>
              </a:defRPr>
            </a:lvl1pPr>
          </a:lstStyle>
          <a:p>
            <a:endParaRPr lang="it-IT" dirty="0"/>
          </a:p>
          <a:p>
            <a:endParaRPr lang="it-IT" dirty="0"/>
          </a:p>
          <a:p>
            <a:endParaRPr lang="it-IT" dirty="0"/>
          </a:p>
          <a:p>
            <a:r>
              <a:rPr lang="it-IT" dirty="0"/>
              <a:t>INSERIRE IMMAGINE CLICCANDO SULL’ICONA </a:t>
            </a:r>
          </a:p>
        </p:txBody>
      </p:sp>
      <p:sp>
        <p:nvSpPr>
          <p:cNvPr id="7" name="Segnaposto testo 19"/>
          <p:cNvSpPr>
            <a:spLocks noGrp="1"/>
          </p:cNvSpPr>
          <p:nvPr>
            <p:ph type="body" sz="quarter" idx="13" hasCustomPrompt="1"/>
          </p:nvPr>
        </p:nvSpPr>
        <p:spPr>
          <a:xfrm>
            <a:off x="235841" y="119797"/>
            <a:ext cx="4979625" cy="494036"/>
          </a:xfrm>
          <a:prstGeom prst="rect">
            <a:avLst/>
          </a:prstGeom>
        </p:spPr>
        <p:txBody>
          <a:bodyPr anchor="ctr">
            <a:noAutofit/>
          </a:bodyPr>
          <a:lstStyle>
            <a:lvl1pPr marL="0" indent="0" algn="l" rtl="0" eaLnBrk="1" fontAlgn="base" hangingPunct="1">
              <a:spcBef>
                <a:spcPct val="0"/>
              </a:spcBef>
              <a:spcAft>
                <a:spcPct val="0"/>
              </a:spcAft>
              <a:buNone/>
              <a:defRPr lang="it-IT" sz="2400" kern="1200" dirty="0">
                <a:solidFill>
                  <a:schemeClr val="tx1"/>
                </a:solidFill>
                <a:latin typeface="Juventus Fans Bold inline" panose="00000900000000000000" pitchFamily="50" charset="0"/>
                <a:ea typeface="MS PGothic" panose="020B0600070205080204" pitchFamily="34" charset="-128"/>
                <a:cs typeface="+mn-cs"/>
                <a:sym typeface="Gill Sans"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eaLnBrk="1" hangingPunct="1"/>
            <a:r>
              <a:rPr lang="it-IT" altLang="it-IT" dirty="0">
                <a:solidFill>
                  <a:srgbClr val="000000"/>
                </a:solidFill>
                <a:latin typeface="Juventus Fans Bold inline" panose="00000900000000000000" pitchFamily="50" charset="0"/>
              </a:rPr>
              <a:t>i. Title </a:t>
            </a:r>
            <a:r>
              <a:rPr lang="it-IT" altLang="it-IT" dirty="0" err="1">
                <a:solidFill>
                  <a:srgbClr val="000000"/>
                </a:solidFill>
                <a:latin typeface="Juventus Fans Bold inline" panose="00000900000000000000" pitchFamily="50" charset="0"/>
              </a:rPr>
              <a:t>Subsection</a:t>
            </a:r>
            <a:endParaRPr lang="it-IT" altLang="it-IT" dirty="0">
              <a:solidFill>
                <a:srgbClr val="000000"/>
              </a:solidFill>
              <a:latin typeface="Juventus Fans Bold inline" panose="00000900000000000000" pitchFamily="50" charset="0"/>
            </a:endParaRPr>
          </a:p>
        </p:txBody>
      </p:sp>
      <p:pic>
        <p:nvPicPr>
          <p:cNvPr id="15"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45900" y="6182784"/>
            <a:ext cx="21166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egnaposto testo 18"/>
          <p:cNvSpPr>
            <a:spLocks noGrp="1"/>
          </p:cNvSpPr>
          <p:nvPr>
            <p:ph type="body" sz="quarter" idx="14" hasCustomPrompt="1"/>
          </p:nvPr>
        </p:nvSpPr>
        <p:spPr>
          <a:xfrm>
            <a:off x="235840" y="864683"/>
            <a:ext cx="6625167" cy="5664200"/>
          </a:xfrm>
          <a:prstGeom prst="rect">
            <a:avLst/>
          </a:prstGeom>
        </p:spPr>
        <p:txBody>
          <a:bodyPr/>
          <a:lstStyle>
            <a:lvl1pPr marL="0" indent="0" eaLnBrk="1" hangingPunct="1">
              <a:buFont typeface="Arial"/>
              <a:buNone/>
              <a:defRPr sz="2400" b="1"/>
            </a:lvl1pPr>
            <a:lvl2pPr marL="355591" indent="-355591" eaLnBrk="1" hangingPunct="1">
              <a:buFont typeface="+mj-lt"/>
              <a:buNone/>
              <a:defRPr sz="1867"/>
            </a:lvl2pPr>
            <a:lvl3pPr marL="1075240" indent="-357708" eaLnBrk="1" hangingPunct="1">
              <a:buFont typeface="+mj-lt"/>
              <a:buAutoNum type="alphaLcPeriod"/>
              <a:defRPr sz="1867"/>
            </a:lvl3pPr>
          </a:lstStyle>
          <a:p>
            <a:pPr lvl="0"/>
            <a:r>
              <a:rPr lang="en-US" dirty="0"/>
              <a:t>This is the body text and goes always in </a:t>
            </a:r>
            <a:r>
              <a:rPr lang="en-US" dirty="0" err="1"/>
              <a:t>Roboto</a:t>
            </a:r>
            <a:r>
              <a:rPr lang="en-US" dirty="0"/>
              <a:t> 18 </a:t>
            </a:r>
            <a:r>
              <a:rPr lang="en-US" dirty="0" err="1"/>
              <a:t>pt</a:t>
            </a:r>
            <a:r>
              <a:rPr lang="en-US" dirty="0"/>
              <a:t> Regular</a:t>
            </a:r>
            <a:endParaRPr lang="it-IT" dirty="0"/>
          </a:p>
          <a:p>
            <a:pPr lvl="1"/>
            <a:r>
              <a:rPr lang="it-IT" dirty="0"/>
              <a:t>Second </a:t>
            </a:r>
            <a:r>
              <a:rPr lang="it-IT" dirty="0" err="1"/>
              <a:t>level</a:t>
            </a:r>
            <a:endParaRPr lang="it-IT" dirty="0"/>
          </a:p>
          <a:p>
            <a:pPr lvl="2"/>
            <a:r>
              <a:rPr lang="it-IT" dirty="0"/>
              <a:t>Third Level</a:t>
            </a:r>
          </a:p>
        </p:txBody>
      </p:sp>
      <p:sp>
        <p:nvSpPr>
          <p:cNvPr id="6" name="Segnaposto testo 4"/>
          <p:cNvSpPr>
            <a:spLocks noGrp="1"/>
          </p:cNvSpPr>
          <p:nvPr>
            <p:ph type="body" sz="quarter" idx="11"/>
          </p:nvPr>
        </p:nvSpPr>
        <p:spPr>
          <a:xfrm>
            <a:off x="2878667" y="6616303"/>
            <a:ext cx="8978900" cy="239184"/>
          </a:xfrm>
          <a:prstGeom prst="rect">
            <a:avLst/>
          </a:prstGeom>
        </p:spPr>
        <p:txBody>
          <a:bodyPr anchor="b"/>
          <a:lstStyle>
            <a:lvl1pPr marL="0" indent="0" algn="r">
              <a:buFontTx/>
              <a:buNone/>
              <a:defRPr sz="800" i="1"/>
            </a:lvl1pPr>
            <a:lvl2pPr marL="609585" indent="0">
              <a:buFontTx/>
              <a:buNone/>
              <a:defRPr sz="1067"/>
            </a:lvl2pPr>
            <a:lvl3pPr marL="1219170" indent="0">
              <a:buFontTx/>
              <a:buNone/>
              <a:defRPr sz="1067"/>
            </a:lvl3pPr>
            <a:lvl4pPr marL="1828754" indent="0">
              <a:buFontTx/>
              <a:buNone/>
              <a:defRPr sz="1067"/>
            </a:lvl4pPr>
            <a:lvl5pPr marL="2438339" indent="0">
              <a:buFontTx/>
              <a:buNone/>
              <a:defRPr sz="1067"/>
            </a:lvl5pPr>
          </a:lstStyle>
          <a:p>
            <a:pPr lvl="0"/>
            <a:r>
              <a:rPr lang="it-IT" dirty="0"/>
              <a:t>Modifica gli stili del testo dello schema</a:t>
            </a:r>
          </a:p>
        </p:txBody>
      </p:sp>
    </p:spTree>
    <p:extLst>
      <p:ext uri="{BB962C8B-B14F-4D97-AF65-F5344CB8AC3E}">
        <p14:creationId xmlns:p14="http://schemas.microsoft.com/office/powerpoint/2010/main" val="230360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theme" Target="../theme/theme6.xml"/><Relationship Id="rId4" Type="http://schemas.openxmlformats.org/officeDocument/2006/relationships/slideLayout" Target="../slideLayouts/slideLayout31.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9" Type="http://schemas.openxmlformats.org/officeDocument/2006/relationships/image" Target="../media/image10.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38AE79-29A7-D201-F195-14ED44D960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3D5FD98B-8044-3F44-87CE-B1505962E3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6A36C7BF-D0A5-E114-B4DF-8E84E5AAF1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3147B-3352-4194-9E3E-7E2F04500D12}" type="datetimeFigureOut">
              <a:rPr lang="en-BE" smtClean="0"/>
              <a:t>07/17/2023</a:t>
            </a:fld>
            <a:endParaRPr lang="en-BE"/>
          </a:p>
        </p:txBody>
      </p:sp>
      <p:sp>
        <p:nvSpPr>
          <p:cNvPr id="5" name="Footer Placeholder 4">
            <a:extLst>
              <a:ext uri="{FF2B5EF4-FFF2-40B4-BE49-F238E27FC236}">
                <a16:creationId xmlns:a16="http://schemas.microsoft.com/office/drawing/2014/main" id="{0FDC9A51-12A0-9416-5FAE-73136EC8C9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2ECA6B1A-C175-3900-EBB8-7EAB2C766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6C8385-BA0F-4511-88CA-7BAB33AECC9F}" type="slidenum">
              <a:rPr lang="en-BE" smtClean="0"/>
              <a:t>‹#›</a:t>
            </a:fld>
            <a:endParaRPr lang="en-BE"/>
          </a:p>
        </p:txBody>
      </p:sp>
    </p:spTree>
    <p:extLst>
      <p:ext uri="{BB962C8B-B14F-4D97-AF65-F5344CB8AC3E}">
        <p14:creationId xmlns:p14="http://schemas.microsoft.com/office/powerpoint/2010/main" val="3855377461"/>
      </p:ext>
    </p:extLst>
  </p:cSld>
  <p:clrMap bg1="lt1" tx1="dk1" bg2="lt2" tx2="dk2" accent1="accent1" accent2="accent2" accent3="accent3" accent4="accent4" accent5="accent5" accent6="accent6" hlink="hlink" folHlink="folHlink"/>
  <p:sldLayoutIdLst>
    <p:sldLayoutId id="2147483674" r:id="rId1"/>
    <p:sldLayoutId id="2147483662" r:id="rId2"/>
    <p:sldLayoutId id="2147483651" r:id="rId3"/>
    <p:sldLayoutId id="2147483652" r:id="rId4"/>
    <p:sldLayoutId id="2147483653" r:id="rId5"/>
    <p:sldLayoutId id="2147483676" r:id="rId6"/>
    <p:sldLayoutId id="2147483677" r:id="rId7"/>
    <p:sldLayoutId id="2147483672" r:id="rId8"/>
    <p:sldLayoutId id="2147483657" r:id="rId9"/>
    <p:sldLayoutId id="2147483675"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615E1-591C-452F-892B-E8FC84A254AA}"/>
              </a:ext>
            </a:extLst>
          </p:cNvPr>
          <p:cNvSpPr>
            <a:spLocks noGrp="1"/>
          </p:cNvSpPr>
          <p:nvPr>
            <p:ph type="title"/>
          </p:nvPr>
        </p:nvSpPr>
        <p:spPr>
          <a:xfrm>
            <a:off x="838200" y="365125"/>
            <a:ext cx="10515600" cy="645827"/>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0C9E9DF-CAE5-4AC8-AC31-FBD13021158A}"/>
              </a:ext>
            </a:extLst>
          </p:cNvPr>
          <p:cNvSpPr>
            <a:spLocks noGrp="1"/>
          </p:cNvSpPr>
          <p:nvPr>
            <p:ph type="body" idx="1"/>
          </p:nvPr>
        </p:nvSpPr>
        <p:spPr>
          <a:xfrm>
            <a:off x="838200" y="1377280"/>
            <a:ext cx="10515600" cy="479968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00C0196-E9EB-4B58-A136-F82F2C6528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FR"/>
              <a:t>2023</a:t>
            </a:r>
            <a:endParaRPr lang="fr-FR" sz="900" dirty="0"/>
          </a:p>
        </p:txBody>
      </p:sp>
      <p:sp>
        <p:nvSpPr>
          <p:cNvPr id="5" name="Espace réservé du pied de page 4">
            <a:extLst>
              <a:ext uri="{FF2B5EF4-FFF2-40B4-BE49-F238E27FC236}">
                <a16:creationId xmlns:a16="http://schemas.microsoft.com/office/drawing/2014/main" id="{F41FA96F-3D36-4CD9-B916-299B16761C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fr-FR"/>
              <a:t>Monde de la Propreté</a:t>
            </a:r>
            <a:endParaRPr lang="fr-FR" dirty="0"/>
          </a:p>
        </p:txBody>
      </p:sp>
      <p:sp>
        <p:nvSpPr>
          <p:cNvPr id="6" name="Espace réservé du numéro de diapositive 5">
            <a:extLst>
              <a:ext uri="{FF2B5EF4-FFF2-40B4-BE49-F238E27FC236}">
                <a16:creationId xmlns:a16="http://schemas.microsoft.com/office/drawing/2014/main" id="{87A1135F-9284-4BDD-89D9-59F4DF01F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2BFA6A-3C86-41E2-B13D-9F0DC105EB96}" type="slidenum">
              <a:rPr lang="fr-FR" smtClean="0"/>
              <a:pPr/>
              <a:t>‹#›</a:t>
            </a:fld>
            <a:endParaRPr lang="fr-FR" sz="900"/>
          </a:p>
        </p:txBody>
      </p:sp>
    </p:spTree>
    <p:extLst>
      <p:ext uri="{BB962C8B-B14F-4D97-AF65-F5344CB8AC3E}">
        <p14:creationId xmlns:p14="http://schemas.microsoft.com/office/powerpoint/2010/main" val="3764098153"/>
      </p:ext>
    </p:extLst>
  </p:cSld>
  <p:clrMap bg1="lt1" tx1="dk1" bg2="lt2" tx2="dk2" accent1="accent1" accent2="accent2" accent3="accent3" accent4="accent4" accent5="accent5" accent6="accent6" hlink="hlink" folHlink="folHlink"/>
  <p:sldLayoutIdLst>
    <p:sldLayoutId id="2147483671" r:id="rId1"/>
    <p:sldLayoutId id="2147483664" r:id="rId2"/>
  </p:sldLayoutIdLst>
  <p:hf sldNum="0" hd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77471BA-0C38-4C91-836A-8B0F3BE85886}"/>
              </a:ext>
            </a:extLst>
          </p:cNvPr>
          <p:cNvSpPr>
            <a:spLocks noGrp="1"/>
          </p:cNvSpPr>
          <p:nvPr>
            <p:ph type="title"/>
          </p:nvPr>
        </p:nvSpPr>
        <p:spPr bwMode="gray">
          <a:xfrm>
            <a:off x="677033" y="489404"/>
            <a:ext cx="9031269" cy="882407"/>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E36E93F-F1AF-45D0-9B05-73D161A1CEB7}"/>
              </a:ext>
            </a:extLst>
          </p:cNvPr>
          <p:cNvSpPr>
            <a:spLocks noGrp="1"/>
          </p:cNvSpPr>
          <p:nvPr>
            <p:ph type="body" idx="1"/>
          </p:nvPr>
        </p:nvSpPr>
        <p:spPr bwMode="gray">
          <a:xfrm>
            <a:off x="677030" y="1501931"/>
            <a:ext cx="9031269" cy="4376766"/>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a:extLst>
              <a:ext uri="{FF2B5EF4-FFF2-40B4-BE49-F238E27FC236}">
                <a16:creationId xmlns:a16="http://schemas.microsoft.com/office/drawing/2014/main" id="{B2A08611-3951-4811-8F07-3071A7448372}"/>
              </a:ext>
            </a:extLst>
          </p:cNvPr>
          <p:cNvSpPr>
            <a:spLocks noGrp="1"/>
          </p:cNvSpPr>
          <p:nvPr>
            <p:ph type="ftr" sz="quarter" idx="3"/>
          </p:nvPr>
        </p:nvSpPr>
        <p:spPr>
          <a:xfrm>
            <a:off x="1415640" y="6523264"/>
            <a:ext cx="8991217" cy="204615"/>
          </a:xfrm>
          <a:prstGeom prst="rect">
            <a:avLst/>
          </a:prstGeom>
          <a:noFill/>
        </p:spPr>
        <p:txBody>
          <a:bodyPr vert="horz" wrap="square" lIns="0" tIns="0" rIns="0" bIns="0" rtlCol="0" anchor="t" anchorCtr="0"/>
          <a:lstStyle>
            <a:lvl1pPr algn="l">
              <a:defRPr sz="953">
                <a:solidFill>
                  <a:schemeClr val="tx1"/>
                </a:solidFill>
              </a:defRPr>
            </a:lvl1pPr>
          </a:lstStyle>
          <a:p>
            <a:r>
              <a:rPr lang="de-DE"/>
              <a:t>Einzeiliger Text möglich, z. B. Titel Präsentation · Institution · xyz (Eingabe über Menü „Einfügen&gt;Kopf- und Fußzeile“)</a:t>
            </a:r>
            <a:endParaRPr lang="de-DE" dirty="0"/>
          </a:p>
        </p:txBody>
      </p:sp>
      <p:sp>
        <p:nvSpPr>
          <p:cNvPr id="7" name="Rechteck 6">
            <a:extLst>
              <a:ext uri="{FF2B5EF4-FFF2-40B4-BE49-F238E27FC236}">
                <a16:creationId xmlns:a16="http://schemas.microsoft.com/office/drawing/2014/main" id="{1BC10F2A-ECA9-4227-9B95-4BFC363604A9}"/>
              </a:ext>
            </a:extLst>
          </p:cNvPr>
          <p:cNvSpPr/>
          <p:nvPr userDrawn="1"/>
        </p:nvSpPr>
        <p:spPr>
          <a:xfrm>
            <a:off x="677032" y="6523264"/>
            <a:ext cx="738608" cy="204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rtlCol="0" anchor="t" anchorCtr="0"/>
          <a:lstStyle/>
          <a:p>
            <a:pPr algn="l"/>
            <a:r>
              <a:rPr lang="de-DE" sz="953" b="1" dirty="0">
                <a:solidFill>
                  <a:schemeClr val="tx1"/>
                </a:solidFill>
              </a:rPr>
              <a:t>Seite </a:t>
            </a:r>
            <a:fld id="{2E182D69-2EED-4595-B404-16C23D540916}" type="slidenum">
              <a:rPr lang="de-DE" sz="953" b="1" smtClean="0">
                <a:solidFill>
                  <a:schemeClr val="tx1"/>
                </a:solidFill>
              </a:rPr>
              <a:pPr algn="l"/>
              <a:t>‹#›</a:t>
            </a:fld>
            <a:endParaRPr lang="de-DE" sz="953" b="1" dirty="0">
              <a:solidFill>
                <a:schemeClr val="tx1"/>
              </a:solidFill>
            </a:endParaRPr>
          </a:p>
        </p:txBody>
      </p:sp>
      <p:sp>
        <p:nvSpPr>
          <p:cNvPr id="33" name="Freihandform: Form 32">
            <a:extLst>
              <a:ext uri="{FF2B5EF4-FFF2-40B4-BE49-F238E27FC236}">
                <a16:creationId xmlns:a16="http://schemas.microsoft.com/office/drawing/2014/main" id="{17D165CB-F1CF-4848-BF51-53BC960CABBD}"/>
              </a:ext>
            </a:extLst>
          </p:cNvPr>
          <p:cNvSpPr/>
          <p:nvPr/>
        </p:nvSpPr>
        <p:spPr>
          <a:xfrm>
            <a:off x="0" y="6248896"/>
            <a:ext cx="12191800" cy="114489"/>
          </a:xfrm>
          <a:custGeom>
            <a:avLst/>
            <a:gdLst>
              <a:gd name="connsiteX0" fmla="*/ 10691638 w 10691638"/>
              <a:gd name="connsiteY0" fmla="*/ 0 h 126203"/>
              <a:gd name="connsiteX1" fmla="*/ 10691638 w 10691638"/>
              <a:gd name="connsiteY1" fmla="*/ 19046 h 126203"/>
              <a:gd name="connsiteX2" fmla="*/ 10657861 w 10691638"/>
              <a:gd name="connsiteY2" fmla="*/ 19168 h 126203"/>
              <a:gd name="connsiteX3" fmla="*/ 5344636 w 10691638"/>
              <a:gd name="connsiteY3" fmla="*/ 52970 h 126203"/>
              <a:gd name="connsiteX4" fmla="*/ 30369 w 10691638"/>
              <a:gd name="connsiteY4" fmla="*/ 125714 h 126203"/>
              <a:gd name="connsiteX5" fmla="*/ 0 w 10691638"/>
              <a:gd name="connsiteY5" fmla="*/ 126203 h 126203"/>
              <a:gd name="connsiteX6" fmla="*/ 0 w 10691638"/>
              <a:gd name="connsiteY6" fmla="*/ 107155 h 126203"/>
              <a:gd name="connsiteX7" fmla="*/ 30369 w 10691638"/>
              <a:gd name="connsiteY7" fmla="*/ 106666 h 126203"/>
              <a:gd name="connsiteX8" fmla="*/ 5344636 w 10691638"/>
              <a:gd name="connsiteY8" fmla="*/ 33922 h 126203"/>
              <a:gd name="connsiteX9" fmla="*/ 10658226 w 10691638"/>
              <a:gd name="connsiteY9" fmla="*/ 120 h 12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638" h="126203">
                <a:moveTo>
                  <a:pt x="10691638" y="0"/>
                </a:moveTo>
                <a:lnTo>
                  <a:pt x="10691638" y="19046"/>
                </a:lnTo>
                <a:lnTo>
                  <a:pt x="10657861" y="19168"/>
                </a:lnTo>
                <a:cubicBezTo>
                  <a:pt x="10047303" y="21442"/>
                  <a:pt x="7545761" y="31859"/>
                  <a:pt x="5344636" y="52970"/>
                </a:cubicBezTo>
                <a:cubicBezTo>
                  <a:pt x="3121290" y="75193"/>
                  <a:pt x="636415" y="115887"/>
                  <a:pt x="30369" y="125714"/>
                </a:cubicBezTo>
                <a:lnTo>
                  <a:pt x="0" y="126203"/>
                </a:lnTo>
                <a:lnTo>
                  <a:pt x="0" y="107155"/>
                </a:lnTo>
                <a:lnTo>
                  <a:pt x="30369" y="106666"/>
                </a:lnTo>
                <a:cubicBezTo>
                  <a:pt x="636415" y="96839"/>
                  <a:pt x="3121290" y="56145"/>
                  <a:pt x="5344636" y="33922"/>
                </a:cubicBezTo>
                <a:cubicBezTo>
                  <a:pt x="7545761" y="12811"/>
                  <a:pt x="10048274" y="2394"/>
                  <a:pt x="10658226" y="120"/>
                </a:cubicBezTo>
                <a:close/>
              </a:path>
            </a:pathLst>
          </a:custGeom>
          <a:solidFill>
            <a:srgbClr val="005E90"/>
          </a:solidFill>
          <a:ln w="12696" cap="flat">
            <a:noFill/>
            <a:prstDash val="solid"/>
            <a:miter/>
          </a:ln>
        </p:spPr>
        <p:txBody>
          <a:bodyPr rtlCol="0" anchor="ctr"/>
          <a:lstStyle/>
          <a:p>
            <a:endParaRPr lang="de-DE" sz="1633"/>
          </a:p>
        </p:txBody>
      </p:sp>
      <p:sp>
        <p:nvSpPr>
          <p:cNvPr id="35" name="Freihandform: Form 34">
            <a:extLst>
              <a:ext uri="{FF2B5EF4-FFF2-40B4-BE49-F238E27FC236}">
                <a16:creationId xmlns:a16="http://schemas.microsoft.com/office/drawing/2014/main" id="{C495D854-53ED-4D0B-8F2C-C07F80FA0A92}"/>
              </a:ext>
            </a:extLst>
          </p:cNvPr>
          <p:cNvSpPr/>
          <p:nvPr userDrawn="1"/>
        </p:nvSpPr>
        <p:spPr>
          <a:xfrm>
            <a:off x="0" y="6116016"/>
            <a:ext cx="12191800" cy="326387"/>
          </a:xfrm>
          <a:custGeom>
            <a:avLst/>
            <a:gdLst>
              <a:gd name="connsiteX0" fmla="*/ 10691638 w 10691638"/>
              <a:gd name="connsiteY0" fmla="*/ 0 h 359781"/>
              <a:gd name="connsiteX1" fmla="*/ 10691638 w 10691638"/>
              <a:gd name="connsiteY1" fmla="*/ 19048 h 359781"/>
              <a:gd name="connsiteX2" fmla="*/ 10659131 w 10691638"/>
              <a:gd name="connsiteY2" fmla="*/ 19427 h 359781"/>
              <a:gd name="connsiteX3" fmla="*/ 5345906 w 10691638"/>
              <a:gd name="connsiteY3" fmla="*/ 128334 h 359781"/>
              <a:gd name="connsiteX4" fmla="*/ 31639 w 10691638"/>
              <a:gd name="connsiteY4" fmla="*/ 358040 h 359781"/>
              <a:gd name="connsiteX5" fmla="*/ 0 w 10691638"/>
              <a:gd name="connsiteY5" fmla="*/ 359781 h 359781"/>
              <a:gd name="connsiteX6" fmla="*/ 0 w 10691638"/>
              <a:gd name="connsiteY6" fmla="*/ 341021 h 359781"/>
              <a:gd name="connsiteX7" fmla="*/ 30369 w 10691638"/>
              <a:gd name="connsiteY7" fmla="*/ 339409 h 359781"/>
              <a:gd name="connsiteX8" fmla="*/ 5344636 w 10691638"/>
              <a:gd name="connsiteY8" fmla="*/ 109286 h 359781"/>
              <a:gd name="connsiteX9" fmla="*/ 10659129 w 10691638"/>
              <a:gd name="connsiteY9" fmla="*/ 379 h 35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638" h="359781">
                <a:moveTo>
                  <a:pt x="10691638" y="0"/>
                </a:moveTo>
                <a:lnTo>
                  <a:pt x="10691638" y="19048"/>
                </a:lnTo>
                <a:lnTo>
                  <a:pt x="10659131" y="19427"/>
                </a:lnTo>
                <a:cubicBezTo>
                  <a:pt x="10048572" y="26806"/>
                  <a:pt x="7547030" y="60556"/>
                  <a:pt x="5345906" y="128334"/>
                </a:cubicBezTo>
                <a:cubicBezTo>
                  <a:pt x="3122560" y="196112"/>
                  <a:pt x="637684" y="325140"/>
                  <a:pt x="31639" y="358040"/>
                </a:cubicBezTo>
                <a:lnTo>
                  <a:pt x="0" y="359781"/>
                </a:lnTo>
                <a:lnTo>
                  <a:pt x="0" y="341021"/>
                </a:lnTo>
                <a:lnTo>
                  <a:pt x="30369" y="339409"/>
                </a:lnTo>
                <a:cubicBezTo>
                  <a:pt x="636415" y="307343"/>
                  <a:pt x="3121290" y="178175"/>
                  <a:pt x="5344636" y="109286"/>
                </a:cubicBezTo>
                <a:cubicBezTo>
                  <a:pt x="7546871" y="41508"/>
                  <a:pt x="10048552" y="7758"/>
                  <a:pt x="10659129" y="379"/>
                </a:cubicBezTo>
                <a:close/>
              </a:path>
            </a:pathLst>
          </a:custGeom>
          <a:solidFill>
            <a:srgbClr val="289B38"/>
          </a:solidFill>
          <a:ln w="12696" cap="flat">
            <a:noFill/>
            <a:prstDash val="solid"/>
            <a:miter/>
          </a:ln>
        </p:spPr>
        <p:txBody>
          <a:bodyPr rtlCol="0" anchor="ctr"/>
          <a:lstStyle/>
          <a:p>
            <a:endParaRPr lang="de-DE" sz="1633"/>
          </a:p>
        </p:txBody>
      </p:sp>
      <p:pic>
        <p:nvPicPr>
          <p:cNvPr id="14" name="Grafik 13">
            <a:extLst>
              <a:ext uri="{FF2B5EF4-FFF2-40B4-BE49-F238E27FC236}">
                <a16:creationId xmlns:a16="http://schemas.microsoft.com/office/drawing/2014/main" id="{C8D0835A-B457-43C2-9BA1-AFAC02B313BA}"/>
              </a:ext>
              <a:ext uri="{C183D7F6-B498-43B3-948B-1728B52AA6E4}">
                <adec:decorative xmlns:adec="http://schemas.microsoft.com/office/drawing/2017/decorative" val="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76161" y="6468042"/>
            <a:ext cx="738608" cy="162740"/>
          </a:xfrm>
          <a:prstGeom prst="rect">
            <a:avLst/>
          </a:prstGeom>
        </p:spPr>
      </p:pic>
    </p:spTree>
    <p:extLst>
      <p:ext uri="{BB962C8B-B14F-4D97-AF65-F5344CB8AC3E}">
        <p14:creationId xmlns:p14="http://schemas.microsoft.com/office/powerpoint/2010/main" val="3138671314"/>
      </p:ext>
    </p:extLst>
  </p:cSld>
  <p:clrMap bg1="lt1" tx1="dk1" bg2="lt2" tx2="dk2" accent1="accent1" accent2="accent2" accent3="accent3" accent4="accent4" accent5="accent5" accent6="accent6" hlink="hlink" folHlink="folHlink"/>
  <p:sldLayoutIdLst>
    <p:sldLayoutId id="2147483680" r:id="rId1"/>
    <p:sldLayoutId id="2147483650" r:id="rId2"/>
    <p:sldLayoutId id="2147483656" r:id="rId3"/>
    <p:sldLayoutId id="2147483659" r:id="rId4"/>
    <p:sldLayoutId id="2147483683" r:id="rId5"/>
    <p:sldLayoutId id="2147483658" r:id="rId6"/>
    <p:sldLayoutId id="2147483670" r:id="rId7"/>
    <p:sldLayoutId id="2147483654" r:id="rId8"/>
    <p:sldLayoutId id="2147483655" r:id="rId9"/>
    <p:sldLayoutId id="2147483663" r:id="rId10"/>
    <p:sldLayoutId id="2147483669" r:id="rId11"/>
  </p:sldLayoutIdLst>
  <p:hf sldNum="0" hdr="0" dt="0"/>
  <p:txStyles>
    <p:titleStyle>
      <a:lvl1pPr algn="l" defTabSz="801929"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0" indent="0" algn="l" defTabSz="801929"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233896" indent="-233896" algn="l" defTabSz="801929"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474753" indent="-240858" algn="l" defTabSz="801929"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233896" indent="-233896" algn="l" defTabSz="801929" rtl="0" eaLnBrk="1" latinLnBrk="0" hangingPunct="1">
        <a:lnSpc>
          <a:spcPct val="100000"/>
        </a:lnSpc>
        <a:spcBef>
          <a:spcPts val="0"/>
        </a:spcBef>
        <a:buFont typeface="+mj-lt"/>
        <a:buAutoNum type="arabicPeriod"/>
        <a:defRPr sz="2000" kern="1200">
          <a:solidFill>
            <a:schemeClr val="tx1"/>
          </a:solidFill>
          <a:latin typeface="+mn-lt"/>
          <a:ea typeface="+mn-ea"/>
          <a:cs typeface="+mn-cs"/>
        </a:defRPr>
      </a:lvl4pPr>
      <a:lvl5pPr marL="474753" indent="-240858" algn="l" defTabSz="801929" rtl="0" eaLnBrk="1" latinLnBrk="0" hangingPunct="1">
        <a:lnSpc>
          <a:spcPct val="100000"/>
        </a:lnSpc>
        <a:spcBef>
          <a:spcPts val="0"/>
        </a:spcBef>
        <a:buFont typeface="+mj-lt"/>
        <a:buAutoNum type="alphaLcPeriod"/>
        <a:defRPr sz="20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de-DE"/>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7" userDrawn="1">
          <p15:clr>
            <a:srgbClr val="F26B43"/>
          </p15:clr>
        </p15:guide>
        <p15:guide id="2" orient="horz" pos="370" userDrawn="1">
          <p15:clr>
            <a:srgbClr val="F26B43"/>
          </p15:clr>
        </p15:guide>
        <p15:guide id="3" orient="horz" pos="3703" userDrawn="1">
          <p15:clr>
            <a:srgbClr val="F26B43"/>
          </p15:clr>
        </p15:guide>
        <p15:guide id="4" orient="horz" pos="3861" userDrawn="1">
          <p15:clr>
            <a:srgbClr val="F26B43"/>
          </p15:clr>
        </p15:guide>
        <p15:guide id="5" pos="426" userDrawn="1">
          <p15:clr>
            <a:srgbClr val="F26B43"/>
          </p15:clr>
        </p15:guide>
        <p15:guide id="6" pos="2599" userDrawn="1">
          <p15:clr>
            <a:srgbClr val="F26B43"/>
          </p15:clr>
        </p15:guide>
        <p15:guide id="7" pos="2754" userDrawn="1">
          <p15:clr>
            <a:srgbClr val="F26B43"/>
          </p15:clr>
        </p15:guide>
        <p15:guide id="8" pos="4926" userDrawn="1">
          <p15:clr>
            <a:srgbClr val="F26B43"/>
          </p15:clr>
        </p15:guide>
        <p15:guide id="9" pos="5081" userDrawn="1">
          <p15:clr>
            <a:srgbClr val="F26B43"/>
          </p15:clr>
        </p15:guide>
        <p15:guide id="10" pos="7254" userDrawn="1">
          <p15:clr>
            <a:srgbClr val="F26B43"/>
          </p15:clr>
        </p15:guide>
        <p15:guide id="11" pos="3918" userDrawn="1">
          <p15:clr>
            <a:srgbClr val="F26B43"/>
          </p15:clr>
        </p15:guide>
        <p15:guide id="12" pos="376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24A5FE-7209-E9DD-61B5-C7F42C75A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6BE15DB8-376E-9C3D-6843-E7A7E5A550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9F032C94-7011-5DE3-9156-5B8F97717C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DE8501-F784-40BC-A9F5-7EB53B8DF978}" type="datetimeFigureOut">
              <a:rPr lang="en-BE" smtClean="0"/>
              <a:t>07/17/2023</a:t>
            </a:fld>
            <a:endParaRPr lang="en-BE"/>
          </a:p>
        </p:txBody>
      </p:sp>
      <p:sp>
        <p:nvSpPr>
          <p:cNvPr id="5" name="Footer Placeholder 4">
            <a:extLst>
              <a:ext uri="{FF2B5EF4-FFF2-40B4-BE49-F238E27FC236}">
                <a16:creationId xmlns:a16="http://schemas.microsoft.com/office/drawing/2014/main" id="{CF24EE2B-1EB0-23DF-BA32-13E93B6ADE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93B21CC2-D3E9-7144-CE4E-17C4FD5459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864820-E5E5-4D52-9C11-8C8446980986}" type="slidenum">
              <a:rPr lang="en-BE" smtClean="0"/>
              <a:t>‹#›</a:t>
            </a:fld>
            <a:endParaRPr lang="en-BE"/>
          </a:p>
        </p:txBody>
      </p:sp>
    </p:spTree>
    <p:extLst>
      <p:ext uri="{BB962C8B-B14F-4D97-AF65-F5344CB8AC3E}">
        <p14:creationId xmlns:p14="http://schemas.microsoft.com/office/powerpoint/2010/main" val="233076541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17-Jul-23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542479"/>
      </p:ext>
    </p:extLst>
  </p:cSld>
  <p:clrMap bg1="lt1" tx1="dk1" bg2="lt2" tx2="dk2" accent1="accent1" accent2="accent2" accent3="accent3" accent4="accent4" accent5="accent5" accent6="accent6" hlink="hlink" folHlink="folHlink"/>
  <p:sldLayoutIdLst>
    <p:sldLayoutId id="2147483740" r:id="rId1"/>
    <p:sldLayoutId id="2147484032" r:id="rId2"/>
    <p:sldLayoutId id="2147484033" r:id="rId3"/>
    <p:sldLayoutId id="2147484030" r:id="rId4"/>
  </p:sldLayoutIdLst>
  <p:txStyles>
    <p:titleStyle>
      <a:lvl1pPr algn="ctr" defTabSz="342878" rtl="0" eaLnBrk="1" latinLnBrk="0" hangingPunct="1">
        <a:spcBef>
          <a:spcPct val="0"/>
        </a:spcBef>
        <a:buNone/>
        <a:defRPr sz="3300" kern="1200">
          <a:solidFill>
            <a:schemeClr val="tx1"/>
          </a:solidFill>
          <a:latin typeface="+mj-lt"/>
          <a:ea typeface="+mj-ea"/>
          <a:cs typeface="+mj-cs"/>
        </a:defRPr>
      </a:lvl1pPr>
    </p:titleStyle>
    <p:bodyStyle>
      <a:lvl1pPr marL="257159" indent="-257159" algn="l" defTabSz="342878" rtl="0" eaLnBrk="1" latinLnBrk="0" hangingPunct="1">
        <a:spcBef>
          <a:spcPct val="20000"/>
        </a:spcBef>
        <a:buFont typeface="Arial"/>
        <a:buChar char="•"/>
        <a:defRPr sz="2438" kern="1200">
          <a:solidFill>
            <a:schemeClr val="tx1"/>
          </a:solidFill>
          <a:latin typeface="+mn-lt"/>
          <a:ea typeface="+mn-ea"/>
          <a:cs typeface="+mn-cs"/>
        </a:defRPr>
      </a:lvl1pPr>
      <a:lvl2pPr marL="557176" indent="-214299" algn="l" defTabSz="342878" rtl="0" eaLnBrk="1" latinLnBrk="0" hangingPunct="1">
        <a:spcBef>
          <a:spcPct val="20000"/>
        </a:spcBef>
        <a:buFont typeface="Arial"/>
        <a:buChar char="–"/>
        <a:defRPr sz="2063" kern="1200">
          <a:solidFill>
            <a:schemeClr val="tx1"/>
          </a:solidFill>
          <a:latin typeface="+mn-lt"/>
          <a:ea typeface="+mn-ea"/>
          <a:cs typeface="+mn-cs"/>
        </a:defRPr>
      </a:lvl2pPr>
      <a:lvl3pPr marL="857194" indent="-171439" algn="l" defTabSz="342878" rtl="0" eaLnBrk="1" latinLnBrk="0" hangingPunct="1">
        <a:spcBef>
          <a:spcPct val="20000"/>
        </a:spcBef>
        <a:buFont typeface="Arial"/>
        <a:buChar char="•"/>
        <a:defRPr sz="1800" kern="1200">
          <a:solidFill>
            <a:schemeClr val="tx1"/>
          </a:solidFill>
          <a:latin typeface="+mn-lt"/>
          <a:ea typeface="+mn-ea"/>
          <a:cs typeface="+mn-cs"/>
        </a:defRPr>
      </a:lvl3pPr>
      <a:lvl4pPr marL="1200071" indent="-171439" algn="l" defTabSz="342878" rtl="0" eaLnBrk="1" latinLnBrk="0" hangingPunct="1">
        <a:spcBef>
          <a:spcPct val="20000"/>
        </a:spcBef>
        <a:buFont typeface="Arial"/>
        <a:buChar char="–"/>
        <a:defRPr sz="1500" kern="1200">
          <a:solidFill>
            <a:schemeClr val="tx1"/>
          </a:solidFill>
          <a:latin typeface="+mn-lt"/>
          <a:ea typeface="+mn-ea"/>
          <a:cs typeface="+mn-cs"/>
        </a:defRPr>
      </a:lvl4pPr>
      <a:lvl5pPr marL="1542949" indent="-171439" algn="l" defTabSz="342878" rtl="0" eaLnBrk="1" latinLnBrk="0" hangingPunct="1">
        <a:spcBef>
          <a:spcPct val="20000"/>
        </a:spcBef>
        <a:buFont typeface="Arial"/>
        <a:buChar char="»"/>
        <a:defRPr sz="1500" kern="1200">
          <a:solidFill>
            <a:schemeClr val="tx1"/>
          </a:solidFill>
          <a:latin typeface="+mn-lt"/>
          <a:ea typeface="+mn-ea"/>
          <a:cs typeface="+mn-cs"/>
        </a:defRPr>
      </a:lvl5pPr>
      <a:lvl6pPr marL="1885826" indent="-171439" algn="l" defTabSz="342878" rtl="0" eaLnBrk="1" latinLnBrk="0" hangingPunct="1">
        <a:spcBef>
          <a:spcPct val="20000"/>
        </a:spcBef>
        <a:buFont typeface="Arial"/>
        <a:buChar char="•"/>
        <a:defRPr sz="1500" kern="1200">
          <a:solidFill>
            <a:schemeClr val="tx1"/>
          </a:solidFill>
          <a:latin typeface="+mn-lt"/>
          <a:ea typeface="+mn-ea"/>
          <a:cs typeface="+mn-cs"/>
        </a:defRPr>
      </a:lvl6pPr>
      <a:lvl7pPr marL="2228704" indent="-171439" algn="l" defTabSz="342878" rtl="0" eaLnBrk="1" latinLnBrk="0" hangingPunct="1">
        <a:spcBef>
          <a:spcPct val="20000"/>
        </a:spcBef>
        <a:buFont typeface="Arial"/>
        <a:buChar char="•"/>
        <a:defRPr sz="1500" kern="1200">
          <a:solidFill>
            <a:schemeClr val="tx1"/>
          </a:solidFill>
          <a:latin typeface="+mn-lt"/>
          <a:ea typeface="+mn-ea"/>
          <a:cs typeface="+mn-cs"/>
        </a:defRPr>
      </a:lvl7pPr>
      <a:lvl8pPr marL="2571581" indent="-171439" algn="l" defTabSz="342878" rtl="0" eaLnBrk="1" latinLnBrk="0" hangingPunct="1">
        <a:spcBef>
          <a:spcPct val="20000"/>
        </a:spcBef>
        <a:buFont typeface="Arial"/>
        <a:buChar char="•"/>
        <a:defRPr sz="1500" kern="1200">
          <a:solidFill>
            <a:schemeClr val="tx1"/>
          </a:solidFill>
          <a:latin typeface="+mn-lt"/>
          <a:ea typeface="+mn-ea"/>
          <a:cs typeface="+mn-cs"/>
        </a:defRPr>
      </a:lvl8pPr>
      <a:lvl9pPr marL="2914458" indent="-171439" algn="l" defTabSz="342878"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it-IT"/>
      </a:defPPr>
      <a:lvl1pPr marL="0" algn="l" defTabSz="342878" rtl="0" eaLnBrk="1" latinLnBrk="0" hangingPunct="1">
        <a:defRPr sz="1350" kern="1200">
          <a:solidFill>
            <a:schemeClr val="tx1"/>
          </a:solidFill>
          <a:latin typeface="+mn-lt"/>
          <a:ea typeface="+mn-ea"/>
          <a:cs typeface="+mn-cs"/>
        </a:defRPr>
      </a:lvl1pPr>
      <a:lvl2pPr marL="342878" algn="l" defTabSz="342878" rtl="0" eaLnBrk="1" latinLnBrk="0" hangingPunct="1">
        <a:defRPr sz="1350" kern="1200">
          <a:solidFill>
            <a:schemeClr val="tx1"/>
          </a:solidFill>
          <a:latin typeface="+mn-lt"/>
          <a:ea typeface="+mn-ea"/>
          <a:cs typeface="+mn-cs"/>
        </a:defRPr>
      </a:lvl2pPr>
      <a:lvl3pPr marL="685755" algn="l" defTabSz="342878" rtl="0" eaLnBrk="1" latinLnBrk="0" hangingPunct="1">
        <a:defRPr sz="1350" kern="1200">
          <a:solidFill>
            <a:schemeClr val="tx1"/>
          </a:solidFill>
          <a:latin typeface="+mn-lt"/>
          <a:ea typeface="+mn-ea"/>
          <a:cs typeface="+mn-cs"/>
        </a:defRPr>
      </a:lvl3pPr>
      <a:lvl4pPr marL="1028633" algn="l" defTabSz="342878" rtl="0" eaLnBrk="1" latinLnBrk="0" hangingPunct="1">
        <a:defRPr sz="1350" kern="1200">
          <a:solidFill>
            <a:schemeClr val="tx1"/>
          </a:solidFill>
          <a:latin typeface="+mn-lt"/>
          <a:ea typeface="+mn-ea"/>
          <a:cs typeface="+mn-cs"/>
        </a:defRPr>
      </a:lvl4pPr>
      <a:lvl5pPr marL="1371510" algn="l" defTabSz="342878" rtl="0" eaLnBrk="1" latinLnBrk="0" hangingPunct="1">
        <a:defRPr sz="1350" kern="1200">
          <a:solidFill>
            <a:schemeClr val="tx1"/>
          </a:solidFill>
          <a:latin typeface="+mn-lt"/>
          <a:ea typeface="+mn-ea"/>
          <a:cs typeface="+mn-cs"/>
        </a:defRPr>
      </a:lvl5pPr>
      <a:lvl6pPr marL="1714388" algn="l" defTabSz="342878" rtl="0" eaLnBrk="1" latinLnBrk="0" hangingPunct="1">
        <a:defRPr sz="1350" kern="1200">
          <a:solidFill>
            <a:schemeClr val="tx1"/>
          </a:solidFill>
          <a:latin typeface="+mn-lt"/>
          <a:ea typeface="+mn-ea"/>
          <a:cs typeface="+mn-cs"/>
        </a:defRPr>
      </a:lvl6pPr>
      <a:lvl7pPr marL="2057264" algn="l" defTabSz="342878" rtl="0" eaLnBrk="1" latinLnBrk="0" hangingPunct="1">
        <a:defRPr sz="1350" kern="1200">
          <a:solidFill>
            <a:schemeClr val="tx1"/>
          </a:solidFill>
          <a:latin typeface="+mn-lt"/>
          <a:ea typeface="+mn-ea"/>
          <a:cs typeface="+mn-cs"/>
        </a:defRPr>
      </a:lvl7pPr>
      <a:lvl8pPr marL="2400143" algn="l" defTabSz="342878" rtl="0" eaLnBrk="1" latinLnBrk="0" hangingPunct="1">
        <a:defRPr sz="1350" kern="1200">
          <a:solidFill>
            <a:schemeClr val="tx1"/>
          </a:solidFill>
          <a:latin typeface="+mn-lt"/>
          <a:ea typeface="+mn-ea"/>
          <a:cs typeface="+mn-cs"/>
        </a:defRPr>
      </a:lvl8pPr>
      <a:lvl9pPr marL="2743020" algn="l" defTabSz="342878"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5840" y="119797"/>
            <a:ext cx="4948059" cy="494035"/>
          </a:xfrm>
          <a:prstGeom prst="rect">
            <a:avLst/>
          </a:prstGeom>
        </p:spPr>
        <p:txBody>
          <a:bodyPr vert="horz" lIns="91440" tIns="45720" rIns="91440" bIns="45720" rtlCol="0" anchor="ctr">
            <a:normAutofit/>
          </a:bodyPr>
          <a:lstStyle/>
          <a:p>
            <a:r>
              <a:rPr lang="it-IT" dirty="0"/>
              <a:t>i. Title </a:t>
            </a:r>
            <a:r>
              <a:rPr lang="it-IT" dirty="0" err="1"/>
              <a:t>Subsection</a:t>
            </a:r>
            <a:endParaRPr lang="it-IT" dirty="0"/>
          </a:p>
        </p:txBody>
      </p:sp>
      <p:pic>
        <p:nvPicPr>
          <p:cNvPr id="9" name="Immagine 14"/>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643785" y="357718"/>
            <a:ext cx="213783"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a:extLst>
              <a:ext uri="{FF2B5EF4-FFF2-40B4-BE49-F238E27FC236}">
                <a16:creationId xmlns:a16="http://schemas.microsoft.com/office/drawing/2014/main" id="{8EDF20A3-73CA-4B16-BE43-314D304289F5}"/>
              </a:ext>
            </a:extLst>
          </p:cNvPr>
          <p:cNvSpPr txBox="1"/>
          <p:nvPr userDrawn="1"/>
        </p:nvSpPr>
        <p:spPr>
          <a:xfrm>
            <a:off x="5681" y="6634117"/>
            <a:ext cx="7047600" cy="194990"/>
          </a:xfrm>
          <a:prstGeom prst="rect">
            <a:avLst/>
          </a:prstGeom>
          <a:noFill/>
        </p:spPr>
        <p:txBody>
          <a:bodyPr wrap="square">
            <a:spAutoFit/>
          </a:bodyPr>
          <a:lstStyle/>
          <a:p>
            <a:pPr algn="l"/>
            <a:r>
              <a:rPr lang="en-US" sz="667" dirty="0">
                <a:solidFill>
                  <a:schemeClr val="tx1"/>
                </a:solidFill>
                <a:latin typeface="+mn-lt"/>
              </a:rPr>
              <a:t>Juventus Football Club S.p.A. - Copyright 2022 | Confidential – </a:t>
            </a:r>
            <a:r>
              <a:rPr lang="en-US" sz="667" dirty="0" err="1">
                <a:solidFill>
                  <a:schemeClr val="tx1"/>
                </a:solidFill>
                <a:latin typeface="+mn-lt"/>
              </a:rPr>
              <a:t>Riservato</a:t>
            </a:r>
            <a:r>
              <a:rPr lang="en-US" sz="667" dirty="0">
                <a:solidFill>
                  <a:schemeClr val="tx1"/>
                </a:solidFill>
                <a:latin typeface="+mn-lt"/>
              </a:rPr>
              <a:t> | Property of Juventus Football Club. S.p.A. - </a:t>
            </a:r>
            <a:r>
              <a:rPr lang="en-US" sz="667" dirty="0" err="1">
                <a:solidFill>
                  <a:schemeClr val="tx1"/>
                </a:solidFill>
                <a:latin typeface="+mn-lt"/>
              </a:rPr>
              <a:t>Proprietà</a:t>
            </a:r>
            <a:r>
              <a:rPr lang="en-US" sz="667" dirty="0">
                <a:solidFill>
                  <a:schemeClr val="tx1"/>
                </a:solidFill>
                <a:latin typeface="+mn-lt"/>
              </a:rPr>
              <a:t> </a:t>
            </a:r>
            <a:r>
              <a:rPr lang="en-US" sz="667" dirty="0" err="1">
                <a:solidFill>
                  <a:schemeClr val="tx1"/>
                </a:solidFill>
                <a:latin typeface="+mn-lt"/>
              </a:rPr>
              <a:t>esclusiva</a:t>
            </a:r>
            <a:r>
              <a:rPr lang="en-US" sz="667" dirty="0">
                <a:solidFill>
                  <a:schemeClr val="tx1"/>
                </a:solidFill>
                <a:latin typeface="+mn-lt"/>
              </a:rPr>
              <a:t> di Juventus Football Club. S.p.A.</a:t>
            </a:r>
          </a:p>
        </p:txBody>
      </p:sp>
    </p:spTree>
    <p:extLst>
      <p:ext uri="{BB962C8B-B14F-4D97-AF65-F5344CB8AC3E}">
        <p14:creationId xmlns:p14="http://schemas.microsoft.com/office/powerpoint/2010/main" val="919848160"/>
      </p:ext>
    </p:extLst>
  </p:cSld>
  <p:clrMap bg1="lt1" tx1="dk1" bg2="lt2" tx2="dk2" accent1="accent1" accent2="accent2" accent3="accent3" accent4="accent4" accent5="accent5" accent6="accent6" hlink="hlink" folHlink="folHlink"/>
  <p:sldLayoutIdLst>
    <p:sldLayoutId id="2147484093" r:id="rId1"/>
    <p:sldLayoutId id="2147484083" r:id="rId2"/>
    <p:sldLayoutId id="2147484090" r:id="rId3"/>
    <p:sldLayoutId id="2147484092" r:id="rId4"/>
    <p:sldLayoutId id="2147484102" r:id="rId5"/>
    <p:sldLayoutId id="2147484104" r:id="rId6"/>
    <p:sldLayoutId id="2147484101" r:id="rId7"/>
  </p:sldLayoutIdLst>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hyperlink" Target="https://www.efci.eu/wp-content/uploads/2023/07/230621-MEP-Picierno-01-EFCI-1.mp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hyperlink" Target="https://www.efci.eu/wp-content/uploads/2023/07/Sylvie-Brunet-2.mov"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hyperlink" Target="https://www.efci.eu/wp-content/uploads/2023/07/230614-Hahn-1-1.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8.jfif"/><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jfif"/><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1.jp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image" Target="../media/image18.jfif"/><Relationship Id="rId2" Type="http://schemas.openxmlformats.org/officeDocument/2006/relationships/image" Target="../media/image42.jp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hyperlink" Target="https://intep.com/wp-content/uploads/2022/01/1539_08_Abschlussbericht_WISAG-Evaluation-Daycleaning_vdef.pdf" TargetMode="Externa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hyperlink" Target="https://www.efci.eu/wp-content/uploads/2023/07/Heiko-Middlehuss.mp4"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8.jfif"/><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32.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8.jfif"/><Relationship Id="rId4" Type="http://schemas.openxmlformats.org/officeDocument/2006/relationships/image" Target="../media/image54.jpeg"/></Relationships>
</file>

<file path=ppt/slides/_rels/slide6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sv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71.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26.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sv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3.xml.rels><?xml version="1.0" encoding="UTF-8" standalone="yes"?>
<Relationships xmlns="http://schemas.openxmlformats.org/package/2006/relationships"><Relationship Id="rId3" Type="http://schemas.openxmlformats.org/officeDocument/2006/relationships/image" Target="../media/image18.jfif"/><Relationship Id="rId7" Type="http://schemas.openxmlformats.org/officeDocument/2006/relationships/image" Target="../media/image13.png"/><Relationship Id="rId2" Type="http://schemas.openxmlformats.org/officeDocument/2006/relationships/image" Target="../media/image80.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81.jpg"/><Relationship Id="rId4" Type="http://schemas.openxmlformats.org/officeDocument/2006/relationships/image" Target="../media/image42.jpg"/></Relationships>
</file>

<file path=ppt/slides/_rels/slide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25.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4504172" y="2915743"/>
            <a:ext cx="9300499" cy="1655762"/>
          </a:xfrm>
        </p:spPr>
        <p:txBody>
          <a:bodyPr>
            <a:normAutofit/>
          </a:bodyPr>
          <a:lstStyle/>
          <a:p>
            <a:pPr algn="l"/>
            <a:r>
              <a:rPr lang="en-US" sz="2800" b="1" dirty="0">
                <a:solidFill>
                  <a:srgbClr val="A23621"/>
                </a:solidFill>
              </a:rPr>
              <a:t>a new reality for the European cleaning industry</a:t>
            </a:r>
            <a:endParaRPr lang="en-BE" sz="2800" b="1" dirty="0">
              <a:solidFill>
                <a:srgbClr val="A23621"/>
              </a:solidFill>
            </a:endParaRPr>
          </a:p>
        </p:txBody>
      </p:sp>
      <p:pic>
        <p:nvPicPr>
          <p:cNvPr id="5" name="Picture 4" descr="A picture containing graphics, graphic design, design, circle&#10;&#10;Description automatically generated">
            <a:extLst>
              <a:ext uri="{FF2B5EF4-FFF2-40B4-BE49-F238E27FC236}">
                <a16:creationId xmlns:a16="http://schemas.microsoft.com/office/drawing/2014/main" id="{5A5C85AE-596E-0339-BEE2-6CD670537EE1}"/>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4296613" y="5898639"/>
            <a:ext cx="1668229" cy="890734"/>
          </a:xfrm>
          <a:prstGeom prst="rect">
            <a:avLst/>
          </a:prstGeom>
        </p:spPr>
      </p:pic>
      <p:pic>
        <p:nvPicPr>
          <p:cNvPr id="9" name="Picture 8" descr="A person wearing gloves and holding a squeegee and a squeegee&#10;&#10;Description automatically generated with medium confidence">
            <a:extLst>
              <a:ext uri="{FF2B5EF4-FFF2-40B4-BE49-F238E27FC236}">
                <a16:creationId xmlns:a16="http://schemas.microsoft.com/office/drawing/2014/main" id="{445C3361-FBBC-9BCF-CC37-8D938821608B}"/>
              </a:ext>
            </a:extLst>
          </p:cNvPr>
          <p:cNvPicPr>
            <a:picLocks noChangeAspect="1"/>
          </p:cNvPicPr>
          <p:nvPr/>
        </p:nvPicPr>
        <p:blipFill rotWithShape="1">
          <a:blip r:embed="rId3">
            <a:extLst>
              <a:ext uri="{28A0092B-C50C-407E-A947-70E740481C1C}">
                <a14:useLocalDpi xmlns:a14="http://schemas.microsoft.com/office/drawing/2010/main" val="0"/>
              </a:ext>
            </a:extLst>
          </a:blip>
          <a:srcRect l="16003" r="45401"/>
          <a:stretch/>
        </p:blipFill>
        <p:spPr>
          <a:xfrm>
            <a:off x="-439238" y="0"/>
            <a:ext cx="4759732" cy="6858000"/>
          </a:xfrm>
          <a:prstGeom prst="rect">
            <a:avLst/>
          </a:prstGeom>
        </p:spPr>
      </p:pic>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4466194" y="610263"/>
            <a:ext cx="9376457" cy="2387600"/>
          </a:xfrm>
        </p:spPr>
        <p:txBody>
          <a:bodyPr>
            <a:normAutofit/>
          </a:bodyPr>
          <a:lstStyle/>
          <a:p>
            <a:pPr algn="l"/>
            <a:r>
              <a:rPr kumimoji="0" lang="en-GB" sz="41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DAYTIME CLEANING IN </a:t>
            </a:r>
            <a:r>
              <a:rPr lang="en-GB" sz="4100" b="1" dirty="0">
                <a:solidFill>
                  <a:srgbClr val="063A56"/>
                </a:solidFill>
                <a:latin typeface="Calibri" panose="020F0502020204030204" pitchFamily="34" charset="0"/>
                <a:cs typeface="Calibri" panose="020F0502020204030204" pitchFamily="34" charset="0"/>
              </a:rPr>
              <a:t>PRACTICE</a:t>
            </a:r>
            <a:r>
              <a:rPr kumimoji="0" lang="en-GB" sz="41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a:t>
            </a:r>
            <a:endParaRPr lang="en-BE" sz="4100" b="1" dirty="0">
              <a:solidFill>
                <a:srgbClr val="063A56"/>
              </a:solidFill>
            </a:endParaRPr>
          </a:p>
        </p:txBody>
      </p:sp>
      <p:sp>
        <p:nvSpPr>
          <p:cNvPr id="16" name="Rectangle 15">
            <a:extLst>
              <a:ext uri="{FF2B5EF4-FFF2-40B4-BE49-F238E27FC236}">
                <a16:creationId xmlns:a16="http://schemas.microsoft.com/office/drawing/2014/main" id="{CE579C10-5504-1DEA-668D-70925E3E847C}"/>
              </a:ext>
            </a:extLst>
          </p:cNvPr>
          <p:cNvSpPr/>
          <p:nvPr/>
        </p:nvSpPr>
        <p:spPr>
          <a:xfrm>
            <a:off x="11919855" y="5736096"/>
            <a:ext cx="285345" cy="1118211"/>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7" name="Rectangle 16">
            <a:extLst>
              <a:ext uri="{FF2B5EF4-FFF2-40B4-BE49-F238E27FC236}">
                <a16:creationId xmlns:a16="http://schemas.microsoft.com/office/drawing/2014/main" id="{DC7324D3-C078-F610-6E9C-1E3512B894EF}"/>
              </a:ext>
            </a:extLst>
          </p:cNvPr>
          <p:cNvSpPr/>
          <p:nvPr/>
        </p:nvSpPr>
        <p:spPr>
          <a:xfrm>
            <a:off x="429661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8" name="Rectangle 17">
            <a:extLst>
              <a:ext uri="{FF2B5EF4-FFF2-40B4-BE49-F238E27FC236}">
                <a16:creationId xmlns:a16="http://schemas.microsoft.com/office/drawing/2014/main" id="{7FED2D55-0564-8B6B-B4FC-9C3BA1C205AB}"/>
              </a:ext>
            </a:extLst>
          </p:cNvPr>
          <p:cNvSpPr/>
          <p:nvPr/>
        </p:nvSpPr>
        <p:spPr>
          <a:xfrm>
            <a:off x="4520349" y="3675217"/>
            <a:ext cx="7242564" cy="669277"/>
          </a:xfrm>
          <a:prstGeom prst="rect">
            <a:avLst/>
          </a:prstGeom>
          <a:solidFill>
            <a:srgbClr val="05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dirty="0">
              <a:solidFill>
                <a:srgbClr val="A23621"/>
              </a:solidFill>
            </a:endParaRPr>
          </a:p>
        </p:txBody>
      </p:sp>
      <p:sp>
        <p:nvSpPr>
          <p:cNvPr id="19" name="Subtitle 2">
            <a:extLst>
              <a:ext uri="{FF2B5EF4-FFF2-40B4-BE49-F238E27FC236}">
                <a16:creationId xmlns:a16="http://schemas.microsoft.com/office/drawing/2014/main" id="{1A53424D-3CA9-EC76-67CB-665CC2D162BD}"/>
              </a:ext>
            </a:extLst>
          </p:cNvPr>
          <p:cNvSpPr txBox="1">
            <a:spLocks/>
          </p:cNvSpPr>
          <p:nvPr/>
        </p:nvSpPr>
        <p:spPr>
          <a:xfrm>
            <a:off x="2843886" y="3856444"/>
            <a:ext cx="9144000" cy="39988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bg1"/>
                </a:solidFill>
              </a:rPr>
              <a:t>27 June 2023 </a:t>
            </a:r>
            <a:r>
              <a:rPr lang="fr-FR" sz="2800" b="1" dirty="0">
                <a:solidFill>
                  <a:schemeClr val="bg1"/>
                </a:solidFill>
                <a:sym typeface="Symbol" panose="05050102010706020507" pitchFamily="18" charset="2"/>
              </a:rPr>
              <a:t></a:t>
            </a:r>
            <a:r>
              <a:rPr lang="en-US" sz="2800" b="1" dirty="0">
                <a:solidFill>
                  <a:schemeClr val="bg1"/>
                </a:solidFill>
              </a:rPr>
              <a:t> Residence Palace, Brussels</a:t>
            </a:r>
            <a:endParaRPr lang="en-BE" sz="2800" b="1" dirty="0">
              <a:solidFill>
                <a:schemeClr val="bg1"/>
              </a:solidFill>
            </a:endParaRPr>
          </a:p>
        </p:txBody>
      </p:sp>
      <p:sp>
        <p:nvSpPr>
          <p:cNvPr id="20" name="Rectangle 19">
            <a:extLst>
              <a:ext uri="{FF2B5EF4-FFF2-40B4-BE49-F238E27FC236}">
                <a16:creationId xmlns:a16="http://schemas.microsoft.com/office/drawing/2014/main" id="{B5EF5FA7-D50D-FBAB-87AC-D0A5BCD8A747}"/>
              </a:ext>
            </a:extLst>
          </p:cNvPr>
          <p:cNvSpPr/>
          <p:nvPr/>
        </p:nvSpPr>
        <p:spPr>
          <a:xfrm rot="16200000">
            <a:off x="11503422" y="6175207"/>
            <a:ext cx="285345" cy="1118211"/>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4019341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282143" y="947887"/>
            <a:ext cx="10165671" cy="2387600"/>
          </a:xfrm>
        </p:spPr>
        <p:txBody>
          <a:bodyPr>
            <a:normAutofit/>
          </a:bodyPr>
          <a:lstStyle/>
          <a:p>
            <a:pPr algn="l"/>
            <a:r>
              <a:rPr kumimoji="0" lang="en-GB" sz="5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Welcome</a:t>
            </a:r>
            <a:endParaRPr lang="en-BE" sz="54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2" descr="Check">
            <a:extLst>
              <a:ext uri="{FF2B5EF4-FFF2-40B4-BE49-F238E27FC236}">
                <a16:creationId xmlns:a16="http://schemas.microsoft.com/office/drawing/2014/main" id="{756D00E5-BC2B-CA09-6C22-80C97A107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385" y="2312670"/>
            <a:ext cx="963930" cy="96393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82851EF-D300-A886-2D9C-772E56AB523C}"/>
              </a:ext>
            </a:extLst>
          </p:cNvPr>
          <p:cNvSpPr>
            <a:spLocks noGrp="1"/>
          </p:cNvSpPr>
          <p:nvPr>
            <p:ph type="subTitle" idx="1"/>
          </p:nvPr>
        </p:nvSpPr>
        <p:spPr>
          <a:xfrm>
            <a:off x="2377445" y="3276600"/>
            <a:ext cx="9300499" cy="1655762"/>
          </a:xfrm>
        </p:spPr>
        <p:txBody>
          <a:bodyPr>
            <a:normAutofit/>
          </a:bodyPr>
          <a:lstStyle/>
          <a:p>
            <a:pPr algn="l"/>
            <a:r>
              <a:rPr lang="en-US" dirty="0">
                <a:solidFill>
                  <a:srgbClr val="A23621"/>
                </a:solidFill>
              </a:rPr>
              <a:t>w</a:t>
            </a:r>
            <a:r>
              <a:rPr lang="en-US" sz="2400" dirty="0">
                <a:solidFill>
                  <a:srgbClr val="A23621"/>
                </a:solidFill>
              </a:rPr>
              <a:t>ith</a:t>
            </a:r>
            <a:r>
              <a:rPr lang="en-US" sz="2400" b="1" dirty="0">
                <a:solidFill>
                  <a:srgbClr val="A23621"/>
                </a:solidFill>
              </a:rPr>
              <a:t> Matteo Matarazzo, </a:t>
            </a:r>
            <a:r>
              <a:rPr lang="en-US" sz="2400" dirty="0">
                <a:solidFill>
                  <a:srgbClr val="A23621"/>
                </a:solidFill>
              </a:rPr>
              <a:t>Director General, EFCI</a:t>
            </a:r>
            <a:endParaRPr lang="en-BE" sz="2400" dirty="0">
              <a:solidFill>
                <a:srgbClr val="A23621"/>
              </a:solidFill>
            </a:endParaRPr>
          </a:p>
        </p:txBody>
      </p:sp>
    </p:spTree>
    <p:extLst>
      <p:ext uri="{BB962C8B-B14F-4D97-AF65-F5344CB8AC3E}">
        <p14:creationId xmlns:p14="http://schemas.microsoft.com/office/powerpoint/2010/main" val="4157491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613486" y="263137"/>
            <a:ext cx="10165671" cy="2387600"/>
          </a:xfrm>
        </p:spPr>
        <p:txBody>
          <a:bodyPr>
            <a:normAutofit/>
          </a:bodyPr>
          <a:lstStyle/>
          <a:p>
            <a:pPr algn="l"/>
            <a:r>
              <a:rPr lang="en-GB" sz="4800" b="1" dirty="0">
                <a:solidFill>
                  <a:srgbClr val="063A56"/>
                </a:solidFill>
                <a:latin typeface="Calibri" panose="020F0502020204030204" pitchFamily="34" charset="0"/>
                <a:cs typeface="Calibri" panose="020F0502020204030204" pitchFamily="34" charset="0"/>
              </a:rPr>
              <a:t>Interact with us on socials</a:t>
            </a:r>
            <a:endParaRPr lang="en-BE" sz="48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1028" name="Picture 4">
            <a:extLst>
              <a:ext uri="{FF2B5EF4-FFF2-40B4-BE49-F238E27FC236}">
                <a16:creationId xmlns:a16="http://schemas.microsoft.com/office/drawing/2014/main" id="{38D841EC-CBF0-C0E1-13F0-886214590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3486" y="3051284"/>
            <a:ext cx="698387" cy="5740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A890EF3-50B9-D01C-4A47-8E311EA0DD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3486" y="3989928"/>
            <a:ext cx="639894" cy="63989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500A6A96-BE20-7CCA-6E24-797EFCC7EDE3}"/>
              </a:ext>
            </a:extLst>
          </p:cNvPr>
          <p:cNvSpPr>
            <a:spLocks noGrp="1"/>
          </p:cNvSpPr>
          <p:nvPr>
            <p:ph type="subTitle" idx="1"/>
          </p:nvPr>
        </p:nvSpPr>
        <p:spPr>
          <a:xfrm>
            <a:off x="3385831" y="3051284"/>
            <a:ext cx="9300499" cy="1655762"/>
          </a:xfrm>
        </p:spPr>
        <p:txBody>
          <a:bodyPr>
            <a:normAutofit/>
          </a:bodyPr>
          <a:lstStyle/>
          <a:p>
            <a:pPr algn="l"/>
            <a:r>
              <a:rPr lang="pt-PT" sz="3600" i="0" dirty="0">
                <a:effectLst/>
                <a:latin typeface="TwitterChirp"/>
              </a:rPr>
              <a:t>@_EFCI_</a:t>
            </a:r>
            <a:endParaRPr lang="en-BE" sz="3600" dirty="0"/>
          </a:p>
        </p:txBody>
      </p:sp>
      <p:sp>
        <p:nvSpPr>
          <p:cNvPr id="6" name="Subtitle 2">
            <a:extLst>
              <a:ext uri="{FF2B5EF4-FFF2-40B4-BE49-F238E27FC236}">
                <a16:creationId xmlns:a16="http://schemas.microsoft.com/office/drawing/2014/main" id="{2B8EE017-8F24-6E05-028C-79166ADA3F82}"/>
              </a:ext>
            </a:extLst>
          </p:cNvPr>
          <p:cNvSpPr txBox="1">
            <a:spLocks/>
          </p:cNvSpPr>
          <p:nvPr/>
        </p:nvSpPr>
        <p:spPr>
          <a:xfrm>
            <a:off x="3459789" y="4058592"/>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PT" sz="3600" i="0" dirty="0">
                <a:effectLst/>
                <a:latin typeface="TwitterChirp"/>
              </a:rPr>
              <a:t>EFCI</a:t>
            </a:r>
            <a:endParaRPr lang="en-BE" sz="3600" b="1" dirty="0"/>
          </a:p>
        </p:txBody>
      </p:sp>
      <p:pic>
        <p:nvPicPr>
          <p:cNvPr id="1036" name="Picture 12" descr="Loud speaker icon">
            <a:extLst>
              <a:ext uri="{FF2B5EF4-FFF2-40B4-BE49-F238E27FC236}">
                <a16:creationId xmlns:a16="http://schemas.microsoft.com/office/drawing/2014/main" id="{03A318EC-119E-A1BB-3129-EC72F73486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3629" y="1612337"/>
            <a:ext cx="1247300" cy="124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19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433143" y="1013378"/>
            <a:ext cx="9300499" cy="1655762"/>
          </a:xfrm>
        </p:spPr>
        <p:txBody>
          <a:bodyPr>
            <a:normAutofit/>
          </a:bodyPr>
          <a:lstStyle/>
          <a:p>
            <a:pPr algn="l"/>
            <a:r>
              <a:rPr lang="en-US" sz="2000" b="1" i="0" dirty="0">
                <a:solidFill>
                  <a:srgbClr val="053955"/>
                </a:solidFill>
                <a:effectLst/>
              </a:rPr>
              <a:t>Pina </a:t>
            </a:r>
            <a:r>
              <a:rPr lang="en-US" sz="2000" b="1" i="0" dirty="0" err="1">
                <a:solidFill>
                  <a:srgbClr val="053955"/>
                </a:solidFill>
                <a:effectLst/>
              </a:rPr>
              <a:t>Picierno</a:t>
            </a:r>
            <a:r>
              <a:rPr lang="en-US" sz="2000" b="1" i="0" dirty="0">
                <a:solidFill>
                  <a:srgbClr val="053955"/>
                </a:solidFill>
                <a:effectLst/>
              </a:rPr>
              <a:t>, MEP, </a:t>
            </a:r>
            <a:r>
              <a:rPr lang="en-US" sz="2000" b="0" i="0" dirty="0">
                <a:solidFill>
                  <a:srgbClr val="053955"/>
                </a:solidFill>
                <a:effectLst/>
              </a:rPr>
              <a:t>Vice-President, European Parliament, S&amp;D </a:t>
            </a:r>
            <a:endParaRPr lang="en-BE" sz="2800" b="1" dirty="0">
              <a:solidFill>
                <a:srgbClr val="053955"/>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357185" y="-1416757"/>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WELCOME</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12660"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Rectangle 5">
            <a:extLst>
              <a:ext uri="{FF2B5EF4-FFF2-40B4-BE49-F238E27FC236}">
                <a16:creationId xmlns:a16="http://schemas.microsoft.com/office/drawing/2014/main" id="{D4CF9B9A-8EFD-1A7F-F08E-A2435103C6FD}"/>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7" name="Rectangle 6">
            <a:extLst>
              <a:ext uri="{FF2B5EF4-FFF2-40B4-BE49-F238E27FC236}">
                <a16:creationId xmlns:a16="http://schemas.microsoft.com/office/drawing/2014/main" id="{547CB1CD-924D-7708-C719-2880848B4C0B}"/>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8" name="Picture 7" descr="A picture containing graphics, graphic design, design, circle&#10;&#10;Description automatically generated">
            <a:extLst>
              <a:ext uri="{FF2B5EF4-FFF2-40B4-BE49-F238E27FC236}">
                <a16:creationId xmlns:a16="http://schemas.microsoft.com/office/drawing/2014/main" id="{EEE516A5-E4BB-1491-94AF-296A4991F9E8}"/>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5919" y="6114902"/>
            <a:ext cx="1391725" cy="743098"/>
          </a:xfrm>
          <a:prstGeom prst="rect">
            <a:avLst/>
          </a:prstGeom>
        </p:spPr>
      </p:pic>
      <p:pic>
        <p:nvPicPr>
          <p:cNvPr id="4" name="Picture 3" descr="A person standing in front of a window&#10;&#10;Description automatically generated with low confidence">
            <a:extLst>
              <a:ext uri="{FF2B5EF4-FFF2-40B4-BE49-F238E27FC236}">
                <a16:creationId xmlns:a16="http://schemas.microsoft.com/office/drawing/2014/main" id="{3F7FECF3-9F82-6473-D9F3-2F284DF2819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sp>
        <p:nvSpPr>
          <p:cNvPr id="5" name="TextBox 4">
            <a:extLst>
              <a:ext uri="{FF2B5EF4-FFF2-40B4-BE49-F238E27FC236}">
                <a16:creationId xmlns:a16="http://schemas.microsoft.com/office/drawing/2014/main" id="{765E0451-0787-B0C0-BEBD-127A0C7860CE}"/>
              </a:ext>
            </a:extLst>
          </p:cNvPr>
          <p:cNvSpPr txBox="1"/>
          <p:nvPr/>
        </p:nvSpPr>
        <p:spPr>
          <a:xfrm>
            <a:off x="3805437" y="3422155"/>
            <a:ext cx="5387842" cy="369332"/>
          </a:xfrm>
          <a:prstGeom prst="rect">
            <a:avLst/>
          </a:prstGeom>
          <a:noFill/>
        </p:spPr>
        <p:txBody>
          <a:bodyPr wrap="square" rtlCol="0">
            <a:spAutoFit/>
          </a:bodyPr>
          <a:lstStyle/>
          <a:p>
            <a:r>
              <a:rPr lang="it-IT" dirty="0"/>
              <a:t>Video available </a:t>
            </a:r>
            <a:r>
              <a:rPr lang="it-IT" dirty="0">
                <a:hlinkClick r:id="rId4"/>
              </a:rPr>
              <a:t>here</a:t>
            </a:r>
            <a:endParaRPr lang="fr-FR" dirty="0"/>
          </a:p>
        </p:txBody>
      </p:sp>
    </p:spTree>
    <p:extLst>
      <p:ext uri="{BB962C8B-B14F-4D97-AF65-F5344CB8AC3E}">
        <p14:creationId xmlns:p14="http://schemas.microsoft.com/office/powerpoint/2010/main" val="1926859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433143" y="1013378"/>
            <a:ext cx="9300499" cy="1655762"/>
          </a:xfrm>
        </p:spPr>
        <p:txBody>
          <a:bodyPr>
            <a:normAutofit/>
          </a:bodyPr>
          <a:lstStyle/>
          <a:p>
            <a:pPr algn="l"/>
            <a:r>
              <a:rPr lang="en-US" sz="2000" b="1" dirty="0">
                <a:solidFill>
                  <a:srgbClr val="053955"/>
                </a:solidFill>
              </a:rPr>
              <a:t>Sylvie Brunet</a:t>
            </a:r>
            <a:r>
              <a:rPr lang="en-US" sz="2000" b="1" i="0" dirty="0">
                <a:solidFill>
                  <a:srgbClr val="053955"/>
                </a:solidFill>
                <a:effectLst/>
              </a:rPr>
              <a:t>, MEP, </a:t>
            </a:r>
            <a:r>
              <a:rPr lang="en-US" sz="2000" b="0" i="0" dirty="0">
                <a:solidFill>
                  <a:srgbClr val="053955"/>
                </a:solidFill>
                <a:effectLst/>
              </a:rPr>
              <a:t>EMPL Committee, Renew Europe</a:t>
            </a:r>
            <a:endParaRPr lang="en-BE" sz="2800" b="1" dirty="0">
              <a:solidFill>
                <a:srgbClr val="053955"/>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357185" y="-1416757"/>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WELCOME</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12660"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Rectangle 5">
            <a:extLst>
              <a:ext uri="{FF2B5EF4-FFF2-40B4-BE49-F238E27FC236}">
                <a16:creationId xmlns:a16="http://schemas.microsoft.com/office/drawing/2014/main" id="{D4CF9B9A-8EFD-1A7F-F08E-A2435103C6FD}"/>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7" name="Rectangle 6">
            <a:extLst>
              <a:ext uri="{FF2B5EF4-FFF2-40B4-BE49-F238E27FC236}">
                <a16:creationId xmlns:a16="http://schemas.microsoft.com/office/drawing/2014/main" id="{547CB1CD-924D-7708-C719-2880848B4C0B}"/>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icture containing graphics, graphic design, design, circle&#10;&#10;Description automatically generated">
            <a:extLst>
              <a:ext uri="{FF2B5EF4-FFF2-40B4-BE49-F238E27FC236}">
                <a16:creationId xmlns:a16="http://schemas.microsoft.com/office/drawing/2014/main" id="{42D5645C-9C2D-1AFE-EA1B-CCCB951A86CD}"/>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6617" y="6114902"/>
            <a:ext cx="1391725" cy="743098"/>
          </a:xfrm>
          <a:prstGeom prst="rect">
            <a:avLst/>
          </a:prstGeom>
        </p:spPr>
      </p:pic>
      <p:pic>
        <p:nvPicPr>
          <p:cNvPr id="2" name="Picture 1" descr="A person standing in front of a window&#10;&#10;Description automatically generated with low confidence">
            <a:extLst>
              <a:ext uri="{FF2B5EF4-FFF2-40B4-BE49-F238E27FC236}">
                <a16:creationId xmlns:a16="http://schemas.microsoft.com/office/drawing/2014/main" id="{47DB4B22-50BB-34BC-257C-D83B7E3F6147}"/>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898" y="0"/>
            <a:ext cx="2590800" cy="6858000"/>
          </a:xfrm>
          <a:prstGeom prst="rect">
            <a:avLst/>
          </a:prstGeom>
        </p:spPr>
      </p:pic>
      <p:sp>
        <p:nvSpPr>
          <p:cNvPr id="8" name="TextBox 7">
            <a:extLst>
              <a:ext uri="{FF2B5EF4-FFF2-40B4-BE49-F238E27FC236}">
                <a16:creationId xmlns:a16="http://schemas.microsoft.com/office/drawing/2014/main" id="{1B05338B-79F9-81E6-E7F4-B51913D1E447}"/>
              </a:ext>
            </a:extLst>
          </p:cNvPr>
          <p:cNvSpPr txBox="1"/>
          <p:nvPr/>
        </p:nvSpPr>
        <p:spPr>
          <a:xfrm>
            <a:off x="3805437" y="3422155"/>
            <a:ext cx="5387842" cy="369332"/>
          </a:xfrm>
          <a:prstGeom prst="rect">
            <a:avLst/>
          </a:prstGeom>
          <a:noFill/>
        </p:spPr>
        <p:txBody>
          <a:bodyPr wrap="square" rtlCol="0">
            <a:spAutoFit/>
          </a:bodyPr>
          <a:lstStyle/>
          <a:p>
            <a:r>
              <a:rPr lang="it-IT" dirty="0"/>
              <a:t>Video available </a:t>
            </a:r>
            <a:r>
              <a:rPr lang="it-IT" dirty="0">
                <a:hlinkClick r:id="rId4"/>
              </a:rPr>
              <a:t>here</a:t>
            </a:r>
            <a:endParaRPr lang="fr-FR" dirty="0"/>
          </a:p>
        </p:txBody>
      </p:sp>
    </p:spTree>
    <p:extLst>
      <p:ext uri="{BB962C8B-B14F-4D97-AF65-F5344CB8AC3E}">
        <p14:creationId xmlns:p14="http://schemas.microsoft.com/office/powerpoint/2010/main" val="298318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433143" y="1013378"/>
            <a:ext cx="9300499" cy="1655762"/>
          </a:xfrm>
        </p:spPr>
        <p:txBody>
          <a:bodyPr>
            <a:normAutofit/>
          </a:bodyPr>
          <a:lstStyle/>
          <a:p>
            <a:pPr algn="l"/>
            <a:r>
              <a:rPr lang="en-US" sz="2000" b="1" dirty="0">
                <a:solidFill>
                  <a:srgbClr val="053955"/>
                </a:solidFill>
              </a:rPr>
              <a:t>Svenja Hahn</a:t>
            </a:r>
            <a:r>
              <a:rPr lang="en-US" sz="2000" b="1" i="0" dirty="0">
                <a:solidFill>
                  <a:srgbClr val="053955"/>
                </a:solidFill>
                <a:effectLst/>
              </a:rPr>
              <a:t>, MEP, </a:t>
            </a:r>
            <a:r>
              <a:rPr lang="en-US" sz="2000" b="0" i="0" dirty="0">
                <a:solidFill>
                  <a:srgbClr val="053955"/>
                </a:solidFill>
                <a:effectLst/>
              </a:rPr>
              <a:t>IMCO Committee, </a:t>
            </a:r>
            <a:r>
              <a:rPr lang="en-US" sz="2000" b="0" i="0">
                <a:solidFill>
                  <a:srgbClr val="053955"/>
                </a:solidFill>
                <a:effectLst/>
              </a:rPr>
              <a:t>Renew Europe</a:t>
            </a:r>
            <a:endParaRPr lang="en-BE" sz="2800" b="1" dirty="0">
              <a:solidFill>
                <a:srgbClr val="053955"/>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357185" y="-1416757"/>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WELCOME</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12660"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Rectangle 5">
            <a:extLst>
              <a:ext uri="{FF2B5EF4-FFF2-40B4-BE49-F238E27FC236}">
                <a16:creationId xmlns:a16="http://schemas.microsoft.com/office/drawing/2014/main" id="{D4CF9B9A-8EFD-1A7F-F08E-A2435103C6FD}"/>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7" name="Rectangle 6">
            <a:extLst>
              <a:ext uri="{FF2B5EF4-FFF2-40B4-BE49-F238E27FC236}">
                <a16:creationId xmlns:a16="http://schemas.microsoft.com/office/drawing/2014/main" id="{547CB1CD-924D-7708-C719-2880848B4C0B}"/>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icture containing graphics, graphic design, design, circle&#10;&#10;Description automatically generated">
            <a:extLst>
              <a:ext uri="{FF2B5EF4-FFF2-40B4-BE49-F238E27FC236}">
                <a16:creationId xmlns:a16="http://schemas.microsoft.com/office/drawing/2014/main" id="{7BD1EE8D-B6F8-5E49-53B6-9DCFD06B303C}"/>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207562" y="6065917"/>
            <a:ext cx="1391725" cy="743098"/>
          </a:xfrm>
          <a:prstGeom prst="rect">
            <a:avLst/>
          </a:prstGeom>
        </p:spPr>
      </p:pic>
      <p:pic>
        <p:nvPicPr>
          <p:cNvPr id="8" name="Picture 7" descr="A person standing in front of a window&#10;&#10;Description automatically generated with low confidence">
            <a:extLst>
              <a:ext uri="{FF2B5EF4-FFF2-40B4-BE49-F238E27FC236}">
                <a16:creationId xmlns:a16="http://schemas.microsoft.com/office/drawing/2014/main" id="{C2AD1194-BC0E-0EC0-5693-6EBF982998A0}"/>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897094" y="0"/>
            <a:ext cx="2395977" cy="6858000"/>
          </a:xfrm>
          <a:prstGeom prst="rect">
            <a:avLst/>
          </a:prstGeom>
        </p:spPr>
      </p:pic>
      <p:pic>
        <p:nvPicPr>
          <p:cNvPr id="5" name="Picture 4" descr="A person standing in front of a window&#10;&#10;Description automatically generated with low confidence">
            <a:extLst>
              <a:ext uri="{FF2B5EF4-FFF2-40B4-BE49-F238E27FC236}">
                <a16:creationId xmlns:a16="http://schemas.microsoft.com/office/drawing/2014/main" id="{921FD1C8-C2EF-E085-15B8-FD83EF146BEA}"/>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82843" y="0"/>
            <a:ext cx="2590800" cy="6858000"/>
          </a:xfrm>
          <a:prstGeom prst="rect">
            <a:avLst/>
          </a:prstGeom>
        </p:spPr>
      </p:pic>
      <p:sp>
        <p:nvSpPr>
          <p:cNvPr id="9" name="TextBox 8">
            <a:extLst>
              <a:ext uri="{FF2B5EF4-FFF2-40B4-BE49-F238E27FC236}">
                <a16:creationId xmlns:a16="http://schemas.microsoft.com/office/drawing/2014/main" id="{A09F1508-955D-D999-ADFB-136C9A993A82}"/>
              </a:ext>
            </a:extLst>
          </p:cNvPr>
          <p:cNvSpPr txBox="1"/>
          <p:nvPr/>
        </p:nvSpPr>
        <p:spPr>
          <a:xfrm>
            <a:off x="3805437" y="3422155"/>
            <a:ext cx="5387842" cy="369332"/>
          </a:xfrm>
          <a:prstGeom prst="rect">
            <a:avLst/>
          </a:prstGeom>
          <a:noFill/>
        </p:spPr>
        <p:txBody>
          <a:bodyPr wrap="square" rtlCol="0">
            <a:spAutoFit/>
          </a:bodyPr>
          <a:lstStyle/>
          <a:p>
            <a:r>
              <a:rPr lang="it-IT" dirty="0"/>
              <a:t>Video available </a:t>
            </a:r>
            <a:r>
              <a:rPr lang="it-IT" dirty="0">
                <a:hlinkClick r:id="rId4"/>
              </a:rPr>
              <a:t>here</a:t>
            </a:r>
            <a:endParaRPr lang="fr-FR" dirty="0"/>
          </a:p>
        </p:txBody>
      </p:sp>
    </p:spTree>
    <p:extLst>
      <p:ext uri="{BB962C8B-B14F-4D97-AF65-F5344CB8AC3E}">
        <p14:creationId xmlns:p14="http://schemas.microsoft.com/office/powerpoint/2010/main" val="2502389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282143" y="947887"/>
            <a:ext cx="10165671" cy="2387600"/>
          </a:xfrm>
        </p:spPr>
        <p:txBody>
          <a:bodyPr>
            <a:normAutofit/>
          </a:bodyPr>
          <a:lstStyle/>
          <a:p>
            <a:pPr algn="l"/>
            <a:r>
              <a:rPr kumimoji="0" lang="en-GB" sz="5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Opening remarks</a:t>
            </a:r>
            <a:endParaRPr lang="en-BE" sz="54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079416" y="6055031"/>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2" descr="Check">
            <a:extLst>
              <a:ext uri="{FF2B5EF4-FFF2-40B4-BE49-F238E27FC236}">
                <a16:creationId xmlns:a16="http://schemas.microsoft.com/office/drawing/2014/main" id="{756D00E5-BC2B-CA09-6C22-80C97A107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385" y="2312670"/>
            <a:ext cx="963930" cy="96393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82851EF-D300-A886-2D9C-772E56AB523C}"/>
              </a:ext>
            </a:extLst>
          </p:cNvPr>
          <p:cNvSpPr>
            <a:spLocks noGrp="1"/>
          </p:cNvSpPr>
          <p:nvPr>
            <p:ph type="subTitle" idx="1"/>
          </p:nvPr>
        </p:nvSpPr>
        <p:spPr>
          <a:xfrm>
            <a:off x="2325686" y="3276600"/>
            <a:ext cx="9300499" cy="1655762"/>
          </a:xfrm>
        </p:spPr>
        <p:txBody>
          <a:bodyPr>
            <a:normAutofit/>
          </a:bodyPr>
          <a:lstStyle/>
          <a:p>
            <a:pPr algn="l"/>
            <a:r>
              <a:rPr lang="en-US" b="1" dirty="0">
                <a:solidFill>
                  <a:srgbClr val="A23621"/>
                </a:solidFill>
              </a:rPr>
              <a:t>Daytime cleaning for a new visibility of the sector</a:t>
            </a:r>
            <a:endParaRPr lang="en-BE" dirty="0">
              <a:solidFill>
                <a:srgbClr val="A23621"/>
              </a:solidFill>
            </a:endParaRPr>
          </a:p>
        </p:txBody>
      </p:sp>
    </p:spTree>
    <p:extLst>
      <p:ext uri="{BB962C8B-B14F-4D97-AF65-F5344CB8AC3E}">
        <p14:creationId xmlns:p14="http://schemas.microsoft.com/office/powerpoint/2010/main" val="343999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572294" y="946750"/>
            <a:ext cx="9300499" cy="1655762"/>
          </a:xfrm>
        </p:spPr>
        <p:txBody>
          <a:bodyPr>
            <a:normAutofit/>
          </a:bodyPr>
          <a:lstStyle/>
          <a:p>
            <a:pPr algn="l"/>
            <a:r>
              <a:rPr lang="en-US" b="1" dirty="0">
                <a:solidFill>
                  <a:srgbClr val="A23621"/>
                </a:solidFill>
              </a:rPr>
              <a:t>Daytime cleaning for a new visibility of the sector</a:t>
            </a:r>
            <a:endParaRPr lang="en-BE" dirty="0">
              <a:solidFill>
                <a:srgbClr val="A23621"/>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534316" y="-1395993"/>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Opening remarks</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0" name="Picture 9">
            <a:extLst>
              <a:ext uri="{FF2B5EF4-FFF2-40B4-BE49-F238E27FC236}">
                <a16:creationId xmlns:a16="http://schemas.microsoft.com/office/drawing/2014/main" id="{4F836AEA-5751-D3EF-09A2-8060C1B41620}"/>
              </a:ext>
            </a:extLst>
          </p:cNvPr>
          <p:cNvPicPr>
            <a:picLocks noChangeAspect="1"/>
          </p:cNvPicPr>
          <p:nvPr/>
        </p:nvPicPr>
        <p:blipFill>
          <a:blip r:embed="rId2">
            <a:extLst>
              <a:ext uri="{28A0092B-C50C-407E-A947-70E740481C1C}">
                <a14:useLocalDpi xmlns:a14="http://schemas.microsoft.com/office/drawing/2010/main" val="0"/>
              </a:ext>
            </a:extLst>
          </a:blip>
          <a:srcRect t="90" b="90"/>
          <a:stretch/>
        </p:blipFill>
        <p:spPr>
          <a:xfrm>
            <a:off x="1361580" y="2075680"/>
            <a:ext cx="2649337" cy="2644583"/>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p:spPr>
      </p:pic>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3">
            <a:extLst>
              <a:ext uri="{28A0092B-C50C-407E-A947-70E740481C1C}">
                <a14:useLocalDpi xmlns:a14="http://schemas.microsoft.com/office/drawing/2010/main" val="0"/>
              </a:ext>
            </a:extLst>
          </a:blip>
          <a:srcRect r="16703"/>
          <a:stretch/>
        </p:blipFill>
        <p:spPr>
          <a:xfrm>
            <a:off x="8082801" y="6002011"/>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 name="Picture 1">
            <a:extLst>
              <a:ext uri="{FF2B5EF4-FFF2-40B4-BE49-F238E27FC236}">
                <a16:creationId xmlns:a16="http://schemas.microsoft.com/office/drawing/2014/main" id="{C346587C-1DD7-F07D-3812-7DEB4F8EB53D}"/>
              </a:ext>
            </a:extLst>
          </p:cNvPr>
          <p:cNvPicPr>
            <a:picLocks noChangeAspect="1"/>
          </p:cNvPicPr>
          <p:nvPr/>
        </p:nvPicPr>
        <p:blipFill rotWithShape="1">
          <a:blip r:embed="rId4">
            <a:extLst>
              <a:ext uri="{28A0092B-C50C-407E-A947-70E740481C1C}">
                <a14:useLocalDpi xmlns:a14="http://schemas.microsoft.com/office/drawing/2010/main" val="0"/>
              </a:ext>
            </a:extLst>
          </a:blip>
          <a:srcRect l="21752" t="13587" r="20639"/>
          <a:stretch/>
        </p:blipFill>
        <p:spPr>
          <a:xfrm>
            <a:off x="5729624" y="2081642"/>
            <a:ext cx="2644583" cy="2644583"/>
          </a:xfrm>
          <a:prstGeom prst="ellipse">
            <a:avLst/>
          </a:prstGeom>
        </p:spPr>
      </p:pic>
      <p:sp>
        <p:nvSpPr>
          <p:cNvPr id="6" name="Subtitle 2">
            <a:extLst>
              <a:ext uri="{FF2B5EF4-FFF2-40B4-BE49-F238E27FC236}">
                <a16:creationId xmlns:a16="http://schemas.microsoft.com/office/drawing/2014/main" id="{6EACE7E4-751C-FBD6-E457-9B8E053D39F1}"/>
              </a:ext>
            </a:extLst>
          </p:cNvPr>
          <p:cNvSpPr txBox="1">
            <a:spLocks/>
          </p:cNvSpPr>
          <p:nvPr/>
        </p:nvSpPr>
        <p:spPr>
          <a:xfrm>
            <a:off x="1610274" y="4976455"/>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2000" b="1" dirty="0">
                <a:solidFill>
                  <a:srgbClr val="053955"/>
                </a:solidFill>
              </a:rPr>
              <a:t>Lorenzo Mattioli</a:t>
            </a:r>
          </a:p>
          <a:p>
            <a:pPr algn="l">
              <a:spcBef>
                <a:spcPts val="0"/>
              </a:spcBef>
            </a:pPr>
            <a:r>
              <a:rPr lang="en-US" sz="2000">
                <a:solidFill>
                  <a:srgbClr val="053955"/>
                </a:solidFill>
              </a:rPr>
              <a:t>President,</a:t>
            </a:r>
            <a:r>
              <a:rPr lang="en-US" sz="2000" dirty="0">
                <a:solidFill>
                  <a:srgbClr val="053955"/>
                </a:solidFill>
              </a:rPr>
              <a:t> </a:t>
            </a:r>
            <a:r>
              <a:rPr lang="en-US" sz="2000">
                <a:solidFill>
                  <a:srgbClr val="053955"/>
                </a:solidFill>
              </a:rPr>
              <a:t>EFCI</a:t>
            </a:r>
            <a:endParaRPr lang="en-BE" sz="2000" dirty="0">
              <a:solidFill>
                <a:srgbClr val="053955"/>
              </a:solidFill>
            </a:endParaRPr>
          </a:p>
        </p:txBody>
      </p:sp>
      <p:sp>
        <p:nvSpPr>
          <p:cNvPr id="7" name="Subtitle 2">
            <a:extLst>
              <a:ext uri="{FF2B5EF4-FFF2-40B4-BE49-F238E27FC236}">
                <a16:creationId xmlns:a16="http://schemas.microsoft.com/office/drawing/2014/main" id="{AF0E1B98-CA76-1065-3859-CF7D85DF31DD}"/>
              </a:ext>
            </a:extLst>
          </p:cNvPr>
          <p:cNvSpPr txBox="1">
            <a:spLocks/>
          </p:cNvSpPr>
          <p:nvPr/>
        </p:nvSpPr>
        <p:spPr>
          <a:xfrm>
            <a:off x="6014357" y="4945255"/>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2000" b="1" dirty="0">
                <a:solidFill>
                  <a:srgbClr val="053955"/>
                </a:solidFill>
              </a:rPr>
              <a:t>Ilan De Basso</a:t>
            </a:r>
          </a:p>
          <a:p>
            <a:pPr algn="l">
              <a:spcBef>
                <a:spcPts val="0"/>
              </a:spcBef>
            </a:pPr>
            <a:r>
              <a:rPr lang="en-US" sz="2000" dirty="0">
                <a:solidFill>
                  <a:srgbClr val="053955"/>
                </a:solidFill>
              </a:rPr>
              <a:t>MEP, European Parliament</a:t>
            </a:r>
          </a:p>
          <a:p>
            <a:pPr algn="l">
              <a:spcBef>
                <a:spcPts val="0"/>
              </a:spcBef>
            </a:pPr>
            <a:r>
              <a:rPr lang="en-US" sz="2000" dirty="0">
                <a:solidFill>
                  <a:srgbClr val="053955"/>
                </a:solidFill>
              </a:rPr>
              <a:t>EMPL Committee</a:t>
            </a:r>
            <a:endParaRPr lang="en-BE" sz="2000"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4B632CF-2B98-F0B1-5959-4662282B15A6}"/>
              </a:ext>
            </a:extLst>
          </p:cNvPr>
          <p:cNvPicPr>
            <a:picLocks noChangeAspect="1"/>
          </p:cNvPicPr>
          <p:nvPr/>
        </p:nvPicPr>
        <p:blipFill rotWithShape="1">
          <a:blip r:embed="rId5">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spTree>
    <p:extLst>
      <p:ext uri="{BB962C8B-B14F-4D97-AF65-F5344CB8AC3E}">
        <p14:creationId xmlns:p14="http://schemas.microsoft.com/office/powerpoint/2010/main" val="705682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282143" y="947887"/>
            <a:ext cx="10165671" cy="2387600"/>
          </a:xfrm>
        </p:spPr>
        <p:txBody>
          <a:bodyPr>
            <a:normAutofit/>
          </a:bodyPr>
          <a:lstStyle/>
          <a:p>
            <a:pPr algn="l"/>
            <a:r>
              <a:rPr kumimoji="0" lang="en-GB" sz="48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Technical Presentation</a:t>
            </a:r>
            <a:endParaRPr lang="en-BE" sz="48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2" descr="Check">
            <a:extLst>
              <a:ext uri="{FF2B5EF4-FFF2-40B4-BE49-F238E27FC236}">
                <a16:creationId xmlns:a16="http://schemas.microsoft.com/office/drawing/2014/main" id="{756D00E5-BC2B-CA09-6C22-80C97A107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385" y="2312670"/>
            <a:ext cx="963930" cy="96393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82851EF-D300-A886-2D9C-772E56AB523C}"/>
              </a:ext>
            </a:extLst>
          </p:cNvPr>
          <p:cNvSpPr>
            <a:spLocks noGrp="1"/>
          </p:cNvSpPr>
          <p:nvPr>
            <p:ph type="subTitle" idx="1"/>
          </p:nvPr>
        </p:nvSpPr>
        <p:spPr>
          <a:xfrm>
            <a:off x="2331128" y="3276600"/>
            <a:ext cx="9300499" cy="1655762"/>
          </a:xfrm>
        </p:spPr>
        <p:txBody>
          <a:bodyPr>
            <a:normAutofit/>
          </a:bodyPr>
          <a:lstStyle/>
          <a:p>
            <a:pPr algn="l">
              <a:spcBef>
                <a:spcPts val="600"/>
              </a:spcBef>
            </a:pPr>
            <a:r>
              <a:rPr lang="en-US" sz="2800" b="1" dirty="0">
                <a:solidFill>
                  <a:srgbClr val="A23621"/>
                </a:solidFill>
              </a:rPr>
              <a:t>Understanding daytime cleaning, co-activity </a:t>
            </a:r>
          </a:p>
          <a:p>
            <a:pPr algn="l">
              <a:spcBef>
                <a:spcPts val="600"/>
              </a:spcBef>
            </a:pPr>
            <a:r>
              <a:rPr lang="en-US" sz="2800" b="1" dirty="0">
                <a:solidFill>
                  <a:srgbClr val="A23621"/>
                </a:solidFill>
              </a:rPr>
              <a:t>and continuity of work</a:t>
            </a:r>
            <a:endParaRPr lang="en-BE" sz="2800" dirty="0">
              <a:solidFill>
                <a:srgbClr val="A23621"/>
              </a:solidFill>
            </a:endParaRPr>
          </a:p>
        </p:txBody>
      </p:sp>
    </p:spTree>
    <p:extLst>
      <p:ext uri="{BB962C8B-B14F-4D97-AF65-F5344CB8AC3E}">
        <p14:creationId xmlns:p14="http://schemas.microsoft.com/office/powerpoint/2010/main" val="3760093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572294" y="900062"/>
            <a:ext cx="9300499" cy="1655762"/>
          </a:xfrm>
        </p:spPr>
        <p:txBody>
          <a:bodyPr>
            <a:normAutofit/>
          </a:bodyPr>
          <a:lstStyle/>
          <a:p>
            <a:pPr algn="l"/>
            <a:r>
              <a:rPr lang="en-US" sz="2000" b="1" dirty="0">
                <a:solidFill>
                  <a:srgbClr val="A23621"/>
                </a:solidFill>
              </a:rPr>
              <a:t>Understanding daytime cleaning, co-activity and continuity of work</a:t>
            </a:r>
            <a:endParaRPr lang="en-BE" sz="2000" dirty="0">
              <a:solidFill>
                <a:srgbClr val="A23621"/>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534316" y="-1395993"/>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Technical Presentation</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0" name="Picture 9">
            <a:extLst>
              <a:ext uri="{FF2B5EF4-FFF2-40B4-BE49-F238E27FC236}">
                <a16:creationId xmlns:a16="http://schemas.microsoft.com/office/drawing/2014/main" id="{4F836AEA-5751-D3EF-09A2-8060C1B41620}"/>
              </a:ext>
            </a:extLst>
          </p:cNvPr>
          <p:cNvPicPr>
            <a:picLocks noChangeAspect="1"/>
          </p:cNvPicPr>
          <p:nvPr/>
        </p:nvPicPr>
        <p:blipFill rotWithShape="1">
          <a:blip r:embed="rId2">
            <a:extLst>
              <a:ext uri="{28A0092B-C50C-407E-A947-70E740481C1C}">
                <a14:useLocalDpi xmlns:a14="http://schemas.microsoft.com/office/drawing/2010/main" val="0"/>
              </a:ext>
            </a:extLst>
          </a:blip>
          <a:srcRect l="2906" t="5153" r="8058" b="28026"/>
          <a:stretch/>
        </p:blipFill>
        <p:spPr>
          <a:xfrm>
            <a:off x="1321980" y="1913320"/>
            <a:ext cx="3085131" cy="308513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pic>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4">
            <a:extLst>
              <a:ext uri="{28A0092B-C50C-407E-A947-70E740481C1C}">
                <a14:useLocalDpi xmlns:a14="http://schemas.microsoft.com/office/drawing/2010/main" val="0"/>
              </a:ext>
            </a:extLst>
          </a:blip>
          <a:srcRect r="16703"/>
          <a:stretch/>
        </p:blipFill>
        <p:spPr>
          <a:xfrm>
            <a:off x="8072384" y="6063736"/>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6" name="Subtitle 2">
            <a:extLst>
              <a:ext uri="{FF2B5EF4-FFF2-40B4-BE49-F238E27FC236}">
                <a16:creationId xmlns:a16="http://schemas.microsoft.com/office/drawing/2014/main" id="{6EACE7E4-751C-FBD6-E457-9B8E053D39F1}"/>
              </a:ext>
            </a:extLst>
          </p:cNvPr>
          <p:cNvSpPr txBox="1">
            <a:spLocks/>
          </p:cNvSpPr>
          <p:nvPr/>
        </p:nvSpPr>
        <p:spPr>
          <a:xfrm>
            <a:off x="1828799" y="5242617"/>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2000" b="1" dirty="0">
                <a:solidFill>
                  <a:srgbClr val="053955"/>
                </a:solidFill>
              </a:rPr>
              <a:t>Marc </a:t>
            </a:r>
            <a:r>
              <a:rPr lang="en-US" sz="2000" b="1" dirty="0" err="1">
                <a:solidFill>
                  <a:srgbClr val="053955"/>
                </a:solidFill>
              </a:rPr>
              <a:t>Guerrien</a:t>
            </a:r>
            <a:endParaRPr lang="en-US" sz="2000" b="1" dirty="0">
              <a:solidFill>
                <a:srgbClr val="053955"/>
              </a:solidFill>
            </a:endParaRPr>
          </a:p>
          <a:p>
            <a:pPr algn="l">
              <a:spcBef>
                <a:spcPts val="0"/>
              </a:spcBef>
            </a:pPr>
            <a:r>
              <a:rPr lang="en-US" sz="2000" dirty="0">
                <a:solidFill>
                  <a:srgbClr val="053955"/>
                </a:solidFill>
              </a:rPr>
              <a:t>Project Manager, FARE </a:t>
            </a:r>
            <a:r>
              <a:rPr lang="en-US" sz="2000" dirty="0" err="1">
                <a:solidFill>
                  <a:srgbClr val="053955"/>
                </a:solidFill>
              </a:rPr>
              <a:t>Propreté</a:t>
            </a:r>
            <a:endParaRPr lang="en-US" sz="2000" dirty="0">
              <a:solidFill>
                <a:srgbClr val="053955"/>
              </a:solidFill>
            </a:endParaRPr>
          </a:p>
          <a:p>
            <a:pPr algn="l">
              <a:spcBef>
                <a:spcPts val="0"/>
              </a:spcBef>
            </a:pPr>
            <a:r>
              <a:rPr lang="en-US" sz="2000" dirty="0">
                <a:solidFill>
                  <a:srgbClr val="053955"/>
                </a:solidFill>
              </a:rPr>
              <a:t>France</a:t>
            </a:r>
          </a:p>
          <a:p>
            <a:pPr algn="l">
              <a:spcBef>
                <a:spcPts val="0"/>
              </a:spcBef>
            </a:pPr>
            <a:endParaRPr lang="en-BE" sz="2000" dirty="0">
              <a:solidFill>
                <a:srgbClr val="053955"/>
              </a:solidFill>
            </a:endParaRPr>
          </a:p>
        </p:txBody>
      </p:sp>
      <p:pic>
        <p:nvPicPr>
          <p:cNvPr id="2" name="Picture 1" descr="A person standing in front of a window&#10;&#10;Description automatically generated with low confidence">
            <a:extLst>
              <a:ext uri="{FF2B5EF4-FFF2-40B4-BE49-F238E27FC236}">
                <a16:creationId xmlns:a16="http://schemas.microsoft.com/office/drawing/2014/main" id="{DFA3AC26-8143-66DC-412A-0426DFC3B40B}"/>
              </a:ext>
            </a:extLst>
          </p:cNvPr>
          <p:cNvPicPr>
            <a:picLocks noChangeAspect="1"/>
          </p:cNvPicPr>
          <p:nvPr/>
        </p:nvPicPr>
        <p:blipFill rotWithShape="1">
          <a:blip r:embed="rId5">
            <a:extLst>
              <a:ext uri="{28A0092B-C50C-407E-A947-70E740481C1C}">
                <a14:useLocalDpi xmlns:a14="http://schemas.microsoft.com/office/drawing/2010/main" val="0"/>
              </a:ext>
            </a:extLst>
          </a:blip>
          <a:srcRect l="72150" r="9259"/>
          <a:stretch/>
        </p:blipFill>
        <p:spPr>
          <a:xfrm>
            <a:off x="9596383" y="0"/>
            <a:ext cx="2590800" cy="6858000"/>
          </a:xfrm>
          <a:prstGeom prst="rect">
            <a:avLst/>
          </a:prstGeom>
        </p:spPr>
      </p:pic>
    </p:spTree>
    <p:extLst>
      <p:ext uri="{BB962C8B-B14F-4D97-AF65-F5344CB8AC3E}">
        <p14:creationId xmlns:p14="http://schemas.microsoft.com/office/powerpoint/2010/main" val="274996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3">
            <a:extLst>
              <a:ext uri="{FF2B5EF4-FFF2-40B4-BE49-F238E27FC236}">
                <a16:creationId xmlns:a16="http://schemas.microsoft.com/office/drawing/2014/main" id="{20939EDA-46CA-2EC9-6119-B2E609A8F9FB}"/>
              </a:ext>
            </a:extLst>
          </p:cNvPr>
          <p:cNvSpPr>
            <a:spLocks noGrp="1"/>
          </p:cNvSpPr>
          <p:nvPr>
            <p:ph type="subTitle" idx="1"/>
          </p:nvPr>
        </p:nvSpPr>
        <p:spPr/>
        <p:txBody>
          <a:bodyPr/>
          <a:lstStyle/>
          <a:p>
            <a:r>
              <a:rPr lang="fr-FR" dirty="0"/>
              <a:t>Brussels, </a:t>
            </a:r>
            <a:r>
              <a:rPr lang="fr-FR"/>
              <a:t>27 </a:t>
            </a:r>
            <a:r>
              <a:rPr lang="fr-FR" dirty="0"/>
              <a:t>J</a:t>
            </a:r>
            <a:r>
              <a:rPr lang="fr-FR"/>
              <a:t>une </a:t>
            </a:r>
            <a:r>
              <a:rPr lang="fr-FR" dirty="0"/>
              <a:t>2023</a:t>
            </a:r>
          </a:p>
        </p:txBody>
      </p:sp>
      <p:sp>
        <p:nvSpPr>
          <p:cNvPr id="2" name="Titre 1">
            <a:extLst>
              <a:ext uri="{FF2B5EF4-FFF2-40B4-BE49-F238E27FC236}">
                <a16:creationId xmlns:a16="http://schemas.microsoft.com/office/drawing/2014/main" id="{8CEE2B3A-AEAA-4495-AFE2-A7BB655A19C1}"/>
              </a:ext>
            </a:extLst>
          </p:cNvPr>
          <p:cNvSpPr>
            <a:spLocks noGrp="1"/>
          </p:cNvSpPr>
          <p:nvPr>
            <p:ph type="ctrTitle"/>
          </p:nvPr>
        </p:nvSpPr>
        <p:spPr>
          <a:xfrm>
            <a:off x="432924" y="2748432"/>
            <a:ext cx="10611811" cy="1675866"/>
          </a:xfrm>
        </p:spPr>
        <p:txBody>
          <a:bodyPr>
            <a:noAutofit/>
          </a:bodyPr>
          <a:lstStyle/>
          <a:p>
            <a:r>
              <a:rPr lang="fr-FR" sz="4400" dirty="0"/>
              <a:t>Day-time </a:t>
            </a:r>
            <a:r>
              <a:rPr lang="fr-FR" sz="4400" dirty="0" err="1"/>
              <a:t>cleaning</a:t>
            </a:r>
            <a:r>
              <a:rPr lang="fr-FR" sz="4400" dirty="0"/>
              <a:t>, </a:t>
            </a:r>
            <a:r>
              <a:rPr lang="fr-FR" sz="4400" dirty="0" err="1"/>
              <a:t>coactivity</a:t>
            </a:r>
            <a:r>
              <a:rPr lang="fr-FR" sz="4400" dirty="0"/>
              <a:t> and </a:t>
            </a:r>
            <a:r>
              <a:rPr lang="fr-FR" sz="4400" dirty="0" err="1"/>
              <a:t>continuity</a:t>
            </a:r>
            <a:r>
              <a:rPr lang="fr-FR" sz="4400" dirty="0"/>
              <a:t> of </a:t>
            </a:r>
            <a:r>
              <a:rPr lang="fr-FR" sz="4400" dirty="0" err="1"/>
              <a:t>work</a:t>
            </a:r>
            <a:r>
              <a:rPr lang="fr-FR" sz="4400" dirty="0"/>
              <a:t> : </a:t>
            </a:r>
            <a:r>
              <a:rPr lang="fr-FR" sz="4400" dirty="0" err="1"/>
              <a:t>undestanding</a:t>
            </a:r>
            <a:r>
              <a:rPr lang="fr-FR" sz="4400" dirty="0"/>
              <a:t> and </a:t>
            </a:r>
            <a:r>
              <a:rPr lang="fr-FR" sz="4400" dirty="0" err="1"/>
              <a:t>implementing</a:t>
            </a:r>
            <a:br>
              <a:rPr lang="fr-FR" sz="4400" dirty="0"/>
            </a:br>
            <a:br>
              <a:rPr lang="fr-FR" sz="4400" dirty="0"/>
            </a:br>
            <a:r>
              <a:rPr lang="fr-FR" sz="1600" dirty="0"/>
              <a:t> </a:t>
            </a:r>
            <a:endParaRPr lang="fr-FR" sz="4400" dirty="0"/>
          </a:p>
        </p:txBody>
      </p:sp>
      <p:pic>
        <p:nvPicPr>
          <p:cNvPr id="6" name="Image 5">
            <a:extLst>
              <a:ext uri="{FF2B5EF4-FFF2-40B4-BE49-F238E27FC236}">
                <a16:creationId xmlns:a16="http://schemas.microsoft.com/office/drawing/2014/main" id="{C410D399-606D-0534-96D6-ABA31B500A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0" y="189319"/>
            <a:ext cx="1371557" cy="938314"/>
          </a:xfrm>
          <a:prstGeom prst="rect">
            <a:avLst/>
          </a:prstGeom>
        </p:spPr>
      </p:pic>
      <p:pic>
        <p:nvPicPr>
          <p:cNvPr id="3" name="Image 2" descr="Une image contenant texte, Police, Graphique, graphisme&#10;&#10;Description générée automatiquement">
            <a:extLst>
              <a:ext uri="{FF2B5EF4-FFF2-40B4-BE49-F238E27FC236}">
                <a16:creationId xmlns:a16="http://schemas.microsoft.com/office/drawing/2014/main" id="{BE5C3E14-B0F7-F474-CA05-042488462459}"/>
              </a:ext>
            </a:extLst>
          </p:cNvPr>
          <p:cNvPicPr>
            <a:picLocks noChangeAspect="1"/>
          </p:cNvPicPr>
          <p:nvPr/>
        </p:nvPicPr>
        <p:blipFill>
          <a:blip r:embed="rId3" cstate="print"/>
          <a:stretch>
            <a:fillRect/>
          </a:stretch>
        </p:blipFill>
        <p:spPr>
          <a:xfrm>
            <a:off x="3606757" y="256203"/>
            <a:ext cx="1610360" cy="804545"/>
          </a:xfrm>
          <a:prstGeom prst="rect">
            <a:avLst/>
          </a:prstGeom>
        </p:spPr>
      </p:pic>
    </p:spTree>
    <p:extLst>
      <p:ext uri="{BB962C8B-B14F-4D97-AF65-F5344CB8AC3E}">
        <p14:creationId xmlns:p14="http://schemas.microsoft.com/office/powerpoint/2010/main" val="1811175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C96EDB-86F6-41BF-9398-1E4C39344ABC}"/>
              </a:ext>
            </a:extLst>
          </p:cNvPr>
          <p:cNvSpPr>
            <a:spLocks noGrp="1"/>
          </p:cNvSpPr>
          <p:nvPr>
            <p:ph type="title"/>
          </p:nvPr>
        </p:nvSpPr>
        <p:spPr>
          <a:xfrm>
            <a:off x="1235144" y="130628"/>
            <a:ext cx="10515600" cy="645827"/>
          </a:xfrm>
        </p:spPr>
        <p:txBody>
          <a:bodyPr>
            <a:noAutofit/>
          </a:bodyPr>
          <a:lstStyle/>
          <a:p>
            <a:pPr>
              <a:lnSpc>
                <a:spcPct val="120000"/>
              </a:lnSpc>
            </a:pPr>
            <a:r>
              <a:rPr lang="fr-FR" sz="3600" dirty="0"/>
              <a:t>Agenda</a:t>
            </a:r>
          </a:p>
        </p:txBody>
      </p:sp>
      <p:sp>
        <p:nvSpPr>
          <p:cNvPr id="3" name="ZoneTexte 2">
            <a:extLst>
              <a:ext uri="{FF2B5EF4-FFF2-40B4-BE49-F238E27FC236}">
                <a16:creationId xmlns:a16="http://schemas.microsoft.com/office/drawing/2014/main" id="{B694BE22-3EC4-4AD8-83E2-16F639DAA1B8}"/>
              </a:ext>
            </a:extLst>
          </p:cNvPr>
          <p:cNvSpPr txBox="1"/>
          <p:nvPr/>
        </p:nvSpPr>
        <p:spPr>
          <a:xfrm>
            <a:off x="1235144" y="1504167"/>
            <a:ext cx="9721712" cy="4708981"/>
          </a:xfrm>
          <a:prstGeom prst="rect">
            <a:avLst/>
          </a:prstGeom>
          <a:noFill/>
        </p:spPr>
        <p:txBody>
          <a:bodyPr wrap="square" rtlCol="0">
            <a:spAutoFit/>
          </a:bodyPr>
          <a:lstStyle/>
          <a:p>
            <a:pPr marL="342900" indent="-342900">
              <a:buFontTx/>
              <a:buAutoNum type="arabicPeriod"/>
            </a:pPr>
            <a:r>
              <a:rPr kumimoji="0" lang="fr-FR" altLang="fr-FR" sz="2800" b="0" i="0" u="none" strike="noStrike" cap="none" normalizeH="0" baseline="0" dirty="0">
                <a:ln>
                  <a:noFill/>
                </a:ln>
                <a:solidFill>
                  <a:srgbClr val="202124"/>
                </a:solidFill>
                <a:effectLst/>
                <a:latin typeface="inherit"/>
              </a:rPr>
              <a:t>The </a:t>
            </a:r>
            <a:r>
              <a:rPr kumimoji="0" lang="fr-FR" altLang="fr-FR" sz="2800" b="0" i="0" u="none" strike="noStrike" cap="none" normalizeH="0" baseline="0" dirty="0" err="1">
                <a:ln>
                  <a:noFill/>
                </a:ln>
                <a:solidFill>
                  <a:srgbClr val="202124"/>
                </a:solidFill>
                <a:effectLst/>
                <a:latin typeface="inherit"/>
              </a:rPr>
              <a:t>cleaning</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sector</a:t>
            </a:r>
            <a:r>
              <a:rPr kumimoji="0" lang="fr-FR" altLang="fr-FR" sz="2800" b="0" i="0" u="none" strike="noStrike" cap="none" normalizeH="0" baseline="0" dirty="0">
                <a:ln>
                  <a:noFill/>
                </a:ln>
                <a:solidFill>
                  <a:srgbClr val="202124"/>
                </a:solidFill>
                <a:effectLst/>
                <a:latin typeface="inherit"/>
              </a:rPr>
              <a:t> and the </a:t>
            </a:r>
            <a:r>
              <a:rPr kumimoji="0" lang="fr-FR" altLang="fr-FR" sz="2800" b="0" i="0" u="none" strike="noStrike" cap="none" normalizeH="0" baseline="0" dirty="0" err="1">
                <a:ln>
                  <a:noFill/>
                </a:ln>
                <a:solidFill>
                  <a:srgbClr val="202124"/>
                </a:solidFill>
                <a:effectLst/>
                <a:latin typeface="inherit"/>
              </a:rPr>
              <a:t>consequences</a:t>
            </a:r>
            <a:r>
              <a:rPr kumimoji="0" lang="fr-FR" altLang="fr-FR" sz="2800" b="0" i="0" u="none" strike="noStrike" cap="none" normalizeH="0" baseline="0" dirty="0">
                <a:ln>
                  <a:noFill/>
                </a:ln>
                <a:solidFill>
                  <a:srgbClr val="202124"/>
                </a:solidFill>
                <a:effectLst/>
                <a:latin typeface="inherit"/>
              </a:rPr>
              <a:t> of </a:t>
            </a:r>
            <a:r>
              <a:rPr kumimoji="0" lang="fr-FR" altLang="fr-FR" sz="2800" b="0" i="0" u="none" strike="noStrike" cap="none" normalizeH="0" baseline="0" dirty="0" err="1">
                <a:ln>
                  <a:noFill/>
                </a:ln>
                <a:solidFill>
                  <a:srgbClr val="202124"/>
                </a:solidFill>
                <a:effectLst/>
                <a:latin typeface="inherit"/>
              </a:rPr>
              <a:t>work</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organization</a:t>
            </a:r>
            <a:r>
              <a:rPr kumimoji="0" lang="fr-FR" altLang="fr-FR" sz="2800" b="0" i="0" u="none" strike="noStrike" cap="none" normalizeH="0" baseline="0" dirty="0">
                <a:ln>
                  <a:noFill/>
                </a:ln>
                <a:solidFill>
                  <a:schemeClr val="tx1"/>
                </a:solidFill>
                <a:effectLst/>
              </a:rPr>
              <a:t> </a:t>
            </a:r>
            <a:endParaRPr lang="fr-FR" sz="2800" dirty="0"/>
          </a:p>
          <a:p>
            <a:pPr marL="342900" indent="-342900">
              <a:buAutoNum type="arabicPeriod"/>
            </a:pPr>
            <a:endParaRPr lang="fr-FR" sz="2800" dirty="0"/>
          </a:p>
          <a:p>
            <a:pPr marL="342900" indent="-342900">
              <a:buAutoNum type="arabicPeriod"/>
            </a:pPr>
            <a:r>
              <a:rPr kumimoji="0" lang="fr-FR" altLang="fr-FR" sz="2800" b="0" i="0" u="none" strike="noStrike" cap="none" normalizeH="0" baseline="0" dirty="0" err="1">
                <a:ln>
                  <a:noFill/>
                </a:ln>
                <a:solidFill>
                  <a:srgbClr val="202124"/>
                </a:solidFill>
                <a:effectLst/>
                <a:latin typeface="inherit"/>
              </a:rPr>
              <a:t>Continuous</a:t>
            </a:r>
            <a:r>
              <a:rPr kumimoji="0" lang="fr-FR" altLang="fr-FR" sz="2800" b="0" i="0" u="none" strike="noStrike" cap="none" normalizeH="0" baseline="0" dirty="0">
                <a:ln>
                  <a:noFill/>
                </a:ln>
                <a:solidFill>
                  <a:srgbClr val="202124"/>
                </a:solidFill>
                <a:effectLst/>
                <a:latin typeface="inherit"/>
              </a:rPr>
              <a:t> and/or </a:t>
            </a:r>
            <a:r>
              <a:rPr kumimoji="0" lang="fr-FR" altLang="fr-FR" sz="2800" b="0" i="0" u="none" strike="noStrike" cap="none" normalizeH="0" baseline="0" dirty="0" err="1">
                <a:ln>
                  <a:noFill/>
                </a:ln>
                <a:solidFill>
                  <a:srgbClr val="202124"/>
                </a:solidFill>
                <a:effectLst/>
                <a:latin typeface="inherit"/>
              </a:rPr>
              <a:t>daytime</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work</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what</a:t>
            </a:r>
            <a:r>
              <a:rPr kumimoji="0" lang="fr-FR" altLang="fr-FR" sz="2800" b="0" i="0" u="none" strike="noStrike" cap="none" normalizeH="0" baseline="0" dirty="0">
                <a:ln>
                  <a:noFill/>
                </a:ln>
                <a:solidFill>
                  <a:srgbClr val="202124"/>
                </a:solidFill>
                <a:effectLst/>
                <a:latin typeface="inherit"/>
              </a:rPr>
              <a:t> are </a:t>
            </a:r>
            <a:r>
              <a:rPr kumimoji="0" lang="fr-FR" altLang="fr-FR" sz="2800" b="0" i="0" u="none" strike="noStrike" cap="none" normalizeH="0" baseline="0" dirty="0" err="1">
                <a:ln>
                  <a:noFill/>
                </a:ln>
                <a:solidFill>
                  <a:srgbClr val="202124"/>
                </a:solidFill>
                <a:effectLst/>
                <a:latin typeface="inherit"/>
              </a:rPr>
              <a:t>we</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talking</a:t>
            </a:r>
            <a:r>
              <a:rPr kumimoji="0" lang="fr-FR" altLang="fr-FR" sz="2800" b="0" i="0" u="none" strike="noStrike" cap="none" normalizeH="0" baseline="0" dirty="0">
                <a:ln>
                  <a:noFill/>
                </a:ln>
                <a:solidFill>
                  <a:srgbClr val="202124"/>
                </a:solidFill>
                <a:effectLst/>
                <a:latin typeface="inherit"/>
              </a:rPr>
              <a:t> about?</a:t>
            </a:r>
            <a:endParaRPr lang="fr-FR" sz="2800" dirty="0"/>
          </a:p>
          <a:p>
            <a:pPr marL="342900" indent="-342900">
              <a:buAutoNum type="arabicPeriod"/>
            </a:pPr>
            <a:endParaRPr lang="fr-FR" sz="2800" dirty="0"/>
          </a:p>
          <a:p>
            <a:pPr marL="342900" indent="-342900">
              <a:buAutoNum type="arabicPeriod"/>
            </a:pPr>
            <a:r>
              <a:rPr lang="en-US" sz="2800" dirty="0"/>
              <a:t>The effects for all parties</a:t>
            </a:r>
            <a:endParaRPr lang="fr-FR" sz="2800" dirty="0"/>
          </a:p>
          <a:p>
            <a:pPr marL="342900" indent="-342900">
              <a:buAutoNum type="arabicPeriod"/>
            </a:pPr>
            <a:endParaRPr lang="fr-FR" sz="2800" dirty="0"/>
          </a:p>
          <a:p>
            <a:pPr marL="342900" indent="-342900">
              <a:buFontTx/>
              <a:buAutoNum type="arabicPeriod"/>
            </a:pPr>
            <a:r>
              <a:rPr lang="fr-FR" altLang="fr-FR" sz="2800" dirty="0" err="1"/>
              <a:t>Barriers</a:t>
            </a:r>
            <a:r>
              <a:rPr lang="fr-FR" altLang="fr-FR" sz="2800" dirty="0"/>
              <a:t> to </a:t>
            </a:r>
            <a:r>
              <a:rPr lang="fr-FR" altLang="fr-FR" sz="2800" dirty="0" err="1"/>
              <a:t>organizational</a:t>
            </a:r>
            <a:r>
              <a:rPr lang="fr-FR" altLang="fr-FR" sz="2800" dirty="0"/>
              <a:t> change and how to </a:t>
            </a:r>
            <a:r>
              <a:rPr lang="fr-FR" altLang="fr-FR" sz="2800" dirty="0" err="1"/>
              <a:t>overcome</a:t>
            </a:r>
            <a:r>
              <a:rPr lang="fr-FR" altLang="fr-FR" sz="2800" dirty="0"/>
              <a:t> </a:t>
            </a:r>
            <a:r>
              <a:rPr lang="fr-FR" altLang="fr-FR" sz="2800" dirty="0" err="1"/>
              <a:t>them</a:t>
            </a:r>
            <a:r>
              <a:rPr lang="fr-FR" altLang="fr-FR" sz="2800" dirty="0"/>
              <a:t> </a:t>
            </a:r>
          </a:p>
          <a:p>
            <a:pPr marL="342900" indent="-342900">
              <a:buFontTx/>
              <a:buAutoNum type="arabicPeriod"/>
            </a:pPr>
            <a:endParaRPr lang="fr-FR" sz="2800" dirty="0"/>
          </a:p>
          <a:p>
            <a:pPr marL="342900" indent="-342900">
              <a:buFontTx/>
              <a:buAutoNum type="arabicPeriod"/>
            </a:pPr>
            <a:r>
              <a:rPr lang="en-US" sz="2800" dirty="0"/>
              <a:t>Methodology and principles of implementation: 4 main phases to follow for a successful organizational change</a:t>
            </a:r>
            <a:endParaRPr lang="fr-FR" sz="2800" dirty="0"/>
          </a:p>
          <a:p>
            <a:pPr marL="800100" lvl="1" indent="-342900">
              <a:buAutoNum type="arabicPeriod"/>
            </a:pPr>
            <a:endParaRPr lang="fr-FR" sz="2000" dirty="0"/>
          </a:p>
        </p:txBody>
      </p:sp>
      <p:sp>
        <p:nvSpPr>
          <p:cNvPr id="4" name="Rectangle 1">
            <a:extLst>
              <a:ext uri="{FF2B5EF4-FFF2-40B4-BE49-F238E27FC236}">
                <a16:creationId xmlns:a16="http://schemas.microsoft.com/office/drawing/2014/main" id="{BCB736B7-BE3E-497F-7B35-DF6A0CD3FD61}"/>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5A0A3F92-F95A-B4B8-CCAF-8EE856BF355B}"/>
              </a:ext>
            </a:extLst>
          </p:cNvPr>
          <p:cNvSpPr>
            <a:spLocks noChangeArrowheads="1"/>
          </p:cNvSpPr>
          <p:nvPr/>
        </p:nvSpPr>
        <p:spPr bwMode="auto">
          <a:xfrm>
            <a:off x="304800" y="4077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03630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FD0CE7-5F50-407D-97CA-20644AA6246A}"/>
              </a:ext>
            </a:extLst>
          </p:cNvPr>
          <p:cNvSpPr/>
          <p:nvPr/>
        </p:nvSpPr>
        <p:spPr>
          <a:xfrm>
            <a:off x="0" y="-10510"/>
            <a:ext cx="12192000" cy="6868510"/>
          </a:xfrm>
          <a:prstGeom prst="rect">
            <a:avLst/>
          </a:prstGeom>
          <a:solidFill>
            <a:srgbClr val="F47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0C96EDB-86F6-41BF-9398-1E4C39344ABC}"/>
              </a:ext>
            </a:extLst>
          </p:cNvPr>
          <p:cNvSpPr>
            <a:spLocks noGrp="1"/>
          </p:cNvSpPr>
          <p:nvPr>
            <p:ph type="title"/>
          </p:nvPr>
        </p:nvSpPr>
        <p:spPr>
          <a:xfrm>
            <a:off x="2353501" y="2036379"/>
            <a:ext cx="7963969" cy="2774732"/>
          </a:xfr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4800" i="0" u="none" strike="noStrike" cap="none" normalizeH="0" baseline="0" dirty="0" err="1">
                <a:ln>
                  <a:noFill/>
                </a:ln>
                <a:solidFill>
                  <a:schemeClr val="bg1">
                    <a:lumMod val="95000"/>
                  </a:schemeClr>
                </a:solidFill>
                <a:effectLst/>
                <a:latin typeface="inherit"/>
              </a:rPr>
              <a:t>What</a:t>
            </a:r>
            <a:r>
              <a:rPr kumimoji="0" lang="fr-FR" altLang="fr-FR" sz="4800" i="0" u="none" strike="noStrike" cap="none" normalizeH="0" baseline="0" dirty="0">
                <a:ln>
                  <a:noFill/>
                </a:ln>
                <a:solidFill>
                  <a:schemeClr val="bg1">
                    <a:lumMod val="95000"/>
                  </a:schemeClr>
                </a:solidFill>
                <a:effectLst/>
                <a:latin typeface="inherit"/>
              </a:rPr>
              <a:t> are the </a:t>
            </a:r>
            <a:r>
              <a:rPr kumimoji="0" lang="fr-FR" altLang="fr-FR" sz="4800" i="0" u="none" strike="noStrike" cap="none" normalizeH="0" baseline="0" dirty="0" err="1">
                <a:ln>
                  <a:noFill/>
                </a:ln>
                <a:solidFill>
                  <a:schemeClr val="bg1">
                    <a:lumMod val="95000"/>
                  </a:schemeClr>
                </a:solidFill>
                <a:effectLst/>
                <a:latin typeface="inherit"/>
              </a:rPr>
              <a:t>consequences</a:t>
            </a:r>
            <a:r>
              <a:rPr kumimoji="0" lang="fr-FR" altLang="fr-FR" sz="4800" i="0" u="none" strike="noStrike" cap="none" normalizeH="0" baseline="0" dirty="0">
                <a:ln>
                  <a:noFill/>
                </a:ln>
                <a:solidFill>
                  <a:schemeClr val="bg1">
                    <a:lumMod val="95000"/>
                  </a:schemeClr>
                </a:solidFill>
                <a:effectLst/>
                <a:latin typeface="inherit"/>
              </a:rPr>
              <a:t> of the </a:t>
            </a:r>
            <a:r>
              <a:rPr kumimoji="0" lang="fr-FR" altLang="fr-FR" sz="4800" i="0" u="none" strike="noStrike" cap="none" normalizeH="0" baseline="0" dirty="0" err="1">
                <a:ln>
                  <a:noFill/>
                </a:ln>
                <a:solidFill>
                  <a:schemeClr val="bg1">
                    <a:lumMod val="95000"/>
                  </a:schemeClr>
                </a:solidFill>
                <a:effectLst/>
                <a:latin typeface="inherit"/>
              </a:rPr>
              <a:t>organization</a:t>
            </a:r>
            <a:r>
              <a:rPr kumimoji="0" lang="fr-FR" altLang="fr-FR" sz="4800" i="0" u="none" strike="noStrike" cap="none" normalizeH="0" baseline="0" dirty="0">
                <a:ln>
                  <a:noFill/>
                </a:ln>
                <a:solidFill>
                  <a:schemeClr val="bg1">
                    <a:lumMod val="95000"/>
                  </a:schemeClr>
                </a:solidFill>
                <a:effectLst/>
                <a:latin typeface="inherit"/>
              </a:rPr>
              <a:t> of </a:t>
            </a:r>
            <a:r>
              <a:rPr kumimoji="0" lang="fr-FR" altLang="fr-FR" sz="4800" i="0" u="none" strike="noStrike" cap="none" normalizeH="0" baseline="0" dirty="0" err="1">
                <a:ln>
                  <a:noFill/>
                </a:ln>
                <a:solidFill>
                  <a:schemeClr val="bg1">
                    <a:lumMod val="95000"/>
                  </a:schemeClr>
                </a:solidFill>
                <a:effectLst/>
                <a:latin typeface="inherit"/>
              </a:rPr>
              <a:t>work</a:t>
            </a:r>
            <a:r>
              <a:rPr kumimoji="0" lang="fr-FR" altLang="fr-FR" sz="4800" i="0" u="none" strike="noStrike" cap="none" normalizeH="0" baseline="0" dirty="0">
                <a:ln>
                  <a:noFill/>
                </a:ln>
                <a:solidFill>
                  <a:schemeClr val="bg1">
                    <a:lumMod val="95000"/>
                  </a:schemeClr>
                </a:solidFill>
                <a:effectLst/>
                <a:latin typeface="inherit"/>
              </a:rPr>
              <a:t> in </a:t>
            </a:r>
            <a:r>
              <a:rPr kumimoji="0" lang="fr-FR" altLang="fr-FR" sz="4800" i="0" u="none" strike="noStrike" cap="none" normalizeH="0" baseline="0" dirty="0" err="1">
                <a:ln>
                  <a:noFill/>
                </a:ln>
                <a:solidFill>
                  <a:schemeClr val="bg1">
                    <a:lumMod val="95000"/>
                  </a:schemeClr>
                </a:solidFill>
                <a:effectLst/>
                <a:latin typeface="inherit"/>
              </a:rPr>
              <a:t>staggered</a:t>
            </a:r>
            <a:r>
              <a:rPr kumimoji="0" lang="fr-FR" altLang="fr-FR" sz="4800" i="0" u="none" strike="noStrike" cap="none" normalizeH="0" baseline="0" dirty="0">
                <a:ln>
                  <a:noFill/>
                </a:ln>
                <a:solidFill>
                  <a:schemeClr val="bg1">
                    <a:lumMod val="95000"/>
                  </a:schemeClr>
                </a:solidFill>
                <a:effectLst/>
                <a:latin typeface="inherit"/>
              </a:rPr>
              <a:t>/</a:t>
            </a:r>
            <a:r>
              <a:rPr kumimoji="0" lang="fr-FR" altLang="fr-FR" sz="4800" i="0" u="none" strike="noStrike" cap="none" normalizeH="0" baseline="0" dirty="0" err="1">
                <a:ln>
                  <a:noFill/>
                </a:ln>
                <a:solidFill>
                  <a:schemeClr val="bg1">
                    <a:lumMod val="95000"/>
                  </a:schemeClr>
                </a:solidFill>
                <a:effectLst/>
                <a:latin typeface="inherit"/>
              </a:rPr>
              <a:t>fragmented</a:t>
            </a:r>
            <a:r>
              <a:rPr kumimoji="0" lang="fr-FR" altLang="fr-FR" sz="4800" i="0" u="none" strike="noStrike" cap="none" normalizeH="0" baseline="0" dirty="0">
                <a:ln>
                  <a:noFill/>
                </a:ln>
                <a:solidFill>
                  <a:schemeClr val="bg1">
                    <a:lumMod val="95000"/>
                  </a:schemeClr>
                </a:solidFill>
                <a:effectLst/>
                <a:latin typeface="inherit"/>
              </a:rPr>
              <a:t> </a:t>
            </a:r>
            <a:r>
              <a:rPr kumimoji="0" lang="fr-FR" altLang="fr-FR" sz="4800" i="0" u="none" strike="noStrike" cap="none" normalizeH="0" baseline="0" dirty="0" err="1">
                <a:ln>
                  <a:noFill/>
                </a:ln>
                <a:solidFill>
                  <a:schemeClr val="bg1">
                    <a:lumMod val="95000"/>
                  </a:schemeClr>
                </a:solidFill>
                <a:effectLst/>
                <a:latin typeface="inherit"/>
              </a:rPr>
              <a:t>hours</a:t>
            </a:r>
            <a:r>
              <a:rPr kumimoji="0" lang="fr-FR" altLang="fr-FR" sz="4800" i="0" u="none" strike="noStrike" cap="none" normalizeH="0" baseline="0" dirty="0">
                <a:ln>
                  <a:noFill/>
                </a:ln>
                <a:solidFill>
                  <a:schemeClr val="bg1">
                    <a:lumMod val="95000"/>
                  </a:schemeClr>
                </a:solidFill>
                <a:effectLst/>
                <a:latin typeface="inherit"/>
              </a:rPr>
              <a:t>?</a:t>
            </a:r>
            <a:r>
              <a:rPr kumimoji="0" lang="fr-FR" altLang="fr-FR" sz="1400" i="0" u="none" strike="noStrike" cap="none" normalizeH="0" baseline="0" dirty="0">
                <a:ln>
                  <a:noFill/>
                </a:ln>
                <a:solidFill>
                  <a:schemeClr val="bg1">
                    <a:lumMod val="95000"/>
                  </a:schemeClr>
                </a:solidFill>
                <a:effectLst/>
              </a:rPr>
              <a:t> </a:t>
            </a:r>
            <a:endParaRPr kumimoji="0" lang="fr-FR" altLang="fr-FR" sz="4000" i="0" u="none" strike="noStrike" cap="none" normalizeH="0" baseline="0" dirty="0">
              <a:ln>
                <a:noFill/>
              </a:ln>
              <a:solidFill>
                <a:schemeClr val="bg1">
                  <a:lumMod val="95000"/>
                </a:schemeClr>
              </a:solidFill>
              <a:effectLst/>
              <a:latin typeface="Arial" panose="020B0604020202020204" pitchFamily="34" charset="0"/>
            </a:endParaRPr>
          </a:p>
        </p:txBody>
      </p:sp>
    </p:spTree>
    <p:extLst>
      <p:ext uri="{BB962C8B-B14F-4D97-AF65-F5344CB8AC3E}">
        <p14:creationId xmlns:p14="http://schemas.microsoft.com/office/powerpoint/2010/main" val="2057215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9466A380-018F-AFD2-FC60-F41DDD5D043B}"/>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59C5F97D-0D70-5EA5-B61A-931F3ECC28B2}"/>
              </a:ext>
            </a:extLst>
          </p:cNvPr>
          <p:cNvSpPr>
            <a:spLocks noGrp="1"/>
          </p:cNvSpPr>
          <p:nvPr>
            <p:ph type="ftr" sz="quarter" idx="11"/>
          </p:nvPr>
        </p:nvSpPr>
        <p:spPr/>
        <p:txBody>
          <a:bodyPr/>
          <a:lstStyle/>
          <a:p>
            <a:r>
              <a:rPr lang="fr-FR"/>
              <a:t>Monde de la Propreté</a:t>
            </a:r>
            <a:endParaRPr lang="fr-FR" dirty="0"/>
          </a:p>
        </p:txBody>
      </p:sp>
      <p:sp>
        <p:nvSpPr>
          <p:cNvPr id="11" name="ZoneTexte 10">
            <a:extLst>
              <a:ext uri="{FF2B5EF4-FFF2-40B4-BE49-F238E27FC236}">
                <a16:creationId xmlns:a16="http://schemas.microsoft.com/office/drawing/2014/main" id="{F68BC77A-D56E-30BF-4736-ED9F7B6CAF9C}"/>
              </a:ext>
            </a:extLst>
          </p:cNvPr>
          <p:cNvSpPr txBox="1"/>
          <p:nvPr/>
        </p:nvSpPr>
        <p:spPr>
          <a:xfrm>
            <a:off x="3743325" y="5981701"/>
            <a:ext cx="6096000" cy="276999"/>
          </a:xfrm>
          <a:prstGeom prst="rect">
            <a:avLst/>
          </a:prstGeom>
          <a:noFill/>
        </p:spPr>
        <p:txBody>
          <a:bodyPr wrap="square">
            <a:spAutoFit/>
          </a:bodyPr>
          <a:lstStyle/>
          <a:p>
            <a:r>
              <a:rPr lang="fr-FR" sz="1200" i="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rPr>
              <a:t>Source : Enquête Conditions de Travail (DARES 2019), traitement F-X </a:t>
            </a:r>
            <a:r>
              <a:rPr lang="fr-FR" sz="1200" i="1" dirty="0" err="1">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rPr>
              <a:t>Devetter</a:t>
            </a:r>
            <a:r>
              <a:rPr lang="fr-FR" sz="1200" i="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200" i="1" dirty="0">
              <a:solidFill>
                <a:schemeClr val="bg1">
                  <a:lumMod val="65000"/>
                </a:schemeClr>
              </a:solidFill>
            </a:endParaRPr>
          </a:p>
        </p:txBody>
      </p:sp>
      <p:sp>
        <p:nvSpPr>
          <p:cNvPr id="13" name="ZoneTexte 12">
            <a:extLst>
              <a:ext uri="{FF2B5EF4-FFF2-40B4-BE49-F238E27FC236}">
                <a16:creationId xmlns:a16="http://schemas.microsoft.com/office/drawing/2014/main" id="{C338FA1B-4FBF-8069-E8BC-962C156BF000}"/>
              </a:ext>
            </a:extLst>
          </p:cNvPr>
          <p:cNvSpPr txBox="1"/>
          <p:nvPr/>
        </p:nvSpPr>
        <p:spPr>
          <a:xfrm>
            <a:off x="3269698" y="5263801"/>
            <a:ext cx="6096000" cy="734368"/>
          </a:xfrm>
          <a:prstGeom prst="rect">
            <a:avLst/>
          </a:prstGeom>
          <a:noFill/>
        </p:spPr>
        <p:txBody>
          <a:bodyPr wrap="square">
            <a:spAutoFit/>
          </a:bodyPr>
          <a:lstStyle/>
          <a:p>
            <a:pPr algn="just">
              <a:lnSpc>
                <a:spcPct val="107000"/>
              </a:lnSpc>
              <a:spcAft>
                <a:spcPts val="800"/>
              </a:spcAft>
              <a:tabLst>
                <a:tab pos="942975" algn="l"/>
              </a:tabLst>
            </a:pPr>
            <a:r>
              <a:rPr lang="en-US" sz="2000" b="0" i="0" dirty="0">
                <a:solidFill>
                  <a:srgbClr val="202124"/>
                </a:solidFill>
                <a:effectLst/>
                <a:latin typeface="arial" panose="020B0604020202020204" pitchFamily="34" charset="0"/>
              </a:rPr>
              <a:t>At 6 am, 31% of cleaning employees are at work, compared to 7% for all employees in all sectors.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2">
            <a:extLst>
              <a:ext uri="{FF2B5EF4-FFF2-40B4-BE49-F238E27FC236}">
                <a16:creationId xmlns:a16="http://schemas.microsoft.com/office/drawing/2014/main" id="{FF756B58-FBE7-9CE9-E8BC-FE2084D18751}"/>
              </a:ext>
            </a:extLst>
          </p:cNvPr>
          <p:cNvSpPr>
            <a:spLocks noGrp="1" noChangeArrowheads="1"/>
          </p:cNvSpPr>
          <p:nvPr>
            <p:ph type="title"/>
          </p:nvPr>
        </p:nvSpPr>
        <p:spPr bwMode="auto">
          <a:xfrm>
            <a:off x="838200" y="166570"/>
            <a:ext cx="10145486" cy="71302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i="0" u="none" strike="noStrike" cap="none" normalizeH="0" baseline="0" dirty="0">
                <a:ln>
                  <a:noFill/>
                </a:ln>
                <a:effectLst/>
                <a:latin typeface="inherit"/>
              </a:rPr>
              <a:t>The over-</a:t>
            </a:r>
            <a:r>
              <a:rPr kumimoji="0" lang="fr-FR" altLang="fr-FR" sz="2400" i="0" u="none" strike="noStrike" cap="none" normalizeH="0" baseline="0" dirty="0" err="1">
                <a:ln>
                  <a:noFill/>
                </a:ln>
                <a:effectLst/>
                <a:latin typeface="inherit"/>
              </a:rPr>
              <a:t>representation</a:t>
            </a:r>
            <a:r>
              <a:rPr kumimoji="0" lang="fr-FR" altLang="fr-FR" sz="2400" i="0" u="none" strike="noStrike" cap="none" normalizeH="0" baseline="0" dirty="0">
                <a:ln>
                  <a:noFill/>
                </a:ln>
                <a:effectLst/>
                <a:latin typeface="inherit"/>
              </a:rPr>
              <a:t> of the </a:t>
            </a:r>
            <a:r>
              <a:rPr kumimoji="0" lang="fr-FR" altLang="fr-FR" sz="2400" i="0" u="none" strike="noStrike" cap="none" normalizeH="0" baseline="0" dirty="0" err="1">
                <a:ln>
                  <a:noFill/>
                </a:ln>
                <a:effectLst/>
                <a:latin typeface="inherit"/>
              </a:rPr>
              <a:t>working</a:t>
            </a:r>
            <a:r>
              <a:rPr kumimoji="0" lang="fr-FR" altLang="fr-FR" sz="2400" i="0" u="none" strike="noStrike" cap="none" normalizeH="0" baseline="0" dirty="0">
                <a:ln>
                  <a:noFill/>
                </a:ln>
                <a:effectLst/>
                <a:latin typeface="inherit"/>
              </a:rPr>
              <a:t> time of </a:t>
            </a:r>
            <a:r>
              <a:rPr kumimoji="0" lang="fr-FR" altLang="fr-FR" sz="2400" i="0" u="none" strike="noStrike" cap="none" normalizeH="0" baseline="0" dirty="0" err="1">
                <a:ln>
                  <a:noFill/>
                </a:ln>
                <a:effectLst/>
                <a:latin typeface="inherit"/>
              </a:rPr>
              <a:t>cleaning</a:t>
            </a:r>
            <a:r>
              <a:rPr kumimoji="0" lang="fr-FR" altLang="fr-FR" sz="2400" i="0" u="none" strike="noStrike" cap="none" normalizeH="0" baseline="0" dirty="0">
                <a:ln>
                  <a:noFill/>
                </a:ln>
                <a:effectLst/>
                <a:latin typeface="inherit"/>
              </a:rPr>
              <a:t> </a:t>
            </a:r>
            <a:r>
              <a:rPr kumimoji="0" lang="fr-FR" altLang="fr-FR" sz="2400" i="0" u="none" strike="noStrike" cap="none" normalizeH="0" baseline="0" dirty="0" err="1">
                <a:ln>
                  <a:noFill/>
                </a:ln>
                <a:effectLst/>
                <a:latin typeface="inherit"/>
              </a:rPr>
              <a:t>employees</a:t>
            </a:r>
            <a:r>
              <a:rPr kumimoji="0" lang="fr-FR" altLang="fr-FR" sz="2400" i="0" u="none" strike="noStrike" cap="none" normalizeH="0" baseline="0" dirty="0">
                <a:ln>
                  <a:noFill/>
                </a:ln>
                <a:effectLst/>
                <a:latin typeface="inherit"/>
              </a:rPr>
              <a:t> </a:t>
            </a:r>
            <a:br>
              <a:rPr kumimoji="0" lang="fr-FR" altLang="fr-FR" sz="2400" i="0" u="none" strike="noStrike" cap="none" normalizeH="0" baseline="0" dirty="0">
                <a:ln>
                  <a:noFill/>
                </a:ln>
                <a:effectLst/>
                <a:latin typeface="inherit"/>
              </a:rPr>
            </a:br>
            <a:r>
              <a:rPr kumimoji="0" lang="fr-FR" altLang="fr-FR" sz="2400" i="0" u="none" strike="noStrike" cap="none" normalizeH="0" baseline="0" dirty="0" err="1">
                <a:ln>
                  <a:noFill/>
                </a:ln>
                <a:effectLst/>
                <a:latin typeface="inherit"/>
              </a:rPr>
              <a:t>between</a:t>
            </a:r>
            <a:r>
              <a:rPr kumimoji="0" lang="fr-FR" altLang="fr-FR" sz="2400" i="0" u="none" strike="noStrike" cap="none" normalizeH="0" baseline="0" dirty="0">
                <a:ln>
                  <a:noFill/>
                </a:ln>
                <a:effectLst/>
                <a:latin typeface="inherit"/>
              </a:rPr>
              <a:t> 5:30 </a:t>
            </a:r>
            <a:r>
              <a:rPr kumimoji="0" lang="fr-FR" altLang="fr-FR" sz="2400" i="0" u="none" strike="noStrike" cap="none" normalizeH="0" baseline="0" dirty="0" err="1">
                <a:ln>
                  <a:noFill/>
                </a:ln>
                <a:effectLst/>
                <a:latin typeface="inherit"/>
              </a:rPr>
              <a:t>am</a:t>
            </a:r>
            <a:r>
              <a:rPr kumimoji="0" lang="fr-FR" altLang="fr-FR" sz="2400" i="0" u="none" strike="noStrike" cap="none" normalizeH="0" baseline="0" dirty="0">
                <a:ln>
                  <a:noFill/>
                </a:ln>
                <a:effectLst/>
                <a:latin typeface="inherit"/>
              </a:rPr>
              <a:t>. and 8 </a:t>
            </a:r>
            <a:r>
              <a:rPr kumimoji="0" lang="fr-FR" altLang="fr-FR" sz="2400" i="0" u="none" strike="noStrike" cap="none" normalizeH="0" baseline="0" dirty="0" err="1">
                <a:ln>
                  <a:noFill/>
                </a:ln>
                <a:effectLst/>
                <a:latin typeface="inherit"/>
              </a:rPr>
              <a:t>am</a:t>
            </a:r>
            <a:r>
              <a:rPr lang="fr-FR" altLang="fr-FR" sz="2400" dirty="0">
                <a:latin typeface="inherit"/>
              </a:rPr>
              <a:t> a</a:t>
            </a:r>
            <a:r>
              <a:rPr kumimoji="0" lang="fr-FR" altLang="fr-FR" sz="2400" i="0" u="none" strike="noStrike" cap="none" normalizeH="0" baseline="0" dirty="0">
                <a:ln>
                  <a:noFill/>
                </a:ln>
                <a:effectLst/>
                <a:latin typeface="inherit"/>
              </a:rPr>
              <a:t>nd </a:t>
            </a:r>
            <a:r>
              <a:rPr kumimoji="0" lang="fr-FR" altLang="fr-FR" sz="2400" i="0" u="none" strike="noStrike" cap="none" normalizeH="0" baseline="0" dirty="0" err="1">
                <a:ln>
                  <a:noFill/>
                </a:ln>
                <a:effectLst/>
                <a:latin typeface="inherit"/>
              </a:rPr>
              <a:t>between</a:t>
            </a:r>
            <a:r>
              <a:rPr kumimoji="0" lang="fr-FR" altLang="fr-FR" sz="2400" i="0" u="none" strike="noStrike" cap="none" normalizeH="0" baseline="0" dirty="0">
                <a:ln>
                  <a:noFill/>
                </a:ln>
                <a:effectLst/>
                <a:latin typeface="inherit"/>
              </a:rPr>
              <a:t> 5:30 pm and 9 pm</a:t>
            </a:r>
            <a:r>
              <a:rPr kumimoji="0" lang="fr-FR" altLang="fr-FR" sz="2400" i="0" u="none" strike="noStrike" cap="none" normalizeH="0" baseline="0" dirty="0">
                <a:ln>
                  <a:noFill/>
                </a:ln>
                <a:effectLst/>
              </a:rPr>
              <a:t> </a:t>
            </a:r>
            <a:endParaRPr kumimoji="0" lang="fr-FR" altLang="fr-FR" sz="2400" i="0" u="none" strike="noStrike" cap="none" normalizeH="0" baseline="0" dirty="0">
              <a:ln>
                <a:noFill/>
              </a:ln>
              <a:effectLst/>
              <a:latin typeface="Arial" panose="020B0604020202020204" pitchFamily="34" charset="0"/>
            </a:endParaRPr>
          </a:p>
        </p:txBody>
      </p:sp>
      <p:pic>
        <p:nvPicPr>
          <p:cNvPr id="8" name="Image 7">
            <a:extLst>
              <a:ext uri="{FF2B5EF4-FFF2-40B4-BE49-F238E27FC236}">
                <a16:creationId xmlns:a16="http://schemas.microsoft.com/office/drawing/2014/main" id="{2F55840D-46E2-1E10-98F9-3D3F3BF64EA6}"/>
              </a:ext>
            </a:extLst>
          </p:cNvPr>
          <p:cNvPicPr>
            <a:picLocks noChangeAspect="1"/>
          </p:cNvPicPr>
          <p:nvPr/>
        </p:nvPicPr>
        <p:blipFill>
          <a:blip r:embed="rId2"/>
          <a:stretch>
            <a:fillRect/>
          </a:stretch>
        </p:blipFill>
        <p:spPr>
          <a:xfrm>
            <a:off x="2710543" y="980488"/>
            <a:ext cx="7214311" cy="4141380"/>
          </a:xfrm>
          <a:prstGeom prst="rect">
            <a:avLst/>
          </a:prstGeom>
        </p:spPr>
      </p:pic>
    </p:spTree>
    <p:extLst>
      <p:ext uri="{BB962C8B-B14F-4D97-AF65-F5344CB8AC3E}">
        <p14:creationId xmlns:p14="http://schemas.microsoft.com/office/powerpoint/2010/main" val="3018576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981342" y="0"/>
            <a:ext cx="10229258" cy="645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pPr>
              <a:lnSpc>
                <a:spcPct val="120000"/>
              </a:lnSpc>
            </a:pPr>
            <a:br>
              <a:rPr lang="en-US" sz="2400" dirty="0">
                <a:solidFill>
                  <a:srgbClr val="FAA61A"/>
                </a:solidFill>
              </a:rPr>
            </a:br>
            <a:r>
              <a:rPr lang="en-US" sz="2400" i="0" dirty="0">
                <a:solidFill>
                  <a:srgbClr val="FAA61A"/>
                </a:solidFill>
                <a:effectLst/>
                <a:latin typeface="arial" panose="020B0604020202020204" pitchFamily="34" charset="0"/>
              </a:rPr>
              <a:t>The limits of staggered work organization</a:t>
            </a:r>
            <a:endParaRPr lang="fr-FR" sz="2400" dirty="0">
              <a:solidFill>
                <a:srgbClr val="FAA61A"/>
              </a:solidFill>
            </a:endParaRPr>
          </a:p>
        </p:txBody>
      </p:sp>
      <p:pic>
        <p:nvPicPr>
          <p:cNvPr id="4" name="Image 3">
            <a:extLst>
              <a:ext uri="{FF2B5EF4-FFF2-40B4-BE49-F238E27FC236}">
                <a16:creationId xmlns:a16="http://schemas.microsoft.com/office/drawing/2014/main" id="{F5D21CBD-3C5B-7EEB-8B86-FB1FC4DCA553}"/>
              </a:ext>
            </a:extLst>
          </p:cNvPr>
          <p:cNvPicPr>
            <a:picLocks noChangeAspect="1"/>
          </p:cNvPicPr>
          <p:nvPr/>
        </p:nvPicPr>
        <p:blipFill>
          <a:blip r:embed="rId3"/>
          <a:stretch>
            <a:fillRect/>
          </a:stretch>
        </p:blipFill>
        <p:spPr>
          <a:xfrm>
            <a:off x="6095971" y="3428987"/>
            <a:ext cx="58" cy="26"/>
          </a:xfrm>
          <a:prstGeom prst="rect">
            <a:avLst/>
          </a:prstGeom>
        </p:spPr>
      </p:pic>
      <p:pic>
        <p:nvPicPr>
          <p:cNvPr id="6" name="Image 5">
            <a:extLst>
              <a:ext uri="{FF2B5EF4-FFF2-40B4-BE49-F238E27FC236}">
                <a16:creationId xmlns:a16="http://schemas.microsoft.com/office/drawing/2014/main" id="{B796E3A6-E288-9682-5E41-515DF2E383ED}"/>
              </a:ext>
            </a:extLst>
          </p:cNvPr>
          <p:cNvPicPr>
            <a:picLocks noChangeAspect="1"/>
          </p:cNvPicPr>
          <p:nvPr/>
        </p:nvPicPr>
        <p:blipFill>
          <a:blip r:embed="rId3"/>
          <a:stretch>
            <a:fillRect/>
          </a:stretch>
        </p:blipFill>
        <p:spPr>
          <a:xfrm>
            <a:off x="6095971" y="3428987"/>
            <a:ext cx="58" cy="26"/>
          </a:xfrm>
          <a:prstGeom prst="rect">
            <a:avLst/>
          </a:prstGeom>
        </p:spPr>
      </p:pic>
      <p:pic>
        <p:nvPicPr>
          <p:cNvPr id="9" name="Image 8">
            <a:extLst>
              <a:ext uri="{FF2B5EF4-FFF2-40B4-BE49-F238E27FC236}">
                <a16:creationId xmlns:a16="http://schemas.microsoft.com/office/drawing/2014/main" id="{697C1BF6-079A-00A5-F556-953B9DC7F9F7}"/>
              </a:ext>
            </a:extLst>
          </p:cNvPr>
          <p:cNvPicPr>
            <a:picLocks noChangeAspect="1"/>
          </p:cNvPicPr>
          <p:nvPr/>
        </p:nvPicPr>
        <p:blipFill>
          <a:blip r:embed="rId4"/>
          <a:stretch>
            <a:fillRect/>
          </a:stretch>
        </p:blipFill>
        <p:spPr>
          <a:xfrm>
            <a:off x="0" y="1014362"/>
            <a:ext cx="12192000" cy="5373562"/>
          </a:xfrm>
          <a:prstGeom prst="rect">
            <a:avLst/>
          </a:prstGeom>
        </p:spPr>
      </p:pic>
    </p:spTree>
    <p:extLst>
      <p:ext uri="{BB962C8B-B14F-4D97-AF65-F5344CB8AC3E}">
        <p14:creationId xmlns:p14="http://schemas.microsoft.com/office/powerpoint/2010/main" val="2202756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FD0CE7-5F50-407D-97CA-20644AA6246A}"/>
              </a:ext>
            </a:extLst>
          </p:cNvPr>
          <p:cNvSpPr/>
          <p:nvPr/>
        </p:nvSpPr>
        <p:spPr>
          <a:xfrm>
            <a:off x="0" y="-10510"/>
            <a:ext cx="12192000" cy="6868510"/>
          </a:xfrm>
          <a:prstGeom prst="rect">
            <a:avLst/>
          </a:prstGeom>
          <a:solidFill>
            <a:srgbClr val="F47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800" b="0" i="0" u="none" strike="noStrike" cap="none" normalizeH="0" baseline="0" dirty="0">
              <a:ln>
                <a:noFill/>
              </a:ln>
              <a:solidFill>
                <a:srgbClr val="202124"/>
              </a:solidFill>
              <a:effectLst/>
              <a:latin typeface="Arial" panose="020B0604020202020204" pitchFamily="34" charset="0"/>
              <a:cs typeface="Arial" panose="020B0604020202020204" pitchFamily="34" charset="0"/>
            </a:endParaRPr>
          </a:p>
        </p:txBody>
      </p:sp>
      <p:sp>
        <p:nvSpPr>
          <p:cNvPr id="2" name="Titre 1">
            <a:extLst>
              <a:ext uri="{FF2B5EF4-FFF2-40B4-BE49-F238E27FC236}">
                <a16:creationId xmlns:a16="http://schemas.microsoft.com/office/drawing/2014/main" id="{30C96EDB-86F6-41BF-9398-1E4C39344ABC}"/>
              </a:ext>
            </a:extLst>
          </p:cNvPr>
          <p:cNvSpPr>
            <a:spLocks noGrp="1"/>
          </p:cNvSpPr>
          <p:nvPr>
            <p:ph type="title"/>
          </p:nvPr>
        </p:nvSpPr>
        <p:spPr>
          <a:xfrm>
            <a:off x="2146527" y="3423745"/>
            <a:ext cx="8486775" cy="645827"/>
          </a:xfrm>
        </p:spPr>
        <p:txBody>
          <a:bodyPr>
            <a:normAutofit fontScale="90000"/>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br>
            <a:r>
              <a:rPr kumimoji="0" lang="fr-FR" altLang="fr-FR" sz="4800" i="0" u="none" strike="noStrike" cap="none" normalizeH="0" baseline="0" dirty="0" err="1">
                <a:ln>
                  <a:noFill/>
                </a:ln>
                <a:solidFill>
                  <a:srgbClr val="FFFFFF"/>
                </a:solidFill>
                <a:effectLst/>
                <a:latin typeface="inherit"/>
                <a:cs typeface="Arial" panose="020B0604020202020204" pitchFamily="34" charset="0"/>
              </a:rPr>
              <a:t>Continuous</a:t>
            </a:r>
            <a:r>
              <a:rPr kumimoji="0" lang="fr-FR" altLang="fr-FR" sz="4800" i="0" u="none" strike="noStrike" cap="none" normalizeH="0" baseline="0" dirty="0">
                <a:ln>
                  <a:noFill/>
                </a:ln>
                <a:solidFill>
                  <a:srgbClr val="FFFFFF"/>
                </a:solidFill>
                <a:effectLst/>
                <a:latin typeface="inherit"/>
                <a:cs typeface="Arial" panose="020B0604020202020204" pitchFamily="34" charset="0"/>
              </a:rPr>
              <a:t> and/or </a:t>
            </a:r>
            <a:r>
              <a:rPr kumimoji="0" lang="fr-FR" altLang="fr-FR" sz="4800" i="0" u="none" strike="noStrike" cap="none" normalizeH="0" baseline="0" dirty="0" err="1">
                <a:ln>
                  <a:noFill/>
                </a:ln>
                <a:solidFill>
                  <a:srgbClr val="FFFFFF"/>
                </a:solidFill>
                <a:effectLst/>
                <a:latin typeface="inherit"/>
                <a:cs typeface="Arial" panose="020B0604020202020204" pitchFamily="34" charset="0"/>
              </a:rPr>
              <a:t>daytime</a:t>
            </a:r>
            <a:r>
              <a:rPr kumimoji="0" lang="fr-FR" altLang="fr-FR" sz="4800" i="0" u="none" strike="noStrike" cap="none" normalizeH="0" baseline="0" dirty="0">
                <a:ln>
                  <a:noFill/>
                </a:ln>
                <a:solidFill>
                  <a:srgbClr val="FFFFFF"/>
                </a:solidFill>
                <a:effectLst/>
                <a:latin typeface="inherit"/>
                <a:cs typeface="Arial" panose="020B0604020202020204" pitchFamily="34" charset="0"/>
              </a:rPr>
              <a:t> </a:t>
            </a:r>
            <a:r>
              <a:rPr kumimoji="0" lang="fr-FR" altLang="fr-FR" sz="4800" i="0" u="none" strike="noStrike" cap="none" normalizeH="0" baseline="0" dirty="0" err="1">
                <a:ln>
                  <a:noFill/>
                </a:ln>
                <a:solidFill>
                  <a:srgbClr val="FFFFFF"/>
                </a:solidFill>
                <a:effectLst/>
                <a:latin typeface="inherit"/>
                <a:cs typeface="Arial" panose="020B0604020202020204" pitchFamily="34" charset="0"/>
              </a:rPr>
              <a:t>work</a:t>
            </a:r>
            <a:br>
              <a:rPr kumimoji="0" lang="fr-FR" altLang="fr-FR" sz="4000" i="0" u="none" strike="noStrike" cap="none" normalizeH="0" baseline="0" dirty="0">
                <a:ln>
                  <a:noFill/>
                </a:ln>
                <a:solidFill>
                  <a:srgbClr val="FFFFFF"/>
                </a:solidFill>
                <a:effectLst/>
                <a:latin typeface="Arial" panose="020B0604020202020204" pitchFamily="34" charset="0"/>
              </a:rPr>
            </a:br>
            <a:br>
              <a:rPr lang="fr-FR" sz="4800" dirty="0">
                <a:solidFill>
                  <a:schemeClr val="bg1"/>
                </a:solidFill>
              </a:rPr>
            </a:br>
            <a:endParaRPr lang="fr-FR" sz="4800" dirty="0">
              <a:solidFill>
                <a:schemeClr val="bg1"/>
              </a:solidFill>
            </a:endParaRPr>
          </a:p>
        </p:txBody>
      </p:sp>
    </p:spTree>
    <p:extLst>
      <p:ext uri="{BB962C8B-B14F-4D97-AF65-F5344CB8AC3E}">
        <p14:creationId xmlns:p14="http://schemas.microsoft.com/office/powerpoint/2010/main" val="268927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36C356-CC54-4AD4-822A-17F578A90FE5}"/>
              </a:ext>
            </a:extLst>
          </p:cNvPr>
          <p:cNvSpPr>
            <a:spLocks noGrp="1"/>
          </p:cNvSpPr>
          <p:nvPr>
            <p:ph type="title"/>
          </p:nvPr>
        </p:nvSpPr>
        <p:spPr>
          <a:xfrm>
            <a:off x="1006877" y="228599"/>
            <a:ext cx="10515600" cy="645827"/>
          </a:xfrm>
        </p:spPr>
        <p:txBody>
          <a:bodyPr>
            <a:normAutofit/>
          </a:bodyPr>
          <a:lstStyle/>
          <a:p>
            <a:r>
              <a:rPr lang="fr-FR" sz="2800" dirty="0" err="1">
                <a:solidFill>
                  <a:srgbClr val="F47727"/>
                </a:solidFill>
              </a:rPr>
              <a:t>Definition</a:t>
            </a:r>
            <a:r>
              <a:rPr lang="fr-FR" sz="2800" dirty="0">
                <a:solidFill>
                  <a:srgbClr val="F47727"/>
                </a:solidFill>
              </a:rPr>
              <a:t> of </a:t>
            </a:r>
            <a:r>
              <a:rPr lang="fr-FR" sz="2800" dirty="0" err="1">
                <a:solidFill>
                  <a:srgbClr val="F47727"/>
                </a:solidFill>
              </a:rPr>
              <a:t>continuous</a:t>
            </a:r>
            <a:r>
              <a:rPr lang="fr-FR" sz="2800" dirty="0">
                <a:solidFill>
                  <a:srgbClr val="F47727"/>
                </a:solidFill>
              </a:rPr>
              <a:t> and/or </a:t>
            </a:r>
            <a:r>
              <a:rPr lang="fr-FR" sz="2800" dirty="0" err="1">
                <a:solidFill>
                  <a:srgbClr val="F47727"/>
                </a:solidFill>
              </a:rPr>
              <a:t>daytime</a:t>
            </a:r>
            <a:r>
              <a:rPr lang="fr-FR" sz="2800" dirty="0">
                <a:solidFill>
                  <a:srgbClr val="F47727"/>
                </a:solidFill>
              </a:rPr>
              <a:t> </a:t>
            </a:r>
            <a:r>
              <a:rPr lang="fr-FR" sz="2800" dirty="0" err="1">
                <a:solidFill>
                  <a:srgbClr val="F47727"/>
                </a:solidFill>
              </a:rPr>
              <a:t>work</a:t>
            </a:r>
            <a:endParaRPr lang="fr-FR" sz="2800" dirty="0">
              <a:solidFill>
                <a:srgbClr val="F47727"/>
              </a:solidFill>
            </a:endParaRPr>
          </a:p>
        </p:txBody>
      </p:sp>
      <p:sp>
        <p:nvSpPr>
          <p:cNvPr id="6" name="ZoneTexte 5">
            <a:extLst>
              <a:ext uri="{FF2B5EF4-FFF2-40B4-BE49-F238E27FC236}">
                <a16:creationId xmlns:a16="http://schemas.microsoft.com/office/drawing/2014/main" id="{DA2ED18C-4F40-4742-A291-47AA95134B39}"/>
              </a:ext>
            </a:extLst>
          </p:cNvPr>
          <p:cNvSpPr txBox="1"/>
          <p:nvPr/>
        </p:nvSpPr>
        <p:spPr>
          <a:xfrm>
            <a:off x="1855238" y="1456468"/>
            <a:ext cx="8703905" cy="3539430"/>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err="1">
                <a:ln>
                  <a:noFill/>
                </a:ln>
                <a:solidFill>
                  <a:srgbClr val="202124"/>
                </a:solidFill>
                <a:effectLst/>
                <a:latin typeface="inherit"/>
              </a:rPr>
              <a:t>We</a:t>
            </a:r>
            <a:r>
              <a:rPr kumimoji="0" lang="fr-FR" altLang="fr-FR" sz="2800" b="0" i="0" u="none" strike="noStrike" cap="none" normalizeH="0" baseline="0" dirty="0">
                <a:ln>
                  <a:noFill/>
                </a:ln>
                <a:solidFill>
                  <a:srgbClr val="202124"/>
                </a:solidFill>
                <a:effectLst/>
                <a:latin typeface="inherit"/>
              </a:rPr>
              <a:t> call </a:t>
            </a:r>
            <a:r>
              <a:rPr kumimoji="0" lang="fr-FR" altLang="fr-FR" sz="2800" b="0" i="0" u="none" strike="noStrike" cap="none" normalizeH="0" baseline="0" dirty="0" err="1">
                <a:ln>
                  <a:noFill/>
                </a:ln>
                <a:solidFill>
                  <a:srgbClr val="202124"/>
                </a:solidFill>
                <a:effectLst/>
                <a:latin typeface="inherit"/>
              </a:rPr>
              <a:t>continuous</a:t>
            </a:r>
            <a:r>
              <a:rPr kumimoji="0" lang="fr-FR" altLang="fr-FR" sz="2800" b="0" i="0" u="none" strike="noStrike" cap="none" normalizeH="0" baseline="0" dirty="0">
                <a:ln>
                  <a:noFill/>
                </a:ln>
                <a:solidFill>
                  <a:srgbClr val="202124"/>
                </a:solidFill>
                <a:effectLst/>
                <a:latin typeface="inherit"/>
              </a:rPr>
              <a:t> and/or </a:t>
            </a:r>
            <a:r>
              <a:rPr kumimoji="0" lang="fr-FR" altLang="fr-FR" sz="2800" b="0" i="0" u="none" strike="noStrike" cap="none" normalizeH="0" baseline="0" dirty="0" err="1">
                <a:ln>
                  <a:noFill/>
                </a:ln>
                <a:solidFill>
                  <a:srgbClr val="202124"/>
                </a:solidFill>
                <a:effectLst/>
                <a:latin typeface="inherit"/>
              </a:rPr>
              <a:t>daytime</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work</a:t>
            </a:r>
            <a:r>
              <a:rPr kumimoji="0" lang="fr-FR" altLang="fr-FR" sz="2800" b="0" i="0" u="none" strike="noStrike" cap="none" normalizeH="0" baseline="0" dirty="0">
                <a:ln>
                  <a:noFill/>
                </a:ln>
                <a:solidFill>
                  <a:srgbClr val="202124"/>
                </a:solidFill>
                <a:effectLst/>
                <a:latin typeface="inherit"/>
              </a:rPr>
              <a:t> the interventions of the </a:t>
            </a:r>
            <a:r>
              <a:rPr kumimoji="0" lang="fr-FR" altLang="fr-FR" sz="2800" b="0" i="0" u="none" strike="noStrike" cap="none" normalizeH="0" baseline="0" dirty="0" err="1">
                <a:ln>
                  <a:noFill/>
                </a:ln>
                <a:solidFill>
                  <a:srgbClr val="202124"/>
                </a:solidFill>
                <a:effectLst/>
                <a:latin typeface="inherit"/>
              </a:rPr>
              <a:t>cleaners</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taking</a:t>
            </a:r>
            <a:r>
              <a:rPr kumimoji="0" lang="fr-FR" altLang="fr-FR" sz="2800" b="0" i="0" u="none" strike="noStrike" cap="none" normalizeH="0" baseline="0" dirty="0">
                <a:ln>
                  <a:noFill/>
                </a:ln>
                <a:solidFill>
                  <a:srgbClr val="202124"/>
                </a:solidFill>
                <a:effectLst/>
                <a:latin typeface="inherit"/>
              </a:rPr>
              <a:t> place </a:t>
            </a:r>
            <a:r>
              <a:rPr kumimoji="0" lang="fr-FR" altLang="fr-FR" sz="2800" b="1" i="0" u="none" strike="noStrike" cap="none" normalizeH="0" baseline="0" dirty="0" err="1">
                <a:ln>
                  <a:noFill/>
                </a:ln>
                <a:solidFill>
                  <a:srgbClr val="F47727"/>
                </a:solidFill>
                <a:effectLst/>
                <a:latin typeface="inherit"/>
              </a:rPr>
              <a:t>mainly</a:t>
            </a:r>
            <a:r>
              <a:rPr kumimoji="0" lang="fr-FR" altLang="fr-FR" sz="2800" b="1" i="0" u="none" strike="noStrike" cap="none" normalizeH="0" baseline="0" dirty="0">
                <a:ln>
                  <a:noFill/>
                </a:ln>
                <a:solidFill>
                  <a:srgbClr val="F47727"/>
                </a:solidFill>
                <a:effectLst/>
                <a:latin typeface="inherit"/>
              </a:rPr>
              <a:t> </a:t>
            </a:r>
            <a:r>
              <a:rPr kumimoji="0" lang="fr-FR" altLang="fr-FR" sz="2800" b="1" i="0" u="none" strike="noStrike" cap="none" normalizeH="0" baseline="0" dirty="0" err="1">
                <a:ln>
                  <a:noFill/>
                </a:ln>
                <a:solidFill>
                  <a:srgbClr val="F47727"/>
                </a:solidFill>
                <a:effectLst/>
                <a:latin typeface="inherit"/>
              </a:rPr>
              <a:t>during</a:t>
            </a:r>
            <a:r>
              <a:rPr kumimoji="0" lang="fr-FR" altLang="fr-FR" sz="2800" b="1" i="0" u="none" strike="noStrike" cap="none" normalizeH="0" baseline="0" dirty="0">
                <a:ln>
                  <a:noFill/>
                </a:ln>
                <a:solidFill>
                  <a:srgbClr val="F47727"/>
                </a:solidFill>
                <a:effectLst/>
                <a:latin typeface="inherit"/>
              </a:rPr>
              <a:t> the </a:t>
            </a:r>
            <a:r>
              <a:rPr kumimoji="0" lang="fr-FR" altLang="fr-FR" sz="2800" b="1" i="0" u="none" strike="noStrike" cap="none" normalizeH="0" baseline="0" dirty="0" err="1">
                <a:ln>
                  <a:noFill/>
                </a:ln>
                <a:solidFill>
                  <a:srgbClr val="F47727"/>
                </a:solidFill>
                <a:effectLst/>
                <a:latin typeface="inherit"/>
              </a:rPr>
              <a:t>day</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rather</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than</a:t>
            </a:r>
            <a:r>
              <a:rPr kumimoji="0" lang="fr-FR" altLang="fr-FR" sz="2800" b="0" i="0" u="none" strike="noStrike" cap="none" normalizeH="0" baseline="0" dirty="0">
                <a:ln>
                  <a:noFill/>
                </a:ln>
                <a:solidFill>
                  <a:srgbClr val="202124"/>
                </a:solidFill>
                <a:effectLst/>
                <a:latin typeface="inherit"/>
              </a:rPr>
              <a:t> in </a:t>
            </a:r>
            <a:r>
              <a:rPr kumimoji="0" lang="fr-FR" altLang="fr-FR" sz="2800" b="0" i="0" u="none" strike="noStrike" cap="none" normalizeH="0" baseline="0" dirty="0" err="1">
                <a:ln>
                  <a:noFill/>
                </a:ln>
                <a:solidFill>
                  <a:srgbClr val="202124"/>
                </a:solidFill>
                <a:effectLst/>
                <a:latin typeface="inherit"/>
              </a:rPr>
              <a:t>staggered</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hours</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They</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thus</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make</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it</a:t>
            </a:r>
            <a:r>
              <a:rPr kumimoji="0" lang="fr-FR" altLang="fr-FR" sz="2800" b="0" i="0" u="none" strike="noStrike" cap="none" normalizeH="0" baseline="0" dirty="0">
                <a:ln>
                  <a:noFill/>
                </a:ln>
                <a:solidFill>
                  <a:srgbClr val="202124"/>
                </a:solidFill>
                <a:effectLst/>
                <a:latin typeface="inherit"/>
              </a:rPr>
              <a:t> possible to </a:t>
            </a:r>
            <a:r>
              <a:rPr kumimoji="0" lang="fr-FR" altLang="fr-FR" sz="2800" b="0" i="0" u="none" strike="noStrike" cap="none" normalizeH="0" baseline="0" dirty="0" err="1">
                <a:ln>
                  <a:noFill/>
                </a:ln>
                <a:solidFill>
                  <a:srgbClr val="202124"/>
                </a:solidFill>
                <a:effectLst/>
                <a:latin typeface="inherit"/>
              </a:rPr>
              <a:t>ensure</a:t>
            </a:r>
            <a:r>
              <a:rPr kumimoji="0" lang="fr-FR" altLang="fr-FR" sz="2800" b="0" i="0" u="none" strike="noStrike" cap="none" normalizeH="0" baseline="0" dirty="0">
                <a:ln>
                  <a:noFill/>
                </a:ln>
                <a:solidFill>
                  <a:srgbClr val="202124"/>
                </a:solidFill>
                <a:effectLst/>
                <a:latin typeface="inherit"/>
              </a:rPr>
              <a:t> the </a:t>
            </a:r>
            <a:r>
              <a:rPr kumimoji="0" lang="fr-FR" altLang="fr-FR" sz="2800" b="1" i="0" u="none" strike="noStrike" cap="none" normalizeH="0" baseline="0" dirty="0" err="1">
                <a:ln>
                  <a:noFill/>
                </a:ln>
                <a:solidFill>
                  <a:srgbClr val="F47727"/>
                </a:solidFill>
                <a:effectLst/>
                <a:latin typeface="inherit"/>
              </a:rPr>
              <a:t>continuity</a:t>
            </a:r>
            <a:r>
              <a:rPr kumimoji="0" lang="fr-FR" altLang="fr-FR" sz="2800" b="1" i="0" u="none" strike="noStrike" cap="none" normalizeH="0" baseline="0" dirty="0">
                <a:ln>
                  <a:noFill/>
                </a:ln>
                <a:solidFill>
                  <a:srgbClr val="F47727"/>
                </a:solidFill>
                <a:effectLst/>
                <a:latin typeface="inherit"/>
              </a:rPr>
              <a:t> of </a:t>
            </a:r>
            <a:r>
              <a:rPr kumimoji="0" lang="fr-FR" altLang="fr-FR" sz="2800" b="1" i="0" u="none" strike="noStrike" cap="none" normalizeH="0" baseline="0" dirty="0" err="1">
                <a:ln>
                  <a:noFill/>
                </a:ln>
                <a:solidFill>
                  <a:srgbClr val="F47727"/>
                </a:solidFill>
                <a:effectLst/>
                <a:latin typeface="inherit"/>
              </a:rPr>
              <a:t>their</a:t>
            </a:r>
            <a:r>
              <a:rPr kumimoji="0" lang="fr-FR" altLang="fr-FR" sz="2800" b="1" i="0" u="none" strike="noStrike" cap="none" normalizeH="0" baseline="0" dirty="0">
                <a:ln>
                  <a:noFill/>
                </a:ln>
                <a:solidFill>
                  <a:srgbClr val="F47727"/>
                </a:solidFill>
                <a:effectLst/>
                <a:latin typeface="inherit"/>
              </a:rPr>
              <a:t> </a:t>
            </a:r>
            <a:r>
              <a:rPr kumimoji="0" lang="fr-FR" altLang="fr-FR" sz="2800" b="1" i="0" u="none" strike="noStrike" cap="none" normalizeH="0" baseline="0" dirty="0" err="1">
                <a:ln>
                  <a:noFill/>
                </a:ln>
                <a:solidFill>
                  <a:srgbClr val="F47727"/>
                </a:solidFill>
                <a:effectLst/>
                <a:latin typeface="inherit"/>
              </a:rPr>
              <a:t>working</a:t>
            </a:r>
            <a:r>
              <a:rPr kumimoji="0" lang="fr-FR" altLang="fr-FR" sz="2800" b="1" i="0" u="none" strike="noStrike" cap="none" normalizeH="0" baseline="0" dirty="0">
                <a:ln>
                  <a:noFill/>
                </a:ln>
                <a:solidFill>
                  <a:srgbClr val="F47727"/>
                </a:solidFill>
                <a:effectLst/>
                <a:latin typeface="inherit"/>
              </a:rPr>
              <a:t> time</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rather</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than</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its</a:t>
            </a:r>
            <a:r>
              <a:rPr kumimoji="0" lang="fr-FR" altLang="fr-FR" sz="2800" b="0" i="0" u="none" strike="noStrike" cap="none" normalizeH="0" baseline="0" dirty="0">
                <a:ln>
                  <a:noFill/>
                </a:ln>
                <a:solidFill>
                  <a:srgbClr val="202124"/>
                </a:solidFill>
                <a:effectLst/>
                <a:latin typeface="inherit"/>
              </a:rPr>
              <a:t> division, over time slots compatible </a:t>
            </a:r>
            <a:r>
              <a:rPr kumimoji="0" lang="fr-FR" altLang="fr-FR" sz="2800" b="0" i="0" u="none" strike="noStrike" cap="none" normalizeH="0" baseline="0" dirty="0" err="1">
                <a:ln>
                  <a:noFill/>
                </a:ln>
                <a:solidFill>
                  <a:srgbClr val="202124"/>
                </a:solidFill>
                <a:effectLst/>
                <a:latin typeface="inherit"/>
              </a:rPr>
              <a:t>with</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family</a:t>
            </a:r>
            <a:r>
              <a:rPr kumimoji="0" lang="fr-FR" altLang="fr-FR" sz="2800" b="0" i="0" u="none" strike="noStrike" cap="none" normalizeH="0" baseline="0" dirty="0">
                <a:ln>
                  <a:noFill/>
                </a:ln>
                <a:solidFill>
                  <a:srgbClr val="202124"/>
                </a:solidFill>
                <a:effectLst/>
                <a:latin typeface="inherit"/>
              </a:rPr>
              <a:t> and social life. This </a:t>
            </a:r>
            <a:r>
              <a:rPr kumimoji="0" lang="fr-FR" altLang="fr-FR" sz="2800" b="0" i="0" u="none" strike="noStrike" cap="none" normalizeH="0" baseline="0" dirty="0" err="1">
                <a:ln>
                  <a:noFill/>
                </a:ln>
                <a:solidFill>
                  <a:srgbClr val="202124"/>
                </a:solidFill>
                <a:effectLst/>
                <a:latin typeface="inherit"/>
              </a:rPr>
              <a:t>organization</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generally</a:t>
            </a:r>
            <a:r>
              <a:rPr kumimoji="0" lang="fr-FR" altLang="fr-FR" sz="2800" b="0" i="0" u="none" strike="noStrike" cap="none" normalizeH="0" baseline="0" dirty="0">
                <a:ln>
                  <a:noFill/>
                </a:ln>
                <a:solidFill>
                  <a:srgbClr val="202124"/>
                </a:solidFill>
                <a:effectLst/>
                <a:latin typeface="inherit"/>
              </a:rPr>
              <a:t> leads the </a:t>
            </a:r>
            <a:r>
              <a:rPr kumimoji="0" lang="fr-FR" altLang="fr-FR" sz="2800" b="0" i="0" u="none" strike="noStrike" cap="none" normalizeH="0" baseline="0" dirty="0" err="1">
                <a:ln>
                  <a:noFill/>
                </a:ln>
                <a:solidFill>
                  <a:srgbClr val="202124"/>
                </a:solidFill>
                <a:effectLst/>
                <a:latin typeface="inherit"/>
              </a:rPr>
              <a:t>cleaning</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employees</a:t>
            </a:r>
            <a:r>
              <a:rPr kumimoji="0" lang="fr-FR" altLang="fr-FR" sz="2800" b="0" i="0" u="none" strike="noStrike" cap="none" normalizeH="0" baseline="0" dirty="0">
                <a:ln>
                  <a:noFill/>
                </a:ln>
                <a:solidFill>
                  <a:srgbClr val="202124"/>
                </a:solidFill>
                <a:effectLst/>
                <a:latin typeface="inherit"/>
              </a:rPr>
              <a:t> </a:t>
            </a:r>
            <a:r>
              <a:rPr kumimoji="0" lang="fr-FR" altLang="fr-FR" sz="2800" i="0" u="none" strike="noStrike" cap="none" normalizeH="0" baseline="0" dirty="0">
                <a:ln>
                  <a:noFill/>
                </a:ln>
                <a:effectLst/>
                <a:latin typeface="inherit"/>
              </a:rPr>
              <a:t>to</a:t>
            </a:r>
            <a:r>
              <a:rPr kumimoji="0" lang="fr-FR" altLang="fr-FR" sz="2800" b="1" i="0" u="none" strike="noStrike" cap="none" normalizeH="0" baseline="0" dirty="0">
                <a:ln>
                  <a:noFill/>
                </a:ln>
                <a:solidFill>
                  <a:srgbClr val="FAA61A"/>
                </a:solidFill>
                <a:effectLst/>
                <a:latin typeface="inherit"/>
              </a:rPr>
              <a:t> </a:t>
            </a:r>
            <a:r>
              <a:rPr kumimoji="0" lang="fr-FR" altLang="fr-FR" sz="2800" b="1" i="0" u="none" strike="noStrike" cap="none" normalizeH="0" baseline="0" dirty="0" err="1">
                <a:ln>
                  <a:noFill/>
                </a:ln>
                <a:solidFill>
                  <a:srgbClr val="F47727"/>
                </a:solidFill>
                <a:effectLst/>
                <a:latin typeface="inherit"/>
              </a:rPr>
              <a:t>work</a:t>
            </a:r>
            <a:r>
              <a:rPr kumimoji="0" lang="fr-FR" altLang="fr-FR" sz="2800" b="1" i="0" u="none" strike="noStrike" cap="none" normalizeH="0" baseline="0" dirty="0">
                <a:ln>
                  <a:noFill/>
                </a:ln>
                <a:solidFill>
                  <a:srgbClr val="F47727"/>
                </a:solidFill>
                <a:effectLst/>
                <a:latin typeface="inherit"/>
              </a:rPr>
              <a:t> at the </a:t>
            </a:r>
            <a:r>
              <a:rPr kumimoji="0" lang="fr-FR" altLang="fr-FR" sz="2800" b="1" i="0" u="none" strike="noStrike" cap="none" normalizeH="0" baseline="0" dirty="0" err="1">
                <a:ln>
                  <a:noFill/>
                </a:ln>
                <a:solidFill>
                  <a:srgbClr val="F47727"/>
                </a:solidFill>
                <a:effectLst/>
                <a:latin typeface="inherit"/>
              </a:rPr>
              <a:t>same</a:t>
            </a:r>
            <a:r>
              <a:rPr kumimoji="0" lang="fr-FR" altLang="fr-FR" sz="2800" b="1" i="0" u="none" strike="noStrike" cap="none" normalizeH="0" baseline="0" dirty="0">
                <a:ln>
                  <a:noFill/>
                </a:ln>
                <a:solidFill>
                  <a:srgbClr val="F47727"/>
                </a:solidFill>
                <a:effectLst/>
                <a:latin typeface="inherit"/>
              </a:rPr>
              <a:t> time as the </a:t>
            </a:r>
            <a:r>
              <a:rPr kumimoji="0" lang="fr-FR" altLang="fr-FR" sz="2800" b="1" i="0" u="none" strike="noStrike" cap="none" normalizeH="0" baseline="0" dirty="0" err="1">
                <a:ln>
                  <a:noFill/>
                </a:ln>
                <a:solidFill>
                  <a:srgbClr val="F47727"/>
                </a:solidFill>
                <a:effectLst/>
                <a:latin typeface="inherit"/>
              </a:rPr>
              <a:t>users</a:t>
            </a:r>
            <a:r>
              <a:rPr kumimoji="0" lang="fr-FR" altLang="fr-FR" sz="2800" b="1" i="0" u="none" strike="noStrike" cap="none" normalizeH="0" baseline="0" dirty="0">
                <a:ln>
                  <a:noFill/>
                </a:ln>
                <a:solidFill>
                  <a:srgbClr val="F47727"/>
                </a:solidFill>
                <a:effectLst/>
                <a:latin typeface="inherit"/>
              </a:rPr>
              <a:t> </a:t>
            </a:r>
            <a:r>
              <a:rPr kumimoji="0" lang="fr-FR" altLang="fr-FR" sz="2800" b="0" i="0" u="none" strike="noStrike" cap="none" normalizeH="0" baseline="0" dirty="0">
                <a:ln>
                  <a:noFill/>
                </a:ln>
                <a:solidFill>
                  <a:srgbClr val="202124"/>
                </a:solidFill>
                <a:effectLst/>
                <a:latin typeface="inherit"/>
              </a:rPr>
              <a:t>of the </a:t>
            </a:r>
            <a:r>
              <a:rPr kumimoji="0" lang="fr-FR" altLang="fr-FR" sz="2800" b="0" i="0" u="none" strike="noStrike" cap="none" normalizeH="0" baseline="0" dirty="0" err="1">
                <a:ln>
                  <a:noFill/>
                </a:ln>
                <a:solidFill>
                  <a:srgbClr val="202124"/>
                </a:solidFill>
                <a:effectLst/>
                <a:latin typeface="inherit"/>
              </a:rPr>
              <a:t>premises</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beneficiaries</a:t>
            </a:r>
            <a:r>
              <a:rPr kumimoji="0" lang="fr-FR" altLang="fr-FR" sz="2800" b="0" i="0" u="none" strike="noStrike" cap="none" normalizeH="0" baseline="0" dirty="0">
                <a:ln>
                  <a:noFill/>
                </a:ln>
                <a:solidFill>
                  <a:srgbClr val="202124"/>
                </a:solidFill>
                <a:effectLst/>
                <a:latin typeface="inherit"/>
              </a:rPr>
              <a:t> of the service.</a:t>
            </a:r>
            <a:r>
              <a:rPr kumimoji="0" lang="fr-FR" altLang="fr-FR" sz="2800" b="0" i="0" u="none" strike="noStrike" cap="none" normalizeH="0" baseline="0" dirty="0">
                <a:ln>
                  <a:noFill/>
                </a:ln>
                <a:solidFill>
                  <a:schemeClr val="tx1"/>
                </a:solidFill>
                <a:effectLst/>
              </a:rPr>
              <a:t> </a:t>
            </a: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Graphique 7" descr="Guillemet ouvert avec un remplissage uni">
            <a:extLst>
              <a:ext uri="{FF2B5EF4-FFF2-40B4-BE49-F238E27FC236}">
                <a16:creationId xmlns:a16="http://schemas.microsoft.com/office/drawing/2014/main" id="{96C80060-AD98-409E-B091-A9A813EC7B4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9677" y="999268"/>
            <a:ext cx="914400" cy="914400"/>
          </a:xfrm>
          <a:prstGeom prst="rect">
            <a:avLst/>
          </a:prstGeom>
        </p:spPr>
      </p:pic>
      <p:pic>
        <p:nvPicPr>
          <p:cNvPr id="9" name="Graphique 8" descr="Guillemet ouvert avec un remplissage uni">
            <a:extLst>
              <a:ext uri="{FF2B5EF4-FFF2-40B4-BE49-F238E27FC236}">
                <a16:creationId xmlns:a16="http://schemas.microsoft.com/office/drawing/2014/main" id="{606E5113-EA48-4295-9B6A-3C4424A334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035903" y="4487132"/>
            <a:ext cx="914400" cy="914400"/>
          </a:xfrm>
          <a:prstGeom prst="rect">
            <a:avLst/>
          </a:prstGeom>
        </p:spPr>
      </p:pic>
      <p:sp>
        <p:nvSpPr>
          <p:cNvPr id="7" name="ZoneTexte 6">
            <a:extLst>
              <a:ext uri="{FF2B5EF4-FFF2-40B4-BE49-F238E27FC236}">
                <a16:creationId xmlns:a16="http://schemas.microsoft.com/office/drawing/2014/main" id="{4108A7B0-7A70-401A-AEA2-55EE1FECB0B1}"/>
              </a:ext>
            </a:extLst>
          </p:cNvPr>
          <p:cNvSpPr txBox="1"/>
          <p:nvPr/>
        </p:nvSpPr>
        <p:spPr>
          <a:xfrm>
            <a:off x="4821419" y="5626498"/>
            <a:ext cx="6996710" cy="584775"/>
          </a:xfrm>
          <a:prstGeom prst="rect">
            <a:avLst/>
          </a:prstGeom>
          <a:noFill/>
        </p:spPr>
        <p:txBody>
          <a:bodyPr wrap="square">
            <a:spAutoFit/>
          </a:bodyPr>
          <a:lstStyle/>
          <a:p>
            <a:br>
              <a:rPr lang="en-US" sz="1600" i="1" dirty="0">
                <a:solidFill>
                  <a:schemeClr val="bg1">
                    <a:lumMod val="75000"/>
                  </a:schemeClr>
                </a:solidFill>
              </a:rPr>
            </a:br>
            <a:r>
              <a:rPr lang="en-US" sz="1600" b="0" i="1" dirty="0">
                <a:solidFill>
                  <a:schemeClr val="bg1">
                    <a:lumMod val="75000"/>
                  </a:schemeClr>
                </a:solidFill>
                <a:effectLst/>
                <a:latin typeface="arial" panose="020B0604020202020204" pitchFamily="34" charset="0"/>
              </a:rPr>
              <a:t>Definition of the territorial group Continuous work and/or Day of Rennes</a:t>
            </a:r>
            <a:endParaRPr lang="fr-FR" sz="1600" i="1" dirty="0">
              <a:solidFill>
                <a:schemeClr val="bg1">
                  <a:lumMod val="75000"/>
                </a:schemeClr>
              </a:solidFill>
            </a:endParaRPr>
          </a:p>
        </p:txBody>
      </p:sp>
      <p:sp>
        <p:nvSpPr>
          <p:cNvPr id="4" name="Rectangle 2">
            <a:extLst>
              <a:ext uri="{FF2B5EF4-FFF2-40B4-BE49-F238E27FC236}">
                <a16:creationId xmlns:a16="http://schemas.microsoft.com/office/drawing/2014/main" id="{C70C9DE1-3821-CC20-B8F0-AD87B5069D19}"/>
              </a:ext>
            </a:extLst>
          </p:cNvPr>
          <p:cNvSpPr>
            <a:spLocks noChangeArrowheads="1"/>
          </p:cNvSpPr>
          <p:nvPr/>
        </p:nvSpPr>
        <p:spPr bwMode="auto">
          <a:xfrm>
            <a:off x="0" y="79837"/>
            <a:ext cx="134652"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63972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que 2" descr="Avertissement contour">
            <a:extLst>
              <a:ext uri="{FF2B5EF4-FFF2-40B4-BE49-F238E27FC236}">
                <a16:creationId xmlns:a16="http://schemas.microsoft.com/office/drawing/2014/main" id="{924F22CA-B847-46AE-880B-71ABD5D298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81600" y="1582340"/>
            <a:ext cx="914400" cy="914400"/>
          </a:xfrm>
          <a:prstGeom prst="rect">
            <a:avLst/>
          </a:prstGeom>
        </p:spPr>
      </p:pic>
      <p:sp>
        <p:nvSpPr>
          <p:cNvPr id="9" name="ZoneTexte 8">
            <a:extLst>
              <a:ext uri="{FF2B5EF4-FFF2-40B4-BE49-F238E27FC236}">
                <a16:creationId xmlns:a16="http://schemas.microsoft.com/office/drawing/2014/main" id="{7B62FA9F-2A2B-48D8-9BFD-7A1AE16D4094}"/>
              </a:ext>
            </a:extLst>
          </p:cNvPr>
          <p:cNvSpPr txBox="1"/>
          <p:nvPr/>
        </p:nvSpPr>
        <p:spPr>
          <a:xfrm>
            <a:off x="2110512" y="8351415"/>
            <a:ext cx="9133488" cy="923330"/>
          </a:xfrm>
          <a:prstGeom prst="rect">
            <a:avLst/>
          </a:prstGeom>
          <a:noFill/>
        </p:spPr>
        <p:txBody>
          <a:bodyPr wrap="square">
            <a:spAutoFit/>
          </a:bodyPr>
          <a:lstStyle/>
          <a:p>
            <a:pPr algn="just"/>
            <a:r>
              <a:rPr lang="fr-FR" sz="1800" b="1" dirty="0"/>
              <a:t>Engagement concret de responsabilité sociale</a:t>
            </a:r>
            <a:r>
              <a:rPr lang="fr-FR" sz="1800" dirty="0"/>
              <a:t>, c’est aussi </a:t>
            </a:r>
            <a:r>
              <a:rPr lang="fr-FR" sz="1800" b="1" dirty="0"/>
              <a:t>une évolution du service et de multiples bénéfices </a:t>
            </a:r>
            <a:r>
              <a:rPr lang="fr-FR" sz="1800" dirty="0"/>
              <a:t>pour l’organisation cliente et pour l’ensemble des parties prenantes.</a:t>
            </a:r>
            <a:endParaRPr lang="fr-FR" sz="1800" b="1" dirty="0">
              <a:effectLst/>
            </a:endParaRPr>
          </a:p>
        </p:txBody>
      </p:sp>
      <p:sp>
        <p:nvSpPr>
          <p:cNvPr id="4" name="Rectangle 2">
            <a:extLst>
              <a:ext uri="{FF2B5EF4-FFF2-40B4-BE49-F238E27FC236}">
                <a16:creationId xmlns:a16="http://schemas.microsoft.com/office/drawing/2014/main" id="{6D9DF3E4-79E1-2C62-8D21-50820EC75AF9}"/>
              </a:ext>
            </a:extLst>
          </p:cNvPr>
          <p:cNvSpPr>
            <a:spLocks noChangeArrowheads="1"/>
          </p:cNvSpPr>
          <p:nvPr/>
        </p:nvSpPr>
        <p:spPr bwMode="auto">
          <a:xfrm>
            <a:off x="1229645" y="2806768"/>
            <a:ext cx="9483686" cy="83613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02124"/>
                </a:solidFill>
                <a:effectLst/>
                <a:latin typeface="inherit"/>
              </a:rPr>
              <a:t>The </a:t>
            </a:r>
            <a:r>
              <a:rPr kumimoji="0" lang="fr-FR" altLang="fr-FR" sz="2800" b="0" i="0" u="none" strike="noStrike" cap="none" normalizeH="0" baseline="0" dirty="0" err="1">
                <a:ln>
                  <a:noFill/>
                </a:ln>
                <a:solidFill>
                  <a:srgbClr val="202124"/>
                </a:solidFill>
                <a:effectLst/>
                <a:latin typeface="inherit"/>
              </a:rPr>
              <a:t>results</a:t>
            </a:r>
            <a:r>
              <a:rPr kumimoji="0" lang="fr-FR" altLang="fr-FR" sz="2800" b="0" i="0" u="none" strike="noStrike" cap="none" normalizeH="0" baseline="0" dirty="0">
                <a:ln>
                  <a:noFill/>
                </a:ln>
                <a:solidFill>
                  <a:srgbClr val="202124"/>
                </a:solidFill>
                <a:effectLst/>
                <a:latin typeface="inherit"/>
              </a:rPr>
              <a:t> of </a:t>
            </a:r>
            <a:r>
              <a:rPr kumimoji="0" lang="fr-FR" altLang="fr-FR" sz="2800" b="0" i="0" u="none" strike="noStrike" cap="none" normalizeH="0" baseline="0" dirty="0" err="1">
                <a:ln>
                  <a:noFill/>
                </a:ln>
                <a:solidFill>
                  <a:srgbClr val="202124"/>
                </a:solidFill>
                <a:effectLst/>
                <a:latin typeface="inherit"/>
              </a:rPr>
              <a:t>studies</a:t>
            </a:r>
            <a:r>
              <a:rPr kumimoji="0" lang="fr-FR" altLang="fr-FR" sz="2800" b="0" i="0" u="none" strike="noStrike" cap="none" normalizeH="0" baseline="0" dirty="0">
                <a:ln>
                  <a:noFill/>
                </a:ln>
                <a:solidFill>
                  <a:srgbClr val="202124"/>
                </a:solidFill>
                <a:effectLst/>
                <a:latin typeface="inherit"/>
              </a:rPr>
              <a:t> and </a:t>
            </a:r>
            <a:r>
              <a:rPr kumimoji="0" lang="fr-FR" altLang="fr-FR" sz="2800" b="0" i="0" u="none" strike="noStrike" cap="none" normalizeH="0" baseline="0" dirty="0" err="1">
                <a:ln>
                  <a:noFill/>
                </a:ln>
                <a:solidFill>
                  <a:srgbClr val="202124"/>
                </a:solidFill>
                <a:effectLst/>
                <a:latin typeface="inherit"/>
              </a:rPr>
              <a:t>evaluations</a:t>
            </a:r>
            <a:r>
              <a:rPr kumimoji="0" lang="fr-FR" altLang="fr-FR" sz="2800" b="0" i="0" u="none" strike="noStrike" cap="none" normalizeH="0" baseline="0" dirty="0">
                <a:ln>
                  <a:noFill/>
                </a:ln>
                <a:solidFill>
                  <a:srgbClr val="202124"/>
                </a:solidFill>
                <a:effectLst/>
                <a:latin typeface="inherit"/>
              </a:rPr>
              <a:t> show </a:t>
            </a:r>
            <a:r>
              <a:rPr kumimoji="0" lang="fr-FR" altLang="fr-FR" sz="2800" b="0" i="0" u="none" strike="noStrike" cap="none" normalizeH="0" baseline="0" dirty="0" err="1">
                <a:ln>
                  <a:noFill/>
                </a:ln>
                <a:solidFill>
                  <a:srgbClr val="202124"/>
                </a:solidFill>
                <a:effectLst/>
                <a:latin typeface="inherit"/>
              </a:rPr>
              <a:t>that</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continuous</a:t>
            </a:r>
            <a:r>
              <a:rPr kumimoji="0" lang="fr-FR" altLang="fr-FR" sz="2800" b="0" i="0" u="none" strike="noStrike" cap="none" normalizeH="0" baseline="0" dirty="0">
                <a:ln>
                  <a:noFill/>
                </a:ln>
                <a:solidFill>
                  <a:srgbClr val="202124"/>
                </a:solidFill>
                <a:effectLst/>
                <a:latin typeface="inherit"/>
              </a:rPr>
              <a:t> and/</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02124"/>
                </a:solidFill>
                <a:effectLst/>
                <a:latin typeface="inherit"/>
              </a:rPr>
              <a:t>or </a:t>
            </a:r>
            <a:r>
              <a:rPr kumimoji="0" lang="fr-FR" altLang="fr-FR" sz="2800" b="0" i="0" u="none" strike="noStrike" cap="none" normalizeH="0" baseline="0" dirty="0" err="1">
                <a:ln>
                  <a:noFill/>
                </a:ln>
                <a:solidFill>
                  <a:srgbClr val="202124"/>
                </a:solidFill>
                <a:effectLst/>
                <a:latin typeface="inherit"/>
              </a:rPr>
              <a:t>daytime</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work</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is</a:t>
            </a:r>
            <a:r>
              <a:rPr kumimoji="0" lang="fr-FR" altLang="fr-FR" sz="2800" b="0" i="0" u="none" strike="noStrike" cap="none" normalizeH="0" baseline="0" dirty="0">
                <a:ln>
                  <a:noFill/>
                </a:ln>
                <a:solidFill>
                  <a:srgbClr val="202124"/>
                </a:solidFill>
                <a:effectLst/>
                <a:latin typeface="inherit"/>
              </a:rPr>
              <a:t> not </a:t>
            </a:r>
            <a:r>
              <a:rPr kumimoji="0" lang="fr-FR" altLang="fr-FR" sz="2800" b="0" i="0" u="none" strike="noStrike" cap="none" normalizeH="0" baseline="0" dirty="0" err="1">
                <a:ln>
                  <a:noFill/>
                </a:ln>
                <a:solidFill>
                  <a:srgbClr val="202124"/>
                </a:solidFill>
                <a:effectLst/>
                <a:latin typeface="inherit"/>
              </a:rPr>
              <a:t>just</a:t>
            </a:r>
            <a:r>
              <a:rPr kumimoji="0" lang="fr-FR" altLang="fr-FR" sz="2800" b="0" i="0" u="none" strike="noStrike" cap="none" normalizeH="0" baseline="0" dirty="0">
                <a:ln>
                  <a:noFill/>
                </a:ln>
                <a:solidFill>
                  <a:srgbClr val="202124"/>
                </a:solidFill>
                <a:effectLst/>
                <a:latin typeface="inherit"/>
              </a:rPr>
              <a:t> a question of </a:t>
            </a:r>
            <a:r>
              <a:rPr kumimoji="0" lang="fr-FR" altLang="fr-FR" sz="2800" b="0" i="0" u="none" strike="noStrike" cap="none" normalizeH="0" baseline="0" dirty="0" err="1">
                <a:ln>
                  <a:noFill/>
                </a:ln>
                <a:solidFill>
                  <a:srgbClr val="202124"/>
                </a:solidFill>
                <a:effectLst/>
                <a:latin typeface="inherit"/>
              </a:rPr>
              <a:t>shifting</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schedules</a:t>
            </a:r>
            <a:r>
              <a:rPr kumimoji="0" lang="fr-FR" altLang="fr-FR" sz="2800" b="0" i="0" u="none" strike="noStrike" cap="none" normalizeH="0" baseline="0" dirty="0">
                <a:ln>
                  <a:noFill/>
                </a:ln>
                <a:solidFill>
                  <a:srgbClr val="202124"/>
                </a:solidFill>
                <a:effectLst/>
                <a:latin typeface="inherit"/>
              </a:rPr>
              <a:t>.</a:t>
            </a:r>
            <a:r>
              <a:rPr kumimoji="0" lang="fr-FR" altLang="fr-FR" sz="2800" b="0" i="0" u="none" strike="noStrike" cap="none" normalizeH="0" baseline="0" dirty="0">
                <a:ln>
                  <a:noFill/>
                </a:ln>
                <a:solidFill>
                  <a:schemeClr val="tx1"/>
                </a:solidFill>
                <a:effectLst/>
              </a:rPr>
              <a:t> </a:t>
            </a: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049CC069-9F71-5BF9-1B26-498077078EE0}"/>
              </a:ext>
            </a:extLst>
          </p:cNvPr>
          <p:cNvSpPr>
            <a:spLocks noChangeArrowheads="1"/>
          </p:cNvSpPr>
          <p:nvPr/>
        </p:nvSpPr>
        <p:spPr bwMode="auto">
          <a:xfrm>
            <a:off x="877229" y="4356513"/>
            <a:ext cx="10971209" cy="83613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02124"/>
                </a:solidFill>
                <a:effectLst/>
                <a:latin typeface="inherit"/>
              </a:rPr>
              <a:t>It </a:t>
            </a:r>
            <a:r>
              <a:rPr kumimoji="0" lang="fr-FR" altLang="fr-FR" sz="2800" b="0" i="0" u="none" strike="noStrike" cap="none" normalizeH="0" baseline="0" dirty="0" err="1">
                <a:ln>
                  <a:noFill/>
                </a:ln>
                <a:solidFill>
                  <a:srgbClr val="202124"/>
                </a:solidFill>
                <a:effectLst/>
                <a:latin typeface="inherit"/>
              </a:rPr>
              <a:t>is</a:t>
            </a:r>
            <a:r>
              <a:rPr kumimoji="0" lang="fr-FR" altLang="fr-FR" sz="2800" b="0" i="0" u="none" strike="noStrike" cap="none" normalizeH="0" baseline="0" dirty="0">
                <a:ln>
                  <a:noFill/>
                </a:ln>
                <a:solidFill>
                  <a:srgbClr val="202124"/>
                </a:solidFill>
                <a:effectLst/>
                <a:latin typeface="inherit"/>
              </a:rPr>
              <a:t> </a:t>
            </a:r>
            <a:r>
              <a:rPr kumimoji="0" lang="fr-FR" altLang="fr-FR" sz="2800" b="1" i="0" u="none" strike="noStrike" cap="none" normalizeH="0" baseline="0" dirty="0">
                <a:ln>
                  <a:noFill/>
                </a:ln>
                <a:solidFill>
                  <a:srgbClr val="202124"/>
                </a:solidFill>
                <a:effectLst/>
                <a:latin typeface="inherit"/>
              </a:rPr>
              <a:t>a </a:t>
            </a:r>
            <a:r>
              <a:rPr kumimoji="0" lang="fr-FR" altLang="fr-FR" sz="2800" b="1" i="0" u="none" strike="noStrike" cap="none" normalizeH="0" baseline="0" dirty="0" err="1">
                <a:ln>
                  <a:noFill/>
                </a:ln>
                <a:solidFill>
                  <a:srgbClr val="202124"/>
                </a:solidFill>
                <a:effectLst/>
                <a:latin typeface="inherit"/>
              </a:rPr>
              <a:t>concrete</a:t>
            </a:r>
            <a:r>
              <a:rPr kumimoji="0" lang="fr-FR" altLang="fr-FR" sz="2800" b="1" i="0" u="none" strike="noStrike" cap="none" normalizeH="0" baseline="0" dirty="0">
                <a:ln>
                  <a:noFill/>
                </a:ln>
                <a:solidFill>
                  <a:srgbClr val="202124"/>
                </a:solidFill>
                <a:effectLst/>
                <a:latin typeface="inherit"/>
              </a:rPr>
              <a:t> </a:t>
            </a:r>
            <a:r>
              <a:rPr kumimoji="0" lang="fr-FR" altLang="fr-FR" sz="2800" b="1" i="0" u="none" strike="noStrike" cap="none" normalizeH="0" baseline="0" dirty="0" err="1">
                <a:ln>
                  <a:noFill/>
                </a:ln>
                <a:solidFill>
                  <a:srgbClr val="202124"/>
                </a:solidFill>
                <a:effectLst/>
                <a:latin typeface="inherit"/>
              </a:rPr>
              <a:t>commitment</a:t>
            </a:r>
            <a:r>
              <a:rPr kumimoji="0" lang="fr-FR" altLang="fr-FR" sz="2800" b="1" i="0" u="none" strike="noStrike" cap="none" normalizeH="0" baseline="0" dirty="0">
                <a:ln>
                  <a:noFill/>
                </a:ln>
                <a:solidFill>
                  <a:srgbClr val="202124"/>
                </a:solidFill>
                <a:effectLst/>
                <a:latin typeface="inherit"/>
              </a:rPr>
              <a:t> to social </a:t>
            </a:r>
            <a:r>
              <a:rPr kumimoji="0" lang="fr-FR" altLang="fr-FR" sz="2800" b="1" i="0" u="none" strike="noStrike" cap="none" normalizeH="0" baseline="0" dirty="0" err="1">
                <a:ln>
                  <a:noFill/>
                </a:ln>
                <a:solidFill>
                  <a:srgbClr val="202124"/>
                </a:solidFill>
                <a:effectLst/>
                <a:latin typeface="inherit"/>
              </a:rPr>
              <a:t>responsibility</a:t>
            </a:r>
            <a:r>
              <a:rPr kumimoji="0" lang="fr-FR" altLang="fr-FR" sz="2800" b="0" i="0" u="none" strike="noStrike" cap="none" normalizeH="0" baseline="0" dirty="0">
                <a:ln>
                  <a:noFill/>
                </a:ln>
                <a:solidFill>
                  <a:srgbClr val="202124"/>
                </a:solidFill>
                <a:effectLst/>
                <a:latin typeface="inherit"/>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rgbClr val="202124"/>
                </a:solidFill>
                <a:effectLst/>
                <a:latin typeface="inherit"/>
              </a:rPr>
              <a:t>and </a:t>
            </a:r>
            <a:r>
              <a:rPr kumimoji="0" lang="fr-FR" altLang="fr-FR" sz="2800" b="0" i="0" u="none" strike="noStrike" cap="none" normalizeH="0" baseline="0" dirty="0" err="1">
                <a:ln>
                  <a:noFill/>
                </a:ln>
                <a:solidFill>
                  <a:srgbClr val="202124"/>
                </a:solidFill>
                <a:effectLst/>
                <a:latin typeface="inherit"/>
              </a:rPr>
              <a:t>it</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is</a:t>
            </a:r>
            <a:r>
              <a:rPr kumimoji="0" lang="fr-FR" altLang="fr-FR" sz="2800" b="0" i="0" u="none" strike="noStrike" cap="none" normalizeH="0" baseline="0" dirty="0">
                <a:ln>
                  <a:noFill/>
                </a:ln>
                <a:solidFill>
                  <a:srgbClr val="202124"/>
                </a:solidFill>
                <a:effectLst/>
                <a:latin typeface="inherit"/>
              </a:rPr>
              <a:t> </a:t>
            </a:r>
            <a:r>
              <a:rPr kumimoji="0" lang="fr-FR" altLang="fr-FR" sz="2800" b="0" i="0" u="none" strike="noStrike" cap="none" normalizeH="0" baseline="0" dirty="0" err="1">
                <a:ln>
                  <a:noFill/>
                </a:ln>
                <a:solidFill>
                  <a:srgbClr val="202124"/>
                </a:solidFill>
                <a:effectLst/>
                <a:latin typeface="inherit"/>
              </a:rPr>
              <a:t>also</a:t>
            </a:r>
            <a:r>
              <a:rPr kumimoji="0" lang="fr-FR" altLang="fr-FR" sz="2800" b="0" i="0" u="none" strike="noStrike" cap="none" normalizeH="0" baseline="0" dirty="0">
                <a:ln>
                  <a:noFill/>
                </a:ln>
                <a:solidFill>
                  <a:srgbClr val="202124"/>
                </a:solidFill>
                <a:effectLst/>
                <a:latin typeface="inherit"/>
              </a:rPr>
              <a:t> </a:t>
            </a:r>
            <a:r>
              <a:rPr kumimoji="0" lang="fr-FR" altLang="fr-FR" sz="2800" b="1" i="0" u="none" strike="noStrike" cap="none" normalizeH="0" baseline="0" dirty="0">
                <a:ln>
                  <a:noFill/>
                </a:ln>
                <a:solidFill>
                  <a:srgbClr val="202124"/>
                </a:solidFill>
                <a:effectLst/>
                <a:latin typeface="inherit"/>
              </a:rPr>
              <a:t>an </a:t>
            </a:r>
            <a:r>
              <a:rPr kumimoji="0" lang="fr-FR" altLang="fr-FR" sz="2800" b="1" i="0" u="none" strike="noStrike" cap="none" normalizeH="0" baseline="0" dirty="0" err="1">
                <a:ln>
                  <a:noFill/>
                </a:ln>
                <a:solidFill>
                  <a:srgbClr val="202124"/>
                </a:solidFill>
                <a:effectLst/>
                <a:latin typeface="inherit"/>
              </a:rPr>
              <a:t>evolution</a:t>
            </a:r>
            <a:r>
              <a:rPr kumimoji="0" lang="fr-FR" altLang="fr-FR" sz="2800" b="1" i="0" u="none" strike="noStrike" cap="none" normalizeH="0" baseline="0" dirty="0">
                <a:ln>
                  <a:noFill/>
                </a:ln>
                <a:solidFill>
                  <a:srgbClr val="202124"/>
                </a:solidFill>
                <a:effectLst/>
                <a:latin typeface="inherit"/>
              </a:rPr>
              <a:t> of the service </a:t>
            </a:r>
            <a:r>
              <a:rPr kumimoji="0" lang="fr-FR" altLang="fr-FR" sz="2800" b="0" i="0" u="none" strike="noStrike" cap="none" normalizeH="0" baseline="0" dirty="0">
                <a:ln>
                  <a:noFill/>
                </a:ln>
                <a:solidFill>
                  <a:srgbClr val="202124"/>
                </a:solidFill>
                <a:effectLst/>
                <a:latin typeface="inherit"/>
              </a:rPr>
              <a:t>and multiple </a:t>
            </a:r>
            <a:r>
              <a:rPr kumimoji="0" lang="fr-FR" altLang="fr-FR" sz="2800" b="0" i="0" u="none" strike="noStrike" cap="none" normalizeH="0" baseline="0" dirty="0" err="1">
                <a:ln>
                  <a:noFill/>
                </a:ln>
                <a:solidFill>
                  <a:srgbClr val="202124"/>
                </a:solidFill>
                <a:effectLst/>
                <a:latin typeface="inherit"/>
              </a:rPr>
              <a:t>benefits</a:t>
            </a:r>
            <a:r>
              <a:rPr kumimoji="0" lang="fr-FR" altLang="fr-FR" sz="2800" b="0" i="0" u="none" strike="noStrike" cap="none" normalizeH="0" baseline="0" dirty="0">
                <a:ln>
                  <a:noFill/>
                </a:ln>
                <a:solidFill>
                  <a:srgbClr val="202124"/>
                </a:solidFill>
                <a:effectLst/>
                <a:latin typeface="inherit"/>
              </a:rPr>
              <a:t> for the client </a:t>
            </a: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sp>
        <p:nvSpPr>
          <p:cNvPr id="10" name="Titre 3">
            <a:extLst>
              <a:ext uri="{FF2B5EF4-FFF2-40B4-BE49-F238E27FC236}">
                <a16:creationId xmlns:a16="http://schemas.microsoft.com/office/drawing/2014/main" id="{5C97B96F-3FC5-1BB1-202C-DC41C0E793EA}"/>
              </a:ext>
            </a:extLst>
          </p:cNvPr>
          <p:cNvSpPr txBox="1">
            <a:spLocks/>
          </p:cNvSpPr>
          <p:nvPr/>
        </p:nvSpPr>
        <p:spPr>
          <a:xfrm>
            <a:off x="1202266" y="59848"/>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A « </a:t>
            </a:r>
            <a:r>
              <a:rPr lang="fr-FR" sz="2800" dirty="0" err="1"/>
              <a:t>win-win</a:t>
            </a:r>
            <a:r>
              <a:rPr lang="fr-FR" sz="2800" dirty="0"/>
              <a:t> » solution for all the stakeholders</a:t>
            </a:r>
          </a:p>
        </p:txBody>
      </p:sp>
    </p:spTree>
    <p:extLst>
      <p:ext uri="{BB962C8B-B14F-4D97-AF65-F5344CB8AC3E}">
        <p14:creationId xmlns:p14="http://schemas.microsoft.com/office/powerpoint/2010/main" val="188316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1202266" y="59848"/>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A « </a:t>
            </a:r>
            <a:r>
              <a:rPr lang="fr-FR" sz="2800" dirty="0" err="1"/>
              <a:t>win-win</a:t>
            </a:r>
            <a:r>
              <a:rPr lang="fr-FR" sz="2800" dirty="0"/>
              <a:t> » solution</a:t>
            </a:r>
          </a:p>
        </p:txBody>
      </p:sp>
      <p:sp>
        <p:nvSpPr>
          <p:cNvPr id="8" name="ZoneTexte 7">
            <a:extLst>
              <a:ext uri="{FF2B5EF4-FFF2-40B4-BE49-F238E27FC236}">
                <a16:creationId xmlns:a16="http://schemas.microsoft.com/office/drawing/2014/main" id="{9A3EBF3A-8418-4FFC-BB57-B698CAC4378B}"/>
              </a:ext>
            </a:extLst>
          </p:cNvPr>
          <p:cNvSpPr txBox="1"/>
          <p:nvPr/>
        </p:nvSpPr>
        <p:spPr>
          <a:xfrm>
            <a:off x="1175348" y="4212931"/>
            <a:ext cx="9232392" cy="400110"/>
          </a:xfrm>
          <a:prstGeom prst="rect">
            <a:avLst/>
          </a:prstGeom>
          <a:noFill/>
        </p:spPr>
        <p:txBody>
          <a:bodyPr wrap="square">
            <a:spAutoFit/>
          </a:bodyPr>
          <a:lstStyle/>
          <a:p>
            <a:pPr algn="just"/>
            <a:endParaRPr lang="fr-FR" sz="2000" b="1" dirty="0">
              <a:effectLst/>
            </a:endParaRPr>
          </a:p>
        </p:txBody>
      </p:sp>
      <p:sp>
        <p:nvSpPr>
          <p:cNvPr id="14" name="ZoneTexte 13">
            <a:extLst>
              <a:ext uri="{FF2B5EF4-FFF2-40B4-BE49-F238E27FC236}">
                <a16:creationId xmlns:a16="http://schemas.microsoft.com/office/drawing/2014/main" id="{33F619CA-9651-4FB4-973B-400944B634A9}"/>
              </a:ext>
            </a:extLst>
          </p:cNvPr>
          <p:cNvSpPr txBox="1"/>
          <p:nvPr/>
        </p:nvSpPr>
        <p:spPr>
          <a:xfrm>
            <a:off x="185928" y="6436804"/>
            <a:ext cx="11245596" cy="307777"/>
          </a:xfrm>
          <a:prstGeom prst="rect">
            <a:avLst/>
          </a:prstGeom>
          <a:noFill/>
        </p:spPr>
        <p:txBody>
          <a:bodyPr wrap="square">
            <a:spAutoFit/>
          </a:bodyPr>
          <a:lstStyle/>
          <a:p>
            <a:pPr algn="r"/>
            <a:r>
              <a:rPr lang="fr-FR" sz="1400" i="1" dirty="0"/>
              <a:t>Source: Pôle Etudes R&amp;D, le Monde de la Propreté, </a:t>
            </a:r>
            <a:r>
              <a:rPr lang="fr-FR" sz="1400" i="1" dirty="0" err="1"/>
              <a:t>Amnyos</a:t>
            </a:r>
            <a:r>
              <a:rPr lang="fr-FR" sz="1400" i="1" dirty="0"/>
              <a:t>, BVA.</a:t>
            </a:r>
            <a:endParaRPr lang="fr-FR" sz="1400" dirty="0"/>
          </a:p>
        </p:txBody>
      </p:sp>
      <p:sp>
        <p:nvSpPr>
          <p:cNvPr id="2" name="Titre 3">
            <a:extLst>
              <a:ext uri="{FF2B5EF4-FFF2-40B4-BE49-F238E27FC236}">
                <a16:creationId xmlns:a16="http://schemas.microsoft.com/office/drawing/2014/main" id="{3C4510B8-1C1F-EAC8-0612-E963D6C47A8C}"/>
              </a:ext>
            </a:extLst>
          </p:cNvPr>
          <p:cNvSpPr txBox="1">
            <a:spLocks/>
          </p:cNvSpPr>
          <p:nvPr/>
        </p:nvSpPr>
        <p:spPr>
          <a:xfrm>
            <a:off x="1175348" y="911250"/>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For the </a:t>
            </a:r>
            <a:r>
              <a:rPr lang="fr-FR" sz="2800" dirty="0" err="1"/>
              <a:t>employees</a:t>
            </a:r>
            <a:endParaRPr lang="fr-FR" sz="2800" dirty="0"/>
          </a:p>
        </p:txBody>
      </p:sp>
      <p:sp>
        <p:nvSpPr>
          <p:cNvPr id="3" name="Rectangle 1">
            <a:extLst>
              <a:ext uri="{FF2B5EF4-FFF2-40B4-BE49-F238E27FC236}">
                <a16:creationId xmlns:a16="http://schemas.microsoft.com/office/drawing/2014/main" id="{0FA950F2-8CA4-39DF-7D4E-559C04E630DA}"/>
              </a:ext>
            </a:extLst>
          </p:cNvPr>
          <p:cNvSpPr>
            <a:spLocks noChangeArrowheads="1"/>
          </p:cNvSpPr>
          <p:nvPr/>
        </p:nvSpPr>
        <p:spPr bwMode="auto">
          <a:xfrm>
            <a:off x="375255" y="1931929"/>
            <a:ext cx="11374386" cy="403701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err="1">
                <a:ln>
                  <a:noFill/>
                </a:ln>
                <a:solidFill>
                  <a:srgbClr val="202124"/>
                </a:solidFill>
                <a:effectLst/>
                <a:latin typeface="inherit"/>
              </a:rPr>
              <a:t>Possibility</a:t>
            </a:r>
            <a:r>
              <a:rPr kumimoji="0" lang="fr-FR" altLang="fr-FR" sz="2200" b="0" i="0" u="none" strike="noStrike" cap="none" normalizeH="0" baseline="0" dirty="0">
                <a:ln>
                  <a:noFill/>
                </a:ln>
                <a:solidFill>
                  <a:srgbClr val="202124"/>
                </a:solidFill>
                <a:effectLst/>
                <a:latin typeface="inherit"/>
              </a:rPr>
              <a:t> of </a:t>
            </a:r>
            <a:r>
              <a:rPr kumimoji="0" lang="fr-FR" altLang="fr-FR" sz="2200" b="0" i="0" u="none" strike="noStrike" cap="none" normalizeH="0" baseline="0" dirty="0" err="1">
                <a:ln>
                  <a:noFill/>
                </a:ln>
                <a:solidFill>
                  <a:srgbClr val="202124"/>
                </a:solidFill>
                <a:effectLst/>
                <a:latin typeface="inherit"/>
              </a:rPr>
              <a:t>increasing</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working</a:t>
            </a:r>
            <a:r>
              <a:rPr kumimoji="0" lang="fr-FR" altLang="fr-FR" sz="2200" b="0" i="0" u="none" strike="noStrike" cap="none" normalizeH="0" baseline="0" dirty="0">
                <a:ln>
                  <a:noFill/>
                </a:ln>
                <a:solidFill>
                  <a:srgbClr val="202124"/>
                </a:solidFill>
                <a:effectLst/>
                <a:latin typeface="inherit"/>
              </a:rPr>
              <a:t> time: in </a:t>
            </a:r>
            <a:r>
              <a:rPr kumimoji="0" lang="fr-FR" altLang="fr-FR" sz="2200" b="0" i="0" u="none" strike="noStrike" cap="none" normalizeH="0" baseline="0" dirty="0" err="1">
                <a:ln>
                  <a:noFill/>
                </a:ln>
                <a:solidFill>
                  <a:srgbClr val="202124"/>
                </a:solidFill>
                <a:effectLst/>
                <a:latin typeface="inherit"/>
              </a:rPr>
              <a:t>slightly</a:t>
            </a:r>
            <a:r>
              <a:rPr kumimoji="0" lang="fr-FR" altLang="fr-FR" sz="2200" b="0" i="0" u="none" strike="noStrike" cap="none" normalizeH="0" baseline="0" dirty="0">
                <a:ln>
                  <a:noFill/>
                </a:ln>
                <a:solidFill>
                  <a:srgbClr val="202124"/>
                </a:solidFill>
                <a:effectLst/>
                <a:latin typeface="inherit"/>
              </a:rPr>
              <a:t> more </a:t>
            </a:r>
            <a:r>
              <a:rPr kumimoji="0" lang="fr-FR" altLang="fr-FR" sz="2200" b="0" i="0" u="none" strike="noStrike" cap="none" normalizeH="0" baseline="0" dirty="0" err="1">
                <a:ln>
                  <a:noFill/>
                </a:ln>
                <a:solidFill>
                  <a:srgbClr val="202124"/>
                </a:solidFill>
                <a:effectLst/>
                <a:latin typeface="inherit"/>
              </a:rPr>
              <a:t>than</a:t>
            </a:r>
            <a:r>
              <a:rPr kumimoji="0" lang="fr-FR" altLang="fr-FR" sz="2200" b="0" i="0" u="none" strike="noStrike" cap="none" normalizeH="0" baseline="0" dirty="0">
                <a:ln>
                  <a:noFill/>
                </a:ln>
                <a:solidFill>
                  <a:srgbClr val="202124"/>
                </a:solidFill>
                <a:effectLst/>
                <a:latin typeface="inherit"/>
              </a:rPr>
              <a:t> one out of </a:t>
            </a:r>
            <a:r>
              <a:rPr kumimoji="0" lang="fr-FR" altLang="fr-FR" sz="2200" b="0" i="0" u="none" strike="noStrike" cap="none" normalizeH="0" baseline="0" dirty="0" err="1">
                <a:ln>
                  <a:noFill/>
                </a:ln>
                <a:solidFill>
                  <a:srgbClr val="202124"/>
                </a:solidFill>
                <a:effectLst/>
                <a:latin typeface="inherit"/>
              </a:rPr>
              <a:t>two</a:t>
            </a:r>
            <a:r>
              <a:rPr kumimoji="0" lang="fr-FR" altLang="fr-FR" sz="2200" b="0" i="0" u="none" strike="noStrike" cap="none" normalizeH="0" baseline="0" dirty="0">
                <a:ln>
                  <a:noFill/>
                </a:ln>
                <a:solidFill>
                  <a:srgbClr val="202124"/>
                </a:solidFill>
                <a:effectLst/>
                <a:latin typeface="inherit"/>
              </a:rPr>
              <a:t> establishments (53%) the switch to </a:t>
            </a:r>
            <a:r>
              <a:rPr kumimoji="0" lang="fr-FR" altLang="fr-FR" sz="2200" b="0" i="0" u="none" strike="noStrike" cap="none" normalizeH="0" baseline="0" dirty="0" err="1">
                <a:ln>
                  <a:noFill/>
                </a:ln>
                <a:solidFill>
                  <a:srgbClr val="202124"/>
                </a:solidFill>
                <a:effectLst/>
                <a:latin typeface="inherit"/>
              </a:rPr>
              <a:t>daytime</a:t>
            </a:r>
            <a:r>
              <a:rPr kumimoji="0" lang="fr-FR" altLang="fr-FR" sz="2200" b="0" i="0" u="none" strike="noStrike" cap="none" normalizeH="0" baseline="0" dirty="0">
                <a:ln>
                  <a:noFill/>
                </a:ln>
                <a:solidFill>
                  <a:srgbClr val="202124"/>
                </a:solidFill>
                <a:effectLst/>
                <a:latin typeface="inherit"/>
              </a:rPr>
              <a:t>/</a:t>
            </a:r>
            <a:r>
              <a:rPr kumimoji="0" lang="fr-FR" altLang="fr-FR" sz="2200" b="0" i="0" u="none" strike="noStrike" cap="none" normalizeH="0" baseline="0" dirty="0" err="1">
                <a:ln>
                  <a:noFill/>
                </a:ln>
                <a:solidFill>
                  <a:srgbClr val="202124"/>
                </a:solidFill>
                <a:effectLst/>
                <a:latin typeface="inherit"/>
              </a:rPr>
              <a:t>continuous</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work</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results</a:t>
            </a:r>
            <a:r>
              <a:rPr kumimoji="0" lang="fr-FR" altLang="fr-FR" sz="2200" b="0" i="0" u="none" strike="noStrike" cap="none" normalizeH="0" baseline="0" dirty="0">
                <a:ln>
                  <a:noFill/>
                </a:ln>
                <a:solidFill>
                  <a:srgbClr val="202124"/>
                </a:solidFill>
                <a:effectLst/>
                <a:latin typeface="inherit"/>
              </a:rPr>
              <a:t> in an </a:t>
            </a:r>
            <a:r>
              <a:rPr kumimoji="0" lang="fr-FR" altLang="fr-FR" sz="2200" b="0" i="0" u="none" strike="noStrike" cap="none" normalizeH="0" baseline="0" dirty="0" err="1">
                <a:ln>
                  <a:noFill/>
                </a:ln>
                <a:solidFill>
                  <a:srgbClr val="202124"/>
                </a:solidFill>
                <a:effectLst/>
                <a:latin typeface="inherit"/>
              </a:rPr>
              <a:t>increase</a:t>
            </a:r>
            <a:r>
              <a:rPr kumimoji="0" lang="fr-FR" altLang="fr-FR" sz="2200" b="0" i="0" u="none" strike="noStrike" cap="none" normalizeH="0" baseline="0" dirty="0">
                <a:ln>
                  <a:noFill/>
                </a:ln>
                <a:solidFill>
                  <a:srgbClr val="202124"/>
                </a:solidFill>
                <a:effectLst/>
                <a:latin typeface="inherit"/>
              </a:rPr>
              <a:t> in the </a:t>
            </a:r>
            <a:r>
              <a:rPr kumimoji="0" lang="fr-FR" altLang="fr-FR" sz="2200" b="0" i="0" u="none" strike="noStrike" cap="none" normalizeH="0" baseline="0" dirty="0" err="1">
                <a:ln>
                  <a:noFill/>
                </a:ln>
                <a:solidFill>
                  <a:srgbClr val="202124"/>
                </a:solidFill>
                <a:effectLst/>
                <a:latin typeface="inherit"/>
              </a:rPr>
              <a:t>working</a:t>
            </a:r>
            <a:r>
              <a:rPr kumimoji="0" lang="fr-FR" altLang="fr-FR" sz="2200" b="0" i="0" u="none" strike="noStrike" cap="none" normalizeH="0" baseline="0" dirty="0">
                <a:ln>
                  <a:noFill/>
                </a:ln>
                <a:solidFill>
                  <a:srgbClr val="202124"/>
                </a:solidFill>
                <a:effectLst/>
                <a:latin typeface="inherit"/>
              </a:rPr>
              <a:t> time of </a:t>
            </a:r>
            <a:r>
              <a:rPr kumimoji="0" lang="fr-FR" altLang="fr-FR" sz="2200" b="0" i="0" u="none" strike="noStrike" cap="none" normalizeH="0" baseline="0" dirty="0" err="1">
                <a:ln>
                  <a:noFill/>
                </a:ln>
                <a:solidFill>
                  <a:srgbClr val="202124"/>
                </a:solidFill>
                <a:effectLst/>
                <a:latin typeface="inherit"/>
              </a:rPr>
              <a:t>employees</a:t>
            </a:r>
            <a:r>
              <a:rPr kumimoji="0" lang="fr-FR" altLang="fr-FR" sz="2200" b="0" i="0" u="none" strike="noStrike" cap="none" normalizeH="0" baseline="0" dirty="0">
                <a:ln>
                  <a:noFill/>
                </a:ln>
                <a:solidFill>
                  <a:srgbClr val="202124"/>
                </a:solidFill>
                <a:effectLst/>
                <a:latin typeface="inherit"/>
              </a:rPr>
              <a:t> </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fr-FR" altLang="fr-FR" sz="2200" b="0" i="0" u="none" strike="noStrike" cap="none" normalizeH="0" baseline="0" dirty="0">
              <a:ln>
                <a:noFill/>
              </a:ln>
              <a:solidFill>
                <a:srgbClr val="202124"/>
              </a:solidFill>
              <a:effectLst/>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More </a:t>
            </a:r>
            <a:r>
              <a:rPr kumimoji="0" lang="fr-FR" altLang="fr-FR" sz="2200" b="0" i="0" u="none" strike="noStrike" cap="none" normalizeH="0" baseline="0" dirty="0" err="1">
                <a:ln>
                  <a:noFill/>
                </a:ln>
                <a:solidFill>
                  <a:srgbClr val="202124"/>
                </a:solidFill>
                <a:effectLst/>
                <a:latin typeface="inherit"/>
              </a:rPr>
              <a:t>continuous</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schedules</a:t>
            </a:r>
            <a:r>
              <a:rPr kumimoji="0" lang="fr-FR" altLang="fr-FR" sz="2200" b="0" i="0" u="none" strike="noStrike" cap="none" normalizeH="0" baseline="0" dirty="0">
                <a:ln>
                  <a:noFill/>
                </a:ln>
                <a:solidFill>
                  <a:srgbClr val="202124"/>
                </a:solidFill>
                <a:effectLst/>
                <a:latin typeface="inherit"/>
              </a:rPr>
              <a:t> </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fr-FR" altLang="fr-FR" sz="2200" b="0" i="0" u="none" strike="noStrike" cap="none" normalizeH="0" baseline="0" dirty="0">
              <a:ln>
                <a:noFill/>
              </a:ln>
              <a:solidFill>
                <a:srgbClr val="202124"/>
              </a:solidFill>
              <a:effectLst/>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An </a:t>
            </a:r>
            <a:r>
              <a:rPr kumimoji="0" lang="fr-FR" altLang="fr-FR" sz="2200" b="0" i="0" u="none" strike="noStrike" cap="none" normalizeH="0" baseline="0" dirty="0" err="1">
                <a:ln>
                  <a:noFill/>
                </a:ln>
                <a:solidFill>
                  <a:srgbClr val="202124"/>
                </a:solidFill>
                <a:effectLst/>
                <a:latin typeface="inherit"/>
              </a:rPr>
              <a:t>easier</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family</a:t>
            </a:r>
            <a:r>
              <a:rPr kumimoji="0" lang="fr-FR" altLang="fr-FR" sz="2200" b="0" i="0" u="none" strike="noStrike" cap="none" normalizeH="0" baseline="0" dirty="0">
                <a:ln>
                  <a:noFill/>
                </a:ln>
                <a:solidFill>
                  <a:srgbClr val="202124"/>
                </a:solidFill>
                <a:effectLst/>
                <a:latin typeface="inherit"/>
              </a:rPr>
              <a:t> and social life </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fr-FR" altLang="fr-FR" sz="2200" b="0" i="0" u="none" strike="noStrike" cap="none" normalizeH="0" baseline="0" dirty="0">
              <a:ln>
                <a:noFill/>
              </a:ln>
              <a:solidFill>
                <a:srgbClr val="202124"/>
              </a:solidFill>
              <a:effectLst/>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More </a:t>
            </a:r>
            <a:r>
              <a:rPr kumimoji="0" lang="fr-FR" altLang="fr-FR" sz="2200" b="0" i="0" u="none" strike="noStrike" cap="none" normalizeH="0" baseline="0" dirty="0" err="1">
                <a:ln>
                  <a:noFill/>
                </a:ln>
                <a:solidFill>
                  <a:srgbClr val="202124"/>
                </a:solidFill>
                <a:effectLst/>
                <a:latin typeface="inherit"/>
              </a:rPr>
              <a:t>safety</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with</a:t>
            </a:r>
            <a:r>
              <a:rPr kumimoji="0" lang="fr-FR" altLang="fr-FR" sz="2200" b="0" i="0" u="none" strike="noStrike" cap="none" normalizeH="0" baseline="0" dirty="0">
                <a:ln>
                  <a:noFill/>
                </a:ln>
                <a:solidFill>
                  <a:srgbClr val="202124"/>
                </a:solidFill>
                <a:effectLst/>
                <a:latin typeface="inherit"/>
              </a:rPr>
              <a:t> in </a:t>
            </a:r>
            <a:r>
              <a:rPr kumimoji="0" lang="fr-FR" altLang="fr-FR" sz="2200" b="0" i="0" u="none" strike="noStrike" cap="none" normalizeH="0" baseline="0" dirty="0" err="1">
                <a:ln>
                  <a:noFill/>
                </a:ln>
                <a:solidFill>
                  <a:srgbClr val="202124"/>
                </a:solidFill>
                <a:effectLst/>
                <a:latin typeface="inherit"/>
              </a:rPr>
              <a:t>particular</a:t>
            </a:r>
            <a:r>
              <a:rPr kumimoji="0" lang="fr-FR" altLang="fr-FR" sz="2200" b="0" i="0" u="none" strike="noStrike" cap="none" normalizeH="0" baseline="0" dirty="0">
                <a:ln>
                  <a:noFill/>
                </a:ln>
                <a:solidFill>
                  <a:srgbClr val="202124"/>
                </a:solidFill>
                <a:effectLst/>
                <a:latin typeface="inherit"/>
              </a:rPr>
              <a:t> the </a:t>
            </a:r>
            <a:r>
              <a:rPr kumimoji="0" lang="fr-FR" altLang="fr-FR" sz="2200" b="0" i="0" u="none" strike="noStrike" cap="none" normalizeH="0" baseline="0" dirty="0" err="1">
                <a:ln>
                  <a:noFill/>
                </a:ln>
                <a:solidFill>
                  <a:srgbClr val="202124"/>
                </a:solidFill>
                <a:effectLst/>
                <a:latin typeface="inherit"/>
              </a:rPr>
              <a:t>reduction</a:t>
            </a:r>
            <a:r>
              <a:rPr kumimoji="0" lang="fr-FR" altLang="fr-FR" sz="2200" b="0" i="0" u="none" strike="noStrike" cap="none" normalizeH="0" baseline="0" dirty="0">
                <a:ln>
                  <a:noFill/>
                </a:ln>
                <a:solidFill>
                  <a:srgbClr val="202124"/>
                </a:solidFill>
                <a:effectLst/>
                <a:latin typeface="inherit"/>
              </a:rPr>
              <a:t> of </a:t>
            </a:r>
            <a:r>
              <a:rPr kumimoji="0" lang="fr-FR" altLang="fr-FR" sz="2200" b="0" i="0" u="none" strike="noStrike" cap="none" normalizeH="0" baseline="0" dirty="0" err="1">
                <a:ln>
                  <a:noFill/>
                </a:ln>
                <a:solidFill>
                  <a:srgbClr val="202124"/>
                </a:solidFill>
                <a:effectLst/>
                <a:latin typeface="inherit"/>
              </a:rPr>
              <a:t>lone</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working</a:t>
            </a:r>
            <a:r>
              <a:rPr kumimoji="0" lang="fr-FR" altLang="fr-FR" sz="2200" b="0" i="0" u="none" strike="noStrike" cap="none" normalizeH="0" baseline="0" dirty="0">
                <a:ln>
                  <a:noFill/>
                </a:ln>
                <a:solidFill>
                  <a:srgbClr val="202124"/>
                </a:solidFill>
                <a:effectLst/>
                <a:latin typeface="inherit"/>
              </a:rPr>
              <a:t> </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fr-FR" altLang="fr-FR" sz="2200" b="0" i="0" u="none" strike="noStrike" cap="none" normalizeH="0" baseline="0" dirty="0">
              <a:ln>
                <a:noFill/>
              </a:ln>
              <a:solidFill>
                <a:srgbClr val="202124"/>
              </a:solidFill>
              <a:effectLst/>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err="1">
                <a:ln>
                  <a:noFill/>
                </a:ln>
                <a:solidFill>
                  <a:srgbClr val="202124"/>
                </a:solidFill>
                <a:effectLst/>
                <a:latin typeface="inherit"/>
              </a:rPr>
              <a:t>Easier</a:t>
            </a:r>
            <a:r>
              <a:rPr kumimoji="0" lang="fr-FR" altLang="fr-FR" sz="2200" b="0" i="0" u="none" strike="noStrike" cap="none" normalizeH="0" baseline="0" dirty="0">
                <a:ln>
                  <a:noFill/>
                </a:ln>
                <a:solidFill>
                  <a:srgbClr val="202124"/>
                </a:solidFill>
                <a:effectLst/>
                <a:latin typeface="inherit"/>
              </a:rPr>
              <a:t> use of public transport </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fr-FR" altLang="fr-FR" sz="2200" b="0" i="0" u="none" strike="noStrike" cap="none" normalizeH="0" baseline="0" dirty="0">
              <a:ln>
                <a:noFill/>
              </a:ln>
              <a:solidFill>
                <a:srgbClr val="202124"/>
              </a:solidFill>
              <a:effectLst/>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err="1">
                <a:ln>
                  <a:noFill/>
                </a:ln>
                <a:solidFill>
                  <a:srgbClr val="202124"/>
                </a:solidFill>
                <a:effectLst/>
                <a:latin typeface="inherit"/>
              </a:rPr>
              <a:t>Better</a:t>
            </a:r>
            <a:r>
              <a:rPr kumimoji="0" lang="fr-FR" altLang="fr-FR" sz="2200" b="0" i="0" u="none" strike="noStrike" cap="none" normalizeH="0" baseline="0" dirty="0">
                <a:ln>
                  <a:noFill/>
                </a:ln>
                <a:solidFill>
                  <a:srgbClr val="202124"/>
                </a:solidFill>
                <a:effectLst/>
                <a:latin typeface="inherit"/>
              </a:rPr>
              <a:t> recognition</a:t>
            </a:r>
            <a:r>
              <a:rPr kumimoji="0" lang="fr-FR" altLang="fr-FR" sz="2200" b="0" i="0" u="none" strike="noStrike" cap="none" normalizeH="0" baseline="0" dirty="0">
                <a:ln>
                  <a:noFill/>
                </a:ln>
                <a:solidFill>
                  <a:schemeClr val="tx1"/>
                </a:solidFill>
                <a:effectLst/>
              </a:rPr>
              <a:t> </a:t>
            </a:r>
            <a:endParaRPr kumimoji="0" lang="fr-FR" altLang="fr-FR" sz="2200" b="0" i="0" u="none" strike="noStrike" cap="none" normalizeH="0" baseline="0" dirty="0">
              <a:ln>
                <a:noFill/>
              </a:ln>
              <a:solidFill>
                <a:schemeClr val="tx1"/>
              </a:solidFill>
              <a:effectLst/>
              <a:latin typeface="Arial" panose="020B0604020202020204" pitchFamily="34" charset="0"/>
            </a:endParaRPr>
          </a:p>
        </p:txBody>
      </p:sp>
      <p:sp>
        <p:nvSpPr>
          <p:cNvPr id="4" name="ZoneTexte 3">
            <a:extLst>
              <a:ext uri="{FF2B5EF4-FFF2-40B4-BE49-F238E27FC236}">
                <a16:creationId xmlns:a16="http://schemas.microsoft.com/office/drawing/2014/main" id="{C51D5237-00E5-600A-292E-0719F9775071}"/>
              </a:ext>
            </a:extLst>
          </p:cNvPr>
          <p:cNvSpPr txBox="1"/>
          <p:nvPr/>
        </p:nvSpPr>
        <p:spPr>
          <a:xfrm>
            <a:off x="8509617" y="4431411"/>
            <a:ext cx="3240024" cy="1754326"/>
          </a:xfrm>
          <a:prstGeom prst="rect">
            <a:avLst/>
          </a:prstGeom>
          <a:noFill/>
        </p:spPr>
        <p:txBody>
          <a:bodyPr wrap="square">
            <a:spAutoFit/>
          </a:bodyPr>
          <a:lstStyle/>
          <a:p>
            <a:pPr algn="ctr"/>
            <a:br>
              <a:rPr lang="en-US" dirty="0"/>
            </a:br>
            <a:r>
              <a:rPr lang="en-US" b="0" i="0" dirty="0">
                <a:solidFill>
                  <a:srgbClr val="202124"/>
                </a:solidFill>
                <a:effectLst/>
                <a:latin typeface="arial" panose="020B0604020202020204" pitchFamily="34" charset="0"/>
              </a:rPr>
              <a:t>of employers have found that agents </a:t>
            </a:r>
            <a:r>
              <a:rPr lang="en-US" b="1" i="0" dirty="0">
                <a:solidFill>
                  <a:srgbClr val="F47727"/>
                </a:solidFill>
                <a:effectLst/>
                <a:latin typeface="arial" panose="020B0604020202020204" pitchFamily="34" charset="0"/>
              </a:rPr>
              <a:t>feel more recognized in their work </a:t>
            </a:r>
            <a:r>
              <a:rPr lang="en-US" b="0" i="0" dirty="0">
                <a:solidFill>
                  <a:srgbClr val="202124"/>
                </a:solidFill>
                <a:effectLst/>
                <a:latin typeface="arial" panose="020B0604020202020204" pitchFamily="34" charset="0"/>
              </a:rPr>
              <a:t>when it is continuous and during the day.</a:t>
            </a:r>
            <a:endParaRPr lang="fr-FR" dirty="0">
              <a:effectLst/>
            </a:endParaRPr>
          </a:p>
        </p:txBody>
      </p:sp>
      <p:sp>
        <p:nvSpPr>
          <p:cNvPr id="5" name="ZoneTexte 4">
            <a:extLst>
              <a:ext uri="{FF2B5EF4-FFF2-40B4-BE49-F238E27FC236}">
                <a16:creationId xmlns:a16="http://schemas.microsoft.com/office/drawing/2014/main" id="{E2A84A95-2A66-FF85-6B94-2AB6D3F38EA0}"/>
              </a:ext>
            </a:extLst>
          </p:cNvPr>
          <p:cNvSpPr txBox="1"/>
          <p:nvPr/>
        </p:nvSpPr>
        <p:spPr>
          <a:xfrm>
            <a:off x="9525344" y="3951321"/>
            <a:ext cx="1764792" cy="923330"/>
          </a:xfrm>
          <a:prstGeom prst="rect">
            <a:avLst/>
          </a:prstGeom>
          <a:noFill/>
        </p:spPr>
        <p:txBody>
          <a:bodyPr wrap="square">
            <a:spAutoFit/>
          </a:bodyPr>
          <a:lstStyle/>
          <a:p>
            <a:r>
              <a:rPr lang="fr-FR" sz="5400" dirty="0">
                <a:solidFill>
                  <a:schemeClr val="accent2"/>
                </a:solidFill>
                <a:effectLst/>
              </a:rPr>
              <a:t>95%</a:t>
            </a:r>
            <a:endParaRPr lang="fr-FR" sz="5400" dirty="0">
              <a:solidFill>
                <a:schemeClr val="accent2"/>
              </a:solidFill>
            </a:endParaRPr>
          </a:p>
        </p:txBody>
      </p:sp>
    </p:spTree>
    <p:extLst>
      <p:ext uri="{BB962C8B-B14F-4D97-AF65-F5344CB8AC3E}">
        <p14:creationId xmlns:p14="http://schemas.microsoft.com/office/powerpoint/2010/main" val="3630880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A3EBF3A-8418-4FFC-BB57-B698CAC4378B}"/>
              </a:ext>
            </a:extLst>
          </p:cNvPr>
          <p:cNvSpPr txBox="1"/>
          <p:nvPr/>
        </p:nvSpPr>
        <p:spPr>
          <a:xfrm>
            <a:off x="1032306" y="4517599"/>
            <a:ext cx="7826502" cy="707886"/>
          </a:xfrm>
          <a:prstGeom prst="rect">
            <a:avLst/>
          </a:prstGeom>
          <a:noFill/>
        </p:spPr>
        <p:txBody>
          <a:bodyPr wrap="square">
            <a:spAutoFit/>
          </a:bodyPr>
          <a:lstStyle/>
          <a:p>
            <a:pPr marL="342900" indent="-342900">
              <a:buFontTx/>
              <a:buChar char="-"/>
            </a:pPr>
            <a:endParaRPr lang="fr-FR" sz="2000" b="1" dirty="0">
              <a:effectLst/>
            </a:endParaRPr>
          </a:p>
          <a:p>
            <a:endParaRPr lang="fr-FR" sz="2000" dirty="0">
              <a:effectLst/>
            </a:endParaRPr>
          </a:p>
        </p:txBody>
      </p:sp>
      <p:sp>
        <p:nvSpPr>
          <p:cNvPr id="9" name="ZoneTexte 8">
            <a:extLst>
              <a:ext uri="{FF2B5EF4-FFF2-40B4-BE49-F238E27FC236}">
                <a16:creationId xmlns:a16="http://schemas.microsoft.com/office/drawing/2014/main" id="{B178C90A-BCDE-4247-A2E1-79D65E972B50}"/>
              </a:ext>
            </a:extLst>
          </p:cNvPr>
          <p:cNvSpPr txBox="1"/>
          <p:nvPr/>
        </p:nvSpPr>
        <p:spPr>
          <a:xfrm>
            <a:off x="8687314" y="1400775"/>
            <a:ext cx="3240024" cy="1477328"/>
          </a:xfrm>
          <a:prstGeom prst="rect">
            <a:avLst/>
          </a:prstGeom>
          <a:noFill/>
        </p:spPr>
        <p:txBody>
          <a:bodyPr wrap="square">
            <a:spAutoFit/>
          </a:bodyPr>
          <a:lstStyle/>
          <a:p>
            <a:pPr algn="ctr"/>
            <a:r>
              <a:rPr lang="fr-FR" b="1" dirty="0">
                <a:solidFill>
                  <a:schemeClr val="accent2"/>
                </a:solidFill>
                <a:effectLst/>
              </a:rPr>
              <a:t>92 %</a:t>
            </a:r>
            <a:br>
              <a:rPr lang="en-US" dirty="0"/>
            </a:br>
            <a:r>
              <a:rPr lang="en-US" b="0" i="0" dirty="0">
                <a:solidFill>
                  <a:srgbClr val="202124"/>
                </a:solidFill>
                <a:effectLst/>
                <a:latin typeface="arial" panose="020B0604020202020204" pitchFamily="34" charset="0"/>
              </a:rPr>
              <a:t>of companies that have switched to daytime/continuous work are</a:t>
            </a:r>
            <a:r>
              <a:rPr lang="en-US" b="1" i="0" dirty="0">
                <a:solidFill>
                  <a:srgbClr val="202124"/>
                </a:solidFill>
                <a:effectLst/>
                <a:latin typeface="arial" panose="020B0604020202020204" pitchFamily="34" charset="0"/>
              </a:rPr>
              <a:t> satisfied</a:t>
            </a:r>
            <a:endParaRPr lang="fr-FR" b="1" dirty="0">
              <a:effectLst/>
            </a:endParaRPr>
          </a:p>
        </p:txBody>
      </p:sp>
      <p:sp>
        <p:nvSpPr>
          <p:cNvPr id="11" name="ZoneTexte 10">
            <a:extLst>
              <a:ext uri="{FF2B5EF4-FFF2-40B4-BE49-F238E27FC236}">
                <a16:creationId xmlns:a16="http://schemas.microsoft.com/office/drawing/2014/main" id="{AB6D7A63-CB81-4C01-8EBD-B917F12A5C77}"/>
              </a:ext>
            </a:extLst>
          </p:cNvPr>
          <p:cNvSpPr txBox="1"/>
          <p:nvPr/>
        </p:nvSpPr>
        <p:spPr>
          <a:xfrm>
            <a:off x="8687314" y="3129372"/>
            <a:ext cx="3240024" cy="923330"/>
          </a:xfrm>
          <a:prstGeom prst="rect">
            <a:avLst/>
          </a:prstGeom>
          <a:noFill/>
        </p:spPr>
        <p:txBody>
          <a:bodyPr wrap="square">
            <a:spAutoFit/>
          </a:bodyPr>
          <a:lstStyle/>
          <a:p>
            <a:pPr algn="ctr"/>
            <a:r>
              <a:rPr lang="fr-FR" b="1" dirty="0">
                <a:solidFill>
                  <a:schemeClr val="accent2"/>
                </a:solidFill>
                <a:effectLst/>
              </a:rPr>
              <a:t>37 %</a:t>
            </a:r>
            <a:br>
              <a:rPr lang="en-US" dirty="0"/>
            </a:br>
            <a:r>
              <a:rPr lang="en-US" b="0" i="0" dirty="0">
                <a:solidFill>
                  <a:srgbClr val="202124"/>
                </a:solidFill>
                <a:effectLst/>
                <a:latin typeface="arial" panose="020B0604020202020204" pitchFamily="34" charset="0"/>
              </a:rPr>
              <a:t>of companies observe </a:t>
            </a:r>
          </a:p>
          <a:p>
            <a:pPr algn="ctr"/>
            <a:r>
              <a:rPr lang="en-US" b="0" i="0" dirty="0">
                <a:solidFill>
                  <a:srgbClr val="202124"/>
                </a:solidFill>
                <a:effectLst/>
                <a:latin typeface="arial" panose="020B0604020202020204" pitchFamily="34" charset="0"/>
              </a:rPr>
              <a:t>a </a:t>
            </a:r>
            <a:r>
              <a:rPr lang="en-US" b="1" i="0" dirty="0">
                <a:solidFill>
                  <a:srgbClr val="202124"/>
                </a:solidFill>
                <a:effectLst/>
                <a:latin typeface="arial" panose="020B0604020202020204" pitchFamily="34" charset="0"/>
              </a:rPr>
              <a:t>drop in turnover</a:t>
            </a:r>
            <a:endParaRPr lang="fr-FR" b="1" dirty="0">
              <a:effectLst/>
            </a:endParaRPr>
          </a:p>
        </p:txBody>
      </p:sp>
      <p:sp>
        <p:nvSpPr>
          <p:cNvPr id="13" name="ZoneTexte 12">
            <a:extLst>
              <a:ext uri="{FF2B5EF4-FFF2-40B4-BE49-F238E27FC236}">
                <a16:creationId xmlns:a16="http://schemas.microsoft.com/office/drawing/2014/main" id="{AB4D479B-564F-4715-B886-A32FC1CE9FF5}"/>
              </a:ext>
            </a:extLst>
          </p:cNvPr>
          <p:cNvSpPr txBox="1"/>
          <p:nvPr/>
        </p:nvSpPr>
        <p:spPr>
          <a:xfrm>
            <a:off x="8687314" y="4303971"/>
            <a:ext cx="3240024" cy="1200329"/>
          </a:xfrm>
          <a:prstGeom prst="rect">
            <a:avLst/>
          </a:prstGeom>
          <a:noFill/>
        </p:spPr>
        <p:txBody>
          <a:bodyPr wrap="square">
            <a:spAutoFit/>
          </a:bodyPr>
          <a:lstStyle/>
          <a:p>
            <a:pPr algn="ctr"/>
            <a:r>
              <a:rPr lang="fr-FR" b="1" dirty="0">
                <a:solidFill>
                  <a:schemeClr val="accent2"/>
                </a:solidFill>
                <a:effectLst/>
              </a:rPr>
              <a:t>24 %</a:t>
            </a:r>
            <a:br>
              <a:rPr lang="fr-FR" dirty="0"/>
            </a:br>
            <a:r>
              <a:rPr lang="en-US" b="0" i="0" dirty="0">
                <a:solidFill>
                  <a:srgbClr val="202124"/>
                </a:solidFill>
                <a:effectLst/>
                <a:latin typeface="arial" panose="020B0604020202020204" pitchFamily="34" charset="0"/>
              </a:rPr>
              <a:t>of companies observe </a:t>
            </a:r>
          </a:p>
          <a:p>
            <a:pPr algn="ctr"/>
            <a:r>
              <a:rPr lang="en-US" b="0" i="0" dirty="0">
                <a:solidFill>
                  <a:srgbClr val="202124"/>
                </a:solidFill>
                <a:effectLst/>
                <a:latin typeface="arial" panose="020B0604020202020204" pitchFamily="34" charset="0"/>
              </a:rPr>
              <a:t>a </a:t>
            </a:r>
            <a:r>
              <a:rPr lang="en-US" b="1" i="0" dirty="0">
                <a:solidFill>
                  <a:srgbClr val="202124"/>
                </a:solidFill>
                <a:effectLst/>
                <a:latin typeface="arial" panose="020B0604020202020204" pitchFamily="34" charset="0"/>
              </a:rPr>
              <a:t>drop in </a:t>
            </a:r>
            <a:r>
              <a:rPr lang="en-US" b="1" i="0" dirty="0" err="1">
                <a:solidFill>
                  <a:srgbClr val="202124"/>
                </a:solidFill>
                <a:effectLst/>
                <a:latin typeface="arial" panose="020B0604020202020204" pitchFamily="34" charset="0"/>
              </a:rPr>
              <a:t>abseneeism</a:t>
            </a:r>
            <a:endParaRPr lang="fr-FR" b="1" dirty="0">
              <a:effectLst/>
            </a:endParaRPr>
          </a:p>
          <a:p>
            <a:pPr algn="ctr"/>
            <a:endParaRPr lang="fr-FR" dirty="0">
              <a:effectLst/>
            </a:endParaRPr>
          </a:p>
        </p:txBody>
      </p:sp>
      <p:sp>
        <p:nvSpPr>
          <p:cNvPr id="16" name="ZoneTexte 15">
            <a:extLst>
              <a:ext uri="{FF2B5EF4-FFF2-40B4-BE49-F238E27FC236}">
                <a16:creationId xmlns:a16="http://schemas.microsoft.com/office/drawing/2014/main" id="{3976E694-ABC0-4345-8420-A8389BE84EB8}"/>
              </a:ext>
            </a:extLst>
          </p:cNvPr>
          <p:cNvSpPr txBox="1"/>
          <p:nvPr/>
        </p:nvSpPr>
        <p:spPr>
          <a:xfrm>
            <a:off x="0" y="6385600"/>
            <a:ext cx="11245596" cy="307777"/>
          </a:xfrm>
          <a:prstGeom prst="rect">
            <a:avLst/>
          </a:prstGeom>
          <a:noFill/>
        </p:spPr>
        <p:txBody>
          <a:bodyPr wrap="square">
            <a:spAutoFit/>
          </a:bodyPr>
          <a:lstStyle/>
          <a:p>
            <a:pPr algn="r"/>
            <a:r>
              <a:rPr lang="fr-FR" sz="1400" i="1" dirty="0"/>
              <a:t>Source: Pôle Etudes R&amp;D, le Monde de la Propreté, </a:t>
            </a:r>
            <a:r>
              <a:rPr lang="fr-FR" sz="1400" i="1" dirty="0" err="1"/>
              <a:t>Amnyos</a:t>
            </a:r>
            <a:r>
              <a:rPr lang="fr-FR" sz="1400" i="1" dirty="0"/>
              <a:t>, BVA.</a:t>
            </a:r>
            <a:endParaRPr lang="fr-FR" sz="1400" dirty="0"/>
          </a:p>
        </p:txBody>
      </p:sp>
      <p:sp>
        <p:nvSpPr>
          <p:cNvPr id="2" name="Titre 3">
            <a:extLst>
              <a:ext uri="{FF2B5EF4-FFF2-40B4-BE49-F238E27FC236}">
                <a16:creationId xmlns:a16="http://schemas.microsoft.com/office/drawing/2014/main" id="{3037AD9B-3F86-799E-6088-601711099778}"/>
              </a:ext>
            </a:extLst>
          </p:cNvPr>
          <p:cNvSpPr txBox="1">
            <a:spLocks/>
          </p:cNvSpPr>
          <p:nvPr/>
        </p:nvSpPr>
        <p:spPr>
          <a:xfrm>
            <a:off x="1202266" y="59848"/>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A « </a:t>
            </a:r>
            <a:r>
              <a:rPr lang="fr-FR" sz="2800" dirty="0" err="1"/>
              <a:t>win-win</a:t>
            </a:r>
            <a:r>
              <a:rPr lang="fr-FR" sz="2800" dirty="0"/>
              <a:t> » solution</a:t>
            </a:r>
          </a:p>
        </p:txBody>
      </p:sp>
      <p:sp>
        <p:nvSpPr>
          <p:cNvPr id="3" name="Titre 3">
            <a:extLst>
              <a:ext uri="{FF2B5EF4-FFF2-40B4-BE49-F238E27FC236}">
                <a16:creationId xmlns:a16="http://schemas.microsoft.com/office/drawing/2014/main" id="{AE0CA51C-8BF7-4520-D958-0F3213B6D86F}"/>
              </a:ext>
            </a:extLst>
          </p:cNvPr>
          <p:cNvSpPr txBox="1">
            <a:spLocks/>
          </p:cNvSpPr>
          <p:nvPr/>
        </p:nvSpPr>
        <p:spPr>
          <a:xfrm>
            <a:off x="1202266" y="955142"/>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For the </a:t>
            </a:r>
            <a:r>
              <a:rPr lang="fr-FR" sz="2800" dirty="0" err="1"/>
              <a:t>cleaning</a:t>
            </a:r>
            <a:r>
              <a:rPr lang="fr-FR" sz="2800" dirty="0"/>
              <a:t> </a:t>
            </a:r>
            <a:r>
              <a:rPr lang="fr-FR" sz="2800" dirty="0" err="1"/>
              <a:t>companies</a:t>
            </a:r>
            <a:endParaRPr lang="fr-FR" sz="2800" dirty="0"/>
          </a:p>
        </p:txBody>
      </p:sp>
      <p:sp>
        <p:nvSpPr>
          <p:cNvPr id="4" name="Rectangle 1">
            <a:extLst>
              <a:ext uri="{FF2B5EF4-FFF2-40B4-BE49-F238E27FC236}">
                <a16:creationId xmlns:a16="http://schemas.microsoft.com/office/drawing/2014/main" id="{90AACA77-8281-7C85-B483-3D8209C41D34}"/>
              </a:ext>
            </a:extLst>
          </p:cNvPr>
          <p:cNvSpPr>
            <a:spLocks noChangeArrowheads="1"/>
          </p:cNvSpPr>
          <p:nvPr/>
        </p:nvSpPr>
        <p:spPr bwMode="auto">
          <a:xfrm>
            <a:off x="585005" y="1850435"/>
            <a:ext cx="8273803" cy="437556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Conditions of intervention </a:t>
            </a:r>
            <a:r>
              <a:rPr kumimoji="0" lang="fr-FR" altLang="fr-FR" sz="2200" b="0" i="0" u="none" strike="noStrike" cap="none" normalizeH="0" baseline="0" dirty="0" err="1">
                <a:ln>
                  <a:noFill/>
                </a:ln>
                <a:solidFill>
                  <a:srgbClr val="202124"/>
                </a:solidFill>
                <a:effectLst/>
                <a:latin typeface="inherit"/>
              </a:rPr>
              <a:t>that</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facilitate</a:t>
            </a:r>
            <a:r>
              <a:rPr kumimoji="0" lang="fr-FR" altLang="fr-FR" sz="2200" b="0" i="0" u="none" strike="noStrike" cap="none" normalizeH="0" baseline="0" dirty="0">
                <a:ln>
                  <a:noFill/>
                </a:ln>
                <a:solidFill>
                  <a:srgbClr val="202124"/>
                </a:solidFill>
                <a:effectLst/>
                <a:latin typeface="inherit"/>
              </a:rPr>
              <a:t> the </a:t>
            </a:r>
            <a:r>
              <a:rPr kumimoji="0" lang="fr-FR" altLang="fr-FR" sz="2200" b="0" i="0" u="none" strike="noStrike" cap="none" normalizeH="0" baseline="0" dirty="0" err="1">
                <a:ln>
                  <a:noFill/>
                </a:ln>
                <a:solidFill>
                  <a:srgbClr val="202124"/>
                </a:solidFill>
                <a:effectLst/>
                <a:latin typeface="inherit"/>
              </a:rPr>
              <a:t>recruitment</a:t>
            </a:r>
            <a:r>
              <a:rPr kumimoji="0" lang="fr-FR" altLang="fr-FR" sz="22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r>
              <a:rPr lang="fr-FR" altLang="fr-FR" sz="2200" dirty="0">
                <a:solidFill>
                  <a:srgbClr val="202124"/>
                </a:solidFill>
                <a:latin typeface="inherit"/>
              </a:rPr>
              <a:t>      </a:t>
            </a:r>
            <a:r>
              <a:rPr kumimoji="0" lang="fr-FR" altLang="fr-FR" sz="2200" b="0" i="0" u="none" strike="noStrike" cap="none" normalizeH="0" baseline="0" dirty="0" err="1">
                <a:ln>
                  <a:noFill/>
                </a:ln>
                <a:solidFill>
                  <a:srgbClr val="202124"/>
                </a:solidFill>
                <a:effectLst/>
                <a:latin typeface="inherit"/>
              </a:rPr>
              <a:t>retention</a:t>
            </a:r>
            <a:r>
              <a:rPr kumimoji="0" lang="fr-FR" altLang="fr-FR" sz="2200" b="0" i="0" u="none" strike="noStrike" cap="none" normalizeH="0" baseline="0" dirty="0">
                <a:ln>
                  <a:noFill/>
                </a:ln>
                <a:solidFill>
                  <a:srgbClr val="202124"/>
                </a:solidFill>
                <a:effectLst/>
                <a:latin typeface="inherit"/>
              </a:rPr>
              <a:t> and </a:t>
            </a:r>
            <a:r>
              <a:rPr kumimoji="0" lang="fr-FR" altLang="fr-FR" sz="2200" b="0" i="0" u="none" strike="noStrike" cap="none" normalizeH="0" baseline="0" dirty="0" err="1">
                <a:ln>
                  <a:noFill/>
                </a:ln>
                <a:solidFill>
                  <a:srgbClr val="202124"/>
                </a:solidFill>
                <a:effectLst/>
                <a:latin typeface="inherit"/>
              </a:rPr>
              <a:t>upskilling</a:t>
            </a:r>
            <a:r>
              <a:rPr kumimoji="0" lang="fr-FR" altLang="fr-FR" sz="2200" b="0" i="0" u="none" strike="noStrike" cap="none" normalizeH="0" baseline="0" dirty="0">
                <a:ln>
                  <a:noFill/>
                </a:ln>
                <a:solidFill>
                  <a:srgbClr val="202124"/>
                </a:solidFill>
                <a:effectLst/>
                <a:latin typeface="inherit"/>
              </a:rPr>
              <a:t> of agents</a:t>
            </a:r>
          </a:p>
          <a:p>
            <a:pPr marR="0" lvl="0" algn="l" defTabSz="914400" rtl="0" eaLnBrk="0" fontAlgn="base" latinLnBrk="0" hangingPunct="0">
              <a:lnSpc>
                <a:spcPct val="100000"/>
              </a:lnSpc>
              <a:spcBef>
                <a:spcPct val="0"/>
              </a:spcBef>
              <a:spcAft>
                <a:spcPct val="0"/>
              </a:spcAft>
              <a:buClrTx/>
              <a:buSzTx/>
              <a:tabLst/>
            </a:pPr>
            <a:endParaRPr kumimoji="0" lang="fr-FR" altLang="fr-FR" sz="22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A follow-up of the </a:t>
            </a:r>
            <a:r>
              <a:rPr kumimoji="0" lang="fr-FR" altLang="fr-FR" sz="2200" b="0" i="0" u="none" strike="noStrike" cap="none" normalizeH="0" baseline="0" dirty="0" err="1">
                <a:ln>
                  <a:noFill/>
                </a:ln>
                <a:solidFill>
                  <a:srgbClr val="202124"/>
                </a:solidFill>
                <a:effectLst/>
                <a:latin typeface="inherit"/>
              </a:rPr>
              <a:t>activity</a:t>
            </a:r>
            <a:r>
              <a:rPr kumimoji="0" lang="fr-FR" altLang="fr-FR" sz="2200" b="0" i="0" u="none" strike="noStrike" cap="none" normalizeH="0" baseline="0" dirty="0">
                <a:ln>
                  <a:noFill/>
                </a:ln>
                <a:solidFill>
                  <a:srgbClr val="202124"/>
                </a:solidFill>
                <a:effectLst/>
                <a:latin typeface="inherit"/>
              </a:rPr>
              <a:t> of the agents and a </a:t>
            </a:r>
            <a:r>
              <a:rPr kumimoji="0" lang="fr-FR" altLang="fr-FR" sz="2200" b="0" i="0" u="none" strike="noStrike" cap="none" normalizeH="0" baseline="0" dirty="0" err="1">
                <a:ln>
                  <a:noFill/>
                </a:ln>
                <a:solidFill>
                  <a:srgbClr val="202124"/>
                </a:solidFill>
                <a:effectLst/>
                <a:latin typeface="inherit"/>
              </a:rPr>
              <a:t>facilitated</a:t>
            </a:r>
            <a:r>
              <a:rPr kumimoji="0" lang="fr-FR" altLang="fr-FR" sz="22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r>
              <a:rPr lang="fr-FR" altLang="fr-FR" sz="2200" dirty="0">
                <a:solidFill>
                  <a:srgbClr val="202124"/>
                </a:solidFill>
                <a:latin typeface="inherit"/>
              </a:rPr>
              <a:t>      </a:t>
            </a:r>
            <a:r>
              <a:rPr kumimoji="0" lang="fr-FR" altLang="fr-FR" sz="2200" b="0" i="0" u="none" strike="noStrike" cap="none" normalizeH="0" baseline="0" dirty="0" err="1">
                <a:ln>
                  <a:noFill/>
                </a:ln>
                <a:solidFill>
                  <a:srgbClr val="202124"/>
                </a:solidFill>
                <a:effectLst/>
                <a:latin typeface="inherit"/>
              </a:rPr>
              <a:t>customer</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relationship</a:t>
            </a:r>
            <a:r>
              <a:rPr kumimoji="0" lang="fr-FR" altLang="fr-FR" sz="22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endParaRPr kumimoji="0" lang="fr-FR" altLang="fr-FR" sz="22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err="1">
                <a:ln>
                  <a:noFill/>
                </a:ln>
                <a:solidFill>
                  <a:srgbClr val="202124"/>
                </a:solidFill>
                <a:effectLst/>
                <a:latin typeface="inherit"/>
              </a:rPr>
              <a:t>Reducing</a:t>
            </a:r>
            <a:r>
              <a:rPr kumimoji="0" lang="fr-FR" altLang="fr-FR" sz="2200" b="0" i="0" u="none" strike="noStrike" cap="none" normalizeH="0" baseline="0" dirty="0">
                <a:ln>
                  <a:noFill/>
                </a:ln>
                <a:solidFill>
                  <a:srgbClr val="202124"/>
                </a:solidFill>
                <a:effectLst/>
                <a:latin typeface="inherit"/>
              </a:rPr>
              <a:t> the </a:t>
            </a:r>
            <a:r>
              <a:rPr kumimoji="0" lang="fr-FR" altLang="fr-FR" sz="2200" b="0" i="0" u="none" strike="noStrike" cap="none" normalizeH="0" baseline="0" dirty="0" err="1">
                <a:ln>
                  <a:noFill/>
                </a:ln>
                <a:solidFill>
                  <a:srgbClr val="202124"/>
                </a:solidFill>
                <a:effectLst/>
                <a:latin typeface="inherit"/>
              </a:rPr>
              <a:t>number</a:t>
            </a:r>
            <a:r>
              <a:rPr kumimoji="0" lang="fr-FR" altLang="fr-FR" sz="2200" b="0" i="0" u="none" strike="noStrike" cap="none" normalizeH="0" baseline="0" dirty="0">
                <a:ln>
                  <a:noFill/>
                </a:ln>
                <a:solidFill>
                  <a:srgbClr val="202124"/>
                </a:solidFill>
                <a:effectLst/>
                <a:latin typeface="inherit"/>
              </a:rPr>
              <a:t> of agents </a:t>
            </a:r>
            <a:r>
              <a:rPr kumimoji="0" lang="fr-FR" altLang="fr-FR" sz="2200" b="0" i="0" u="none" strike="noStrike" cap="none" normalizeH="0" baseline="0" dirty="0" err="1">
                <a:ln>
                  <a:noFill/>
                </a:ln>
                <a:solidFill>
                  <a:srgbClr val="202124"/>
                </a:solidFill>
                <a:effectLst/>
                <a:latin typeface="inherit"/>
              </a:rPr>
              <a:t>isolated</a:t>
            </a:r>
            <a:r>
              <a:rPr kumimoji="0" lang="fr-FR" altLang="fr-FR" sz="2200" b="0" i="0" u="none" strike="noStrike" cap="none" normalizeH="0" baseline="0" dirty="0">
                <a:ln>
                  <a:noFill/>
                </a:ln>
                <a:solidFill>
                  <a:srgbClr val="202124"/>
                </a:solidFill>
                <a:effectLst/>
                <a:latin typeface="inherit"/>
              </a:rPr>
              <a:t> on site </a:t>
            </a:r>
          </a:p>
          <a:p>
            <a:pPr marR="0" lvl="0" algn="l" defTabSz="914400" rtl="0" eaLnBrk="0" fontAlgn="base" latinLnBrk="0" hangingPunct="0">
              <a:lnSpc>
                <a:spcPct val="100000"/>
              </a:lnSpc>
              <a:spcBef>
                <a:spcPct val="0"/>
              </a:spcBef>
              <a:spcAft>
                <a:spcPct val="0"/>
              </a:spcAft>
              <a:buClrTx/>
              <a:buSzTx/>
              <a:tabLst/>
            </a:pPr>
            <a:endParaRPr kumimoji="0" lang="fr-FR" altLang="fr-FR" sz="22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Facilitation of </a:t>
            </a:r>
            <a:r>
              <a:rPr kumimoji="0" lang="fr-FR" altLang="fr-FR" sz="2200" b="0" i="0" u="none" strike="noStrike" cap="none" normalizeH="0" baseline="0" dirty="0" err="1">
                <a:ln>
                  <a:noFill/>
                </a:ln>
                <a:solidFill>
                  <a:srgbClr val="202124"/>
                </a:solidFill>
                <a:effectLst/>
                <a:latin typeface="inherit"/>
              </a:rPr>
              <a:t>continuing</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education</a:t>
            </a:r>
            <a:r>
              <a:rPr kumimoji="0" lang="fr-FR" altLang="fr-FR" sz="22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endParaRPr kumimoji="0" lang="fr-FR" altLang="fr-FR" sz="22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a:ln>
                  <a:noFill/>
                </a:ln>
                <a:solidFill>
                  <a:srgbClr val="202124"/>
                </a:solidFill>
                <a:effectLst/>
                <a:latin typeface="inherit"/>
              </a:rPr>
              <a:t>A </a:t>
            </a:r>
            <a:r>
              <a:rPr kumimoji="0" lang="fr-FR" altLang="fr-FR" sz="2200" b="0" i="0" u="none" strike="noStrike" cap="none" normalizeH="0" baseline="0" dirty="0" err="1">
                <a:ln>
                  <a:noFill/>
                </a:ln>
                <a:solidFill>
                  <a:srgbClr val="202124"/>
                </a:solidFill>
                <a:effectLst/>
                <a:latin typeface="inherit"/>
              </a:rPr>
              <a:t>reduction</a:t>
            </a:r>
            <a:r>
              <a:rPr kumimoji="0" lang="fr-FR" altLang="fr-FR" sz="2200" b="0" i="0" u="none" strike="noStrike" cap="none" normalizeH="0" baseline="0" dirty="0">
                <a:ln>
                  <a:noFill/>
                </a:ln>
                <a:solidFill>
                  <a:srgbClr val="202124"/>
                </a:solidFill>
                <a:effectLst/>
                <a:latin typeface="inherit"/>
              </a:rPr>
              <a:t> in </a:t>
            </a:r>
            <a:r>
              <a:rPr kumimoji="0" lang="fr-FR" altLang="fr-FR" sz="2200" b="0" i="0" u="none" strike="noStrike" cap="none" normalizeH="0" baseline="0" dirty="0" err="1">
                <a:ln>
                  <a:noFill/>
                </a:ln>
                <a:solidFill>
                  <a:srgbClr val="202124"/>
                </a:solidFill>
                <a:effectLst/>
                <a:latin typeface="inherit"/>
              </a:rPr>
              <a:t>absenteeism</a:t>
            </a:r>
            <a:r>
              <a:rPr kumimoji="0" lang="fr-FR" altLang="fr-FR" sz="2200" b="0" i="0" u="none" strike="noStrike" cap="none" normalizeH="0" baseline="0" dirty="0">
                <a:ln>
                  <a:noFill/>
                </a:ln>
                <a:solidFill>
                  <a:srgbClr val="202124"/>
                </a:solidFill>
                <a:effectLst/>
                <a:latin typeface="inherit"/>
              </a:rPr>
              <a:t> and turnover </a:t>
            </a:r>
          </a:p>
          <a:p>
            <a:pPr marR="0" lvl="0" algn="l" defTabSz="914400" rtl="0" eaLnBrk="0" fontAlgn="base" latinLnBrk="0" hangingPunct="0">
              <a:lnSpc>
                <a:spcPct val="100000"/>
              </a:lnSpc>
              <a:spcBef>
                <a:spcPct val="0"/>
              </a:spcBef>
              <a:spcAft>
                <a:spcPct val="0"/>
              </a:spcAft>
              <a:buClrTx/>
              <a:buSzTx/>
              <a:tabLst/>
            </a:pPr>
            <a:endParaRPr kumimoji="0" lang="fr-FR" altLang="fr-FR" sz="22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200" b="0" i="0" u="none" strike="noStrike" cap="none" normalizeH="0" baseline="0" dirty="0" err="1">
                <a:ln>
                  <a:noFill/>
                </a:ln>
                <a:solidFill>
                  <a:srgbClr val="202124"/>
                </a:solidFill>
                <a:effectLst/>
                <a:latin typeface="inherit"/>
              </a:rPr>
              <a:t>Highlighting</a:t>
            </a:r>
            <a:r>
              <a:rPr kumimoji="0" lang="fr-FR" altLang="fr-FR" sz="2200" b="0" i="0" u="none" strike="noStrike" cap="none" normalizeH="0" baseline="0" dirty="0">
                <a:ln>
                  <a:noFill/>
                </a:ln>
                <a:solidFill>
                  <a:srgbClr val="202124"/>
                </a:solidFill>
                <a:effectLst/>
                <a:latin typeface="inherit"/>
              </a:rPr>
              <a:t> a service </a:t>
            </a:r>
            <a:r>
              <a:rPr kumimoji="0" lang="fr-FR" altLang="fr-FR" sz="2200" b="0" i="0" u="none" strike="noStrike" cap="none" normalizeH="0" baseline="0" dirty="0" err="1">
                <a:ln>
                  <a:noFill/>
                </a:ln>
                <a:solidFill>
                  <a:srgbClr val="202124"/>
                </a:solidFill>
                <a:effectLst/>
                <a:latin typeface="inherit"/>
              </a:rPr>
              <a:t>logic</a:t>
            </a:r>
            <a:r>
              <a:rPr kumimoji="0" lang="fr-FR" altLang="fr-FR" sz="2200" b="0" i="0" u="none" strike="noStrike" cap="none" normalizeH="0" baseline="0" dirty="0">
                <a:ln>
                  <a:noFill/>
                </a:ln>
                <a:solidFill>
                  <a:srgbClr val="202124"/>
                </a:solidFill>
                <a:effectLst/>
                <a:latin typeface="inherit"/>
              </a:rPr>
              <a:t>, </a:t>
            </a:r>
            <a:r>
              <a:rPr kumimoji="0" lang="fr-FR" altLang="fr-FR" sz="2200" b="0" i="0" u="none" strike="noStrike" cap="none" normalizeH="0" baseline="0" dirty="0" err="1">
                <a:ln>
                  <a:noFill/>
                </a:ln>
                <a:solidFill>
                  <a:srgbClr val="202124"/>
                </a:solidFill>
                <a:effectLst/>
                <a:latin typeface="inherit"/>
              </a:rPr>
              <a:t>centered</a:t>
            </a:r>
            <a:r>
              <a:rPr kumimoji="0" lang="fr-FR" altLang="fr-FR" sz="2200" b="0" i="0" u="none" strike="noStrike" cap="none" normalizeH="0" baseline="0" dirty="0">
                <a:ln>
                  <a:noFill/>
                </a:ln>
                <a:solidFill>
                  <a:srgbClr val="202124"/>
                </a:solidFill>
                <a:effectLst/>
                <a:latin typeface="inherit"/>
              </a:rPr>
              <a:t> on uses (</a:t>
            </a:r>
            <a:r>
              <a:rPr kumimoji="0" lang="fr-FR" altLang="fr-FR" sz="2200" b="0" i="0" u="none" strike="noStrike" cap="none" normalizeH="0" baseline="0" dirty="0" err="1">
                <a:ln>
                  <a:noFill/>
                </a:ln>
                <a:solidFill>
                  <a:srgbClr val="202124"/>
                </a:solidFill>
                <a:effectLst/>
                <a:latin typeface="inherit"/>
              </a:rPr>
              <a:t>BtoBtoU</a:t>
            </a:r>
            <a:r>
              <a:rPr kumimoji="0" lang="fr-FR" altLang="fr-FR" sz="2200" b="0" i="0" u="none" strike="noStrike" cap="none" normalizeH="0" baseline="0" dirty="0">
                <a:ln>
                  <a:noFill/>
                </a:ln>
                <a:solidFill>
                  <a:srgbClr val="202124"/>
                </a:solidFill>
                <a:effectLst/>
                <a:latin typeface="inherit"/>
              </a:rPr>
              <a:t>)</a:t>
            </a:r>
            <a:r>
              <a:rPr kumimoji="0" lang="fr-FR" altLang="fr-FR" sz="2200" b="0" i="0" u="none" strike="noStrike" cap="none" normalizeH="0" baseline="0" dirty="0">
                <a:ln>
                  <a:noFill/>
                </a:ln>
                <a:solidFill>
                  <a:schemeClr val="tx1"/>
                </a:solidFill>
                <a:effectLst/>
              </a:rPr>
              <a:t> </a:t>
            </a:r>
            <a:endParaRPr kumimoji="0" lang="fr-FR" altLang="fr-FR" sz="2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05151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1686C5-F402-4ADE-988C-717DC9386161}"/>
              </a:ext>
            </a:extLst>
          </p:cNvPr>
          <p:cNvSpPr>
            <a:spLocks noGrp="1"/>
          </p:cNvSpPr>
          <p:nvPr>
            <p:ph type="title"/>
          </p:nvPr>
        </p:nvSpPr>
        <p:spPr>
          <a:xfrm>
            <a:off x="838200" y="60460"/>
            <a:ext cx="10515600" cy="645827"/>
          </a:xfrm>
        </p:spPr>
        <p:txBody>
          <a:bodyPr>
            <a:noAutofit/>
          </a:bodyPr>
          <a:lstStyle/>
          <a:p>
            <a:br>
              <a:rPr lang="en-US" sz="1400" dirty="0">
                <a:solidFill>
                  <a:srgbClr val="F47727"/>
                </a:solidFill>
                <a:latin typeface="+mn-lt"/>
              </a:rPr>
            </a:br>
            <a:r>
              <a:rPr lang="en-US" sz="2800" i="0" dirty="0">
                <a:solidFill>
                  <a:srgbClr val="F47727"/>
                </a:solidFill>
                <a:effectLst/>
                <a:latin typeface="+mn-lt"/>
              </a:rPr>
              <a:t>Contributions of continuous and/or daytime work compared to staggered hours (for cleaning companies)</a:t>
            </a:r>
            <a:endParaRPr lang="fr-FR" sz="2800" dirty="0">
              <a:solidFill>
                <a:srgbClr val="F47727"/>
              </a:solidFill>
              <a:latin typeface="+mn-lt"/>
            </a:endParaRPr>
          </a:p>
        </p:txBody>
      </p:sp>
      <p:graphicFrame>
        <p:nvGraphicFramePr>
          <p:cNvPr id="5" name="Graphique 4">
            <a:extLst>
              <a:ext uri="{FF2B5EF4-FFF2-40B4-BE49-F238E27FC236}">
                <a16:creationId xmlns:a16="http://schemas.microsoft.com/office/drawing/2014/main" id="{BE04CBAA-B231-4C6A-8CA5-D4F24E2A718B}"/>
              </a:ext>
            </a:extLst>
          </p:cNvPr>
          <p:cNvGraphicFramePr>
            <a:graphicFrameLocks/>
          </p:cNvGraphicFramePr>
          <p:nvPr/>
        </p:nvGraphicFramePr>
        <p:xfrm>
          <a:off x="457200" y="888999"/>
          <a:ext cx="11277600" cy="5326743"/>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1">
            <a:extLst>
              <a:ext uri="{FF2B5EF4-FFF2-40B4-BE49-F238E27FC236}">
                <a16:creationId xmlns:a16="http://schemas.microsoft.com/office/drawing/2014/main" id="{A242A8C4-D1A1-18D1-AABC-445AC31E1063}"/>
              </a:ext>
            </a:extLst>
          </p:cNvPr>
          <p:cNvSpPr>
            <a:spLocks noChangeArrowheads="1"/>
          </p:cNvSpPr>
          <p:nvPr/>
        </p:nvSpPr>
        <p:spPr bwMode="auto">
          <a:xfrm>
            <a:off x="283031" y="1900251"/>
            <a:ext cx="5397190" cy="366767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02124"/>
                </a:solidFill>
                <a:effectLst/>
                <a:latin typeface="inherit"/>
              </a:rPr>
              <a:t>Promote </a:t>
            </a:r>
            <a:r>
              <a:rPr kumimoji="0" lang="fr-FR" altLang="fr-FR" sz="1600" b="0" i="0" u="none" strike="noStrike" cap="none" normalizeH="0" baseline="0" dirty="0" err="1">
                <a:ln>
                  <a:noFill/>
                </a:ln>
                <a:solidFill>
                  <a:srgbClr val="202124"/>
                </a:solidFill>
                <a:effectLst/>
                <a:latin typeface="inherit"/>
              </a:rPr>
              <a:t>continuous</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cleanliness</a:t>
            </a:r>
            <a:r>
              <a:rPr kumimoji="0" lang="fr-FR" altLang="fr-FR" sz="1600" b="0" i="0" u="none" strike="noStrike" cap="none" normalizeH="0" baseline="0" dirty="0">
                <a:ln>
                  <a:noFill/>
                </a:ln>
                <a:solidFill>
                  <a:srgbClr val="202124"/>
                </a:solidFill>
                <a:effectLst/>
                <a:latin typeface="inherit"/>
              </a:rPr>
              <a:t> at the </a:t>
            </a:r>
            <a:r>
              <a:rPr kumimoji="0" lang="fr-FR" altLang="fr-FR" sz="1600" b="0" i="0" u="none" strike="noStrike" cap="none" normalizeH="0" baseline="0" dirty="0" err="1">
                <a:ln>
                  <a:noFill/>
                </a:ln>
                <a:solidFill>
                  <a:srgbClr val="202124"/>
                </a:solidFill>
                <a:effectLst/>
                <a:latin typeface="inherit"/>
              </a:rPr>
              <a:t>customer</a:t>
            </a:r>
            <a:r>
              <a:rPr kumimoji="0" lang="fr-FR" altLang="fr-FR" sz="1600" b="0" i="0" u="none" strike="noStrike" cap="none" normalizeH="0" baseline="0" dirty="0">
                <a:ln>
                  <a:noFill/>
                </a:ln>
                <a:solidFill>
                  <a:srgbClr val="202124"/>
                </a:solidFill>
                <a:effectLst/>
                <a:latin typeface="inherit"/>
              </a:rPr>
              <a:t> site</a:t>
            </a: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02124"/>
                </a:solidFill>
                <a:effectLst/>
                <a:latin typeface="inherit"/>
              </a:rPr>
              <a:t> </a:t>
            </a: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err="1">
                <a:ln>
                  <a:noFill/>
                </a:ln>
                <a:solidFill>
                  <a:srgbClr val="202124"/>
                </a:solidFill>
                <a:effectLst/>
                <a:latin typeface="inherit"/>
              </a:rPr>
              <a:t>Better</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quality</a:t>
            </a:r>
            <a:r>
              <a:rPr kumimoji="0" lang="fr-FR" altLang="fr-FR" sz="1600" b="0" i="0" u="none" strike="noStrike" cap="none" normalizeH="0" baseline="0" dirty="0">
                <a:ln>
                  <a:noFill/>
                </a:ln>
                <a:solidFill>
                  <a:srgbClr val="202124"/>
                </a:solidFill>
                <a:effectLst/>
                <a:latin typeface="inherit"/>
              </a:rPr>
              <a:t> of service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02124"/>
                </a:solidFill>
                <a:effectLst/>
                <a:latin typeface="inherit"/>
              </a:rPr>
              <a:t>More </a:t>
            </a:r>
            <a:r>
              <a:rPr kumimoji="0" lang="fr-FR" altLang="fr-FR" sz="1600" b="0" i="0" u="none" strike="noStrike" cap="none" normalizeH="0" baseline="0" dirty="0" err="1">
                <a:ln>
                  <a:noFill/>
                </a:ln>
                <a:solidFill>
                  <a:srgbClr val="202124"/>
                </a:solidFill>
                <a:effectLst/>
                <a:latin typeface="inherit"/>
              </a:rPr>
              <a:t>reactivity</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with</a:t>
            </a:r>
            <a:r>
              <a:rPr kumimoji="0" lang="fr-FR" altLang="fr-FR" sz="1600" b="0" i="0" u="none" strike="noStrike" cap="none" normalizeH="0" baseline="0" dirty="0">
                <a:ln>
                  <a:noFill/>
                </a:ln>
                <a:solidFill>
                  <a:srgbClr val="202124"/>
                </a:solidFill>
                <a:effectLst/>
                <a:latin typeface="inherit"/>
              </a:rPr>
              <a:t> a </a:t>
            </a:r>
            <a:r>
              <a:rPr kumimoji="0" lang="fr-FR" altLang="fr-FR" sz="1600" b="0" i="0" u="none" strike="noStrike" cap="none" normalizeH="0" baseline="0" dirty="0" err="1">
                <a:ln>
                  <a:noFill/>
                </a:ln>
                <a:solidFill>
                  <a:srgbClr val="202124"/>
                </a:solidFill>
                <a:effectLst/>
                <a:latin typeface="inherit"/>
              </a:rPr>
              <a:t>faster</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response</a:t>
            </a:r>
            <a:r>
              <a:rPr kumimoji="0" lang="fr-FR" altLang="fr-FR" sz="1600" b="0" i="0" u="none" strike="noStrike" cap="none" normalizeH="0" baseline="0" dirty="0">
                <a:ln>
                  <a:noFill/>
                </a:ln>
                <a:solidFill>
                  <a:srgbClr val="202124"/>
                </a:solidFill>
                <a:effectLst/>
                <a:latin typeface="inherit"/>
              </a:rPr>
              <a:t> to the </a:t>
            </a:r>
            <a:r>
              <a:rPr kumimoji="0" lang="fr-FR" altLang="fr-FR" sz="1600" b="0" i="0" u="none" strike="noStrike" cap="none" normalizeH="0" baseline="0" dirty="0" err="1">
                <a:ln>
                  <a:noFill/>
                </a:ln>
                <a:solidFill>
                  <a:srgbClr val="202124"/>
                </a:solidFill>
                <a:effectLst/>
                <a:latin typeface="inherit"/>
              </a:rPr>
              <a:t>unexpected</a:t>
            </a:r>
            <a:r>
              <a:rPr kumimoji="0" lang="fr-FR" altLang="fr-FR" sz="1600" b="0" i="0" u="none" strike="noStrike" cap="none" normalizeH="0" baseline="0" dirty="0">
                <a:ln>
                  <a:noFill/>
                </a:ln>
                <a:solidFill>
                  <a:srgbClr val="202124"/>
                </a:solidFill>
                <a:effectLst/>
                <a:latin typeface="inherit"/>
              </a:rPr>
              <a:t>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err="1">
                <a:ln>
                  <a:noFill/>
                </a:ln>
                <a:solidFill>
                  <a:srgbClr val="202124"/>
                </a:solidFill>
                <a:effectLst/>
                <a:latin typeface="inherit"/>
              </a:rPr>
              <a:t>Better</a:t>
            </a:r>
            <a:r>
              <a:rPr kumimoji="0" lang="fr-FR" altLang="fr-FR" sz="1600" b="0" i="0" u="none" strike="noStrike" cap="none" normalizeH="0" baseline="0" dirty="0">
                <a:ln>
                  <a:noFill/>
                </a:ln>
                <a:solidFill>
                  <a:srgbClr val="202124"/>
                </a:solidFill>
                <a:effectLst/>
                <a:latin typeface="inherit"/>
              </a:rPr>
              <a:t> identification of </a:t>
            </a:r>
            <a:r>
              <a:rPr kumimoji="0" lang="fr-FR" altLang="fr-FR" sz="1600" b="0" i="0" u="none" strike="noStrike" cap="none" normalizeH="0" baseline="0" dirty="0" err="1">
                <a:ln>
                  <a:noFill/>
                </a:ln>
                <a:solidFill>
                  <a:srgbClr val="202124"/>
                </a:solidFill>
                <a:effectLst/>
                <a:latin typeface="inherit"/>
              </a:rPr>
              <a:t>needs</a:t>
            </a:r>
            <a:r>
              <a:rPr kumimoji="0" lang="fr-FR" altLang="fr-FR" sz="1600" b="0" i="0" u="none" strike="noStrike" cap="none" normalizeH="0" baseline="0" dirty="0">
                <a:ln>
                  <a:noFill/>
                </a:ln>
                <a:solidFill>
                  <a:srgbClr val="202124"/>
                </a:solidFill>
                <a:effectLst/>
                <a:latin typeface="inherit"/>
              </a:rPr>
              <a:t> and a service more </a:t>
            </a:r>
            <a:r>
              <a:rPr kumimoji="0" lang="fr-FR" altLang="fr-FR" sz="1600" b="0" i="0" u="none" strike="noStrike" cap="none" normalizeH="0" baseline="0" dirty="0" err="1">
                <a:ln>
                  <a:noFill/>
                </a:ln>
                <a:solidFill>
                  <a:srgbClr val="202124"/>
                </a:solidFill>
                <a:effectLst/>
                <a:latin typeface="inherit"/>
              </a:rPr>
              <a:t>suited</a:t>
            </a:r>
            <a:r>
              <a:rPr kumimoji="0" lang="fr-FR" altLang="fr-FR" sz="1600" b="0" i="0" u="none" strike="noStrike" cap="none" normalizeH="0" baseline="0" dirty="0">
                <a:ln>
                  <a:noFill/>
                </a:ln>
                <a:solidFill>
                  <a:srgbClr val="202124"/>
                </a:solidFill>
                <a:effectLst/>
                <a:latin typeface="inherit"/>
              </a:rPr>
              <a:t> to usage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02124"/>
                </a:solidFill>
                <a:effectLst/>
                <a:latin typeface="inherit"/>
              </a:rPr>
              <a:t>More </a:t>
            </a:r>
            <a:r>
              <a:rPr kumimoji="0" lang="fr-FR" altLang="fr-FR" sz="1600" b="0" i="0" u="none" strike="noStrike" cap="none" normalizeH="0" baseline="0" dirty="0" err="1">
                <a:ln>
                  <a:noFill/>
                </a:ln>
                <a:solidFill>
                  <a:srgbClr val="202124"/>
                </a:solidFill>
                <a:effectLst/>
                <a:latin typeface="inherit"/>
              </a:rPr>
              <a:t>productivity</a:t>
            </a:r>
            <a:r>
              <a:rPr kumimoji="0" lang="fr-FR" altLang="fr-FR" sz="1600" b="0" i="0" u="none" strike="noStrike" cap="none" normalizeH="0" baseline="0" dirty="0">
                <a:ln>
                  <a:noFill/>
                </a:ln>
                <a:solidFill>
                  <a:srgbClr val="202124"/>
                </a:solidFill>
                <a:effectLst/>
                <a:latin typeface="inherit"/>
              </a:rPr>
              <a:t>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02124"/>
                </a:solidFill>
                <a:effectLst/>
                <a:latin typeface="inherit"/>
              </a:rPr>
              <a:t>More </a:t>
            </a:r>
            <a:r>
              <a:rPr kumimoji="0" lang="fr-FR" altLang="fr-FR" sz="1600" b="0" i="0" u="none" strike="noStrike" cap="none" normalizeH="0" baseline="0" dirty="0" err="1">
                <a:ln>
                  <a:noFill/>
                </a:ln>
                <a:solidFill>
                  <a:srgbClr val="202124"/>
                </a:solidFill>
                <a:effectLst/>
                <a:latin typeface="inherit"/>
              </a:rPr>
              <a:t>customer</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loyalty</a:t>
            </a:r>
            <a:r>
              <a:rPr kumimoji="0" lang="fr-FR" altLang="fr-FR" sz="1600" b="0" i="0" u="none" strike="noStrike" cap="none" normalizeH="0" baseline="0" dirty="0">
                <a:ln>
                  <a:noFill/>
                </a:ln>
                <a:solidFill>
                  <a:srgbClr val="202124"/>
                </a:solidFill>
                <a:effectLst/>
                <a:latin typeface="inherit"/>
              </a:rPr>
              <a:t>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err="1">
                <a:ln>
                  <a:noFill/>
                </a:ln>
                <a:solidFill>
                  <a:srgbClr val="202124"/>
                </a:solidFill>
                <a:effectLst/>
                <a:latin typeface="inherit"/>
              </a:rPr>
              <a:t>Possibility</a:t>
            </a:r>
            <a:r>
              <a:rPr kumimoji="0" lang="fr-FR" altLang="fr-FR" sz="1600" b="0" i="0" u="none" strike="noStrike" cap="none" normalizeH="0" baseline="0" dirty="0">
                <a:ln>
                  <a:noFill/>
                </a:ln>
                <a:solidFill>
                  <a:srgbClr val="202124"/>
                </a:solidFill>
                <a:effectLst/>
                <a:latin typeface="inherit"/>
              </a:rPr>
              <a:t> of </a:t>
            </a:r>
            <a:r>
              <a:rPr kumimoji="0" lang="fr-FR" altLang="fr-FR" sz="1600" b="0" i="0" u="none" strike="noStrike" cap="none" normalizeH="0" baseline="0" dirty="0" err="1">
                <a:ln>
                  <a:noFill/>
                </a:ln>
                <a:solidFill>
                  <a:srgbClr val="202124"/>
                </a:solidFill>
                <a:effectLst/>
                <a:latin typeface="inherit"/>
              </a:rPr>
              <a:t>offering</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additional</a:t>
            </a:r>
            <a:r>
              <a:rPr kumimoji="0" lang="fr-FR" altLang="fr-FR" sz="1600" b="0" i="0" u="none" strike="noStrike" cap="none" normalizeH="0" baseline="0" dirty="0">
                <a:ln>
                  <a:noFill/>
                </a:ln>
                <a:solidFill>
                  <a:srgbClr val="202124"/>
                </a:solidFill>
                <a:effectLst/>
                <a:latin typeface="inherit"/>
              </a:rPr>
              <a:t> services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err="1">
                <a:ln>
                  <a:noFill/>
                </a:ln>
                <a:solidFill>
                  <a:srgbClr val="202124"/>
                </a:solidFill>
                <a:effectLst/>
                <a:latin typeface="inherit"/>
              </a:rPr>
              <a:t>Promoting</a:t>
            </a:r>
            <a:r>
              <a:rPr kumimoji="0" lang="fr-FR" altLang="fr-FR" sz="1600" b="0" i="0" u="none" strike="noStrike" cap="none" normalizeH="0" baseline="0" dirty="0">
                <a:ln>
                  <a:noFill/>
                </a:ln>
                <a:solidFill>
                  <a:srgbClr val="202124"/>
                </a:solidFill>
                <a:effectLst/>
                <a:latin typeface="inherit"/>
              </a:rPr>
              <a:t> a </a:t>
            </a:r>
            <a:r>
              <a:rPr kumimoji="0" lang="fr-FR" altLang="fr-FR" sz="1600" b="0" i="0" u="none" strike="noStrike" cap="none" normalizeH="0" baseline="0" dirty="0" err="1">
                <a:ln>
                  <a:noFill/>
                </a:ln>
                <a:solidFill>
                  <a:srgbClr val="202124"/>
                </a:solidFill>
                <a:effectLst/>
                <a:latin typeface="inherit"/>
              </a:rPr>
              <a:t>concrete</a:t>
            </a:r>
            <a:r>
              <a:rPr kumimoji="0" lang="fr-FR" altLang="fr-FR" sz="1600" b="0" i="0" u="none" strike="noStrike" cap="none" normalizeH="0" baseline="0" dirty="0">
                <a:ln>
                  <a:noFill/>
                </a:ln>
                <a:solidFill>
                  <a:srgbClr val="202124"/>
                </a:solidFill>
                <a:effectLst/>
                <a:latin typeface="inherit"/>
              </a:rPr>
              <a:t> CSR </a:t>
            </a:r>
            <a:r>
              <a:rPr kumimoji="0" lang="fr-FR" altLang="fr-FR" sz="1600" b="0" i="0" u="none" strike="noStrike" cap="none" normalizeH="0" baseline="0" dirty="0" err="1">
                <a:ln>
                  <a:noFill/>
                </a:ln>
                <a:solidFill>
                  <a:srgbClr val="202124"/>
                </a:solidFill>
                <a:effectLst/>
                <a:latin typeface="inherit"/>
              </a:rPr>
              <a:t>commitment</a:t>
            </a:r>
            <a:r>
              <a:rPr kumimoji="0" lang="fr-FR" altLang="fr-FR" sz="1600" b="0" i="0" u="none" strike="noStrike" cap="none" normalizeH="0" baseline="0" dirty="0">
                <a:ln>
                  <a:noFill/>
                </a:ln>
                <a:solidFill>
                  <a:schemeClr val="tx1"/>
                </a:solidFill>
                <a:effectLst/>
              </a:rPr>
              <a:t> </a:t>
            </a:r>
            <a:endParaRPr kumimoji="0" lang="fr-FR" altLang="fr-FR"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5527397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B178C90A-BCDE-4247-A2E1-79D65E972B50}"/>
              </a:ext>
            </a:extLst>
          </p:cNvPr>
          <p:cNvSpPr txBox="1"/>
          <p:nvPr/>
        </p:nvSpPr>
        <p:spPr>
          <a:xfrm>
            <a:off x="8650829" y="2127329"/>
            <a:ext cx="3240024" cy="1477328"/>
          </a:xfrm>
          <a:prstGeom prst="rect">
            <a:avLst/>
          </a:prstGeom>
          <a:noFill/>
        </p:spPr>
        <p:txBody>
          <a:bodyPr wrap="square">
            <a:spAutoFit/>
          </a:bodyPr>
          <a:lstStyle/>
          <a:p>
            <a:pPr algn="ctr"/>
            <a:r>
              <a:rPr lang="fr-FR" b="1" dirty="0">
                <a:solidFill>
                  <a:schemeClr val="accent2"/>
                </a:solidFill>
                <a:effectLst/>
              </a:rPr>
              <a:t>93 %</a:t>
            </a:r>
            <a:endParaRPr kumimoji="0" lang="fr-FR" altLang="fr-F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202124"/>
                </a:solidFill>
                <a:effectLst/>
                <a:latin typeface="inherit"/>
                <a:cs typeface="Arial" panose="020B0604020202020204" pitchFamily="34" charset="0"/>
              </a:rPr>
              <a:t>of </a:t>
            </a:r>
            <a:r>
              <a:rPr kumimoji="0" lang="fr-FR" altLang="fr-FR" sz="1800" b="0" i="0" u="none" strike="noStrike" cap="none" normalizeH="0" baseline="0" dirty="0" err="1">
                <a:ln>
                  <a:noFill/>
                </a:ln>
                <a:solidFill>
                  <a:srgbClr val="202124"/>
                </a:solidFill>
                <a:effectLst/>
                <a:latin typeface="inherit"/>
                <a:cs typeface="Arial" panose="020B0604020202020204" pitchFamily="34" charset="0"/>
              </a:rPr>
              <a:t>customers</a:t>
            </a:r>
            <a:r>
              <a:rPr kumimoji="0" lang="fr-FR" altLang="fr-FR" sz="1800" b="0" i="0" u="none" strike="noStrike" cap="none" normalizeH="0" baseline="0" dirty="0">
                <a:ln>
                  <a:noFill/>
                </a:ln>
                <a:solidFill>
                  <a:srgbClr val="202124"/>
                </a:solidFill>
                <a:effectLst/>
                <a:latin typeface="inherit"/>
                <a:cs typeface="Arial" panose="020B0604020202020204" pitchFamily="34" charset="0"/>
              </a:rPr>
              <a:t> </a:t>
            </a:r>
            <a:r>
              <a:rPr kumimoji="0" lang="fr-FR" altLang="fr-FR" sz="1800" b="0" i="0" u="none" strike="noStrike" cap="none" normalizeH="0" baseline="0" dirty="0" err="1">
                <a:ln>
                  <a:noFill/>
                </a:ln>
                <a:solidFill>
                  <a:srgbClr val="202124"/>
                </a:solidFill>
                <a:effectLst/>
                <a:latin typeface="inherit"/>
                <a:cs typeface="Arial" panose="020B0604020202020204" pitchFamily="34" charset="0"/>
              </a:rPr>
              <a:t>believe</a:t>
            </a:r>
            <a:r>
              <a:rPr kumimoji="0" lang="fr-FR" altLang="fr-FR" sz="1800" b="0" i="0" u="none" strike="noStrike" cap="none" normalizeH="0" baseline="0" dirty="0">
                <a:ln>
                  <a:noFill/>
                </a:ln>
                <a:solidFill>
                  <a:srgbClr val="202124"/>
                </a:solidFill>
                <a:effectLst/>
                <a:latin typeface="inherit"/>
                <a:cs typeface="Arial" panose="020B0604020202020204" pitchFamily="34" charset="0"/>
              </a:rPr>
              <a:t> </a:t>
            </a:r>
            <a:r>
              <a:rPr kumimoji="0" lang="fr-FR" altLang="fr-FR" sz="1800" b="0" i="0" u="none" strike="noStrike" cap="none" normalizeH="0" baseline="0" dirty="0" err="1">
                <a:ln>
                  <a:noFill/>
                </a:ln>
                <a:solidFill>
                  <a:srgbClr val="202124"/>
                </a:solidFill>
                <a:effectLst/>
                <a:latin typeface="inherit"/>
                <a:cs typeface="Arial" panose="020B0604020202020204" pitchFamily="34" charset="0"/>
              </a:rPr>
              <a:t>that</a:t>
            </a:r>
            <a:r>
              <a:rPr kumimoji="0" lang="fr-FR" altLang="fr-FR" sz="1800" b="0" i="0" u="none" strike="noStrike" cap="none" normalizeH="0" baseline="0" dirty="0">
                <a:ln>
                  <a:noFill/>
                </a:ln>
                <a:solidFill>
                  <a:srgbClr val="202124"/>
                </a:solidFill>
                <a:effectLst/>
                <a:latin typeface="inherit"/>
                <a:cs typeface="Arial" panose="020B0604020202020204" pitchFamily="34" charset="0"/>
              </a:rPr>
              <a:t> the </a:t>
            </a:r>
            <a:r>
              <a:rPr kumimoji="0" lang="fr-FR" altLang="fr-FR" sz="1800" b="1" i="0" u="none" strike="noStrike" cap="none" normalizeH="0" baseline="0" dirty="0">
                <a:ln>
                  <a:noFill/>
                </a:ln>
                <a:solidFill>
                  <a:srgbClr val="202124"/>
                </a:solidFill>
                <a:effectLst/>
                <a:latin typeface="inherit"/>
                <a:cs typeface="Arial" panose="020B0604020202020204" pitchFamily="34" charset="0"/>
              </a:rPr>
              <a:t>trust </a:t>
            </a:r>
            <a:r>
              <a:rPr kumimoji="0" lang="fr-FR" altLang="fr-FR" sz="1800" b="1" i="0" u="none" strike="noStrike" cap="none" normalizeH="0" baseline="0" dirty="0" err="1">
                <a:ln>
                  <a:noFill/>
                </a:ln>
                <a:solidFill>
                  <a:srgbClr val="202124"/>
                </a:solidFill>
                <a:effectLst/>
                <a:latin typeface="inherit"/>
                <a:cs typeface="Arial" panose="020B0604020202020204" pitchFamily="34" charset="0"/>
              </a:rPr>
              <a:t>between</a:t>
            </a:r>
            <a:r>
              <a:rPr kumimoji="0" lang="fr-FR" altLang="fr-FR" sz="1800" b="1" i="0" u="none" strike="noStrike" cap="none" normalizeH="0" baseline="0" dirty="0">
                <a:ln>
                  <a:noFill/>
                </a:ln>
                <a:solidFill>
                  <a:srgbClr val="202124"/>
                </a:solidFill>
                <a:effectLst/>
                <a:latin typeface="inherit"/>
                <a:cs typeface="Arial" panose="020B0604020202020204" pitchFamily="34" charset="0"/>
              </a:rPr>
              <a:t> </a:t>
            </a:r>
            <a:r>
              <a:rPr kumimoji="0" lang="fr-FR" altLang="fr-FR" sz="1800" b="1" i="0" u="none" strike="noStrike" cap="none" normalizeH="0" baseline="0" dirty="0" err="1">
                <a:ln>
                  <a:noFill/>
                </a:ln>
                <a:solidFill>
                  <a:srgbClr val="202124"/>
                </a:solidFill>
                <a:effectLst/>
                <a:latin typeface="inherit"/>
                <a:cs typeface="Arial" panose="020B0604020202020204" pitchFamily="34" charset="0"/>
              </a:rPr>
              <a:t>company</a:t>
            </a:r>
            <a:r>
              <a:rPr kumimoji="0" lang="fr-FR" altLang="fr-FR" sz="1800" b="1" i="0" u="none" strike="noStrike" cap="none" normalizeH="0" baseline="0" dirty="0">
                <a:ln>
                  <a:noFill/>
                </a:ln>
                <a:solidFill>
                  <a:srgbClr val="202124"/>
                </a:solidFill>
                <a:effectLst/>
                <a:latin typeface="inherit"/>
                <a:cs typeface="Arial" panose="020B0604020202020204" pitchFamily="34" charset="0"/>
              </a:rPr>
              <a:t> and </a:t>
            </a:r>
            <a:r>
              <a:rPr kumimoji="0" lang="fr-FR" altLang="fr-FR" sz="1800" b="1" i="0" u="none" strike="noStrike" cap="none" normalizeH="0" baseline="0" dirty="0" err="1">
                <a:ln>
                  <a:noFill/>
                </a:ln>
                <a:solidFill>
                  <a:srgbClr val="202124"/>
                </a:solidFill>
                <a:effectLst/>
                <a:latin typeface="inherit"/>
                <a:cs typeface="Arial" panose="020B0604020202020204" pitchFamily="34" charset="0"/>
              </a:rPr>
              <a:t>customer</a:t>
            </a:r>
            <a:r>
              <a:rPr kumimoji="0" lang="fr-FR" altLang="fr-FR" sz="1800" b="1" i="0" u="none" strike="noStrike" cap="none" normalizeH="0" baseline="0" dirty="0">
                <a:ln>
                  <a:noFill/>
                </a:ln>
                <a:solidFill>
                  <a:srgbClr val="202124"/>
                </a:solidFill>
                <a:effectLst/>
                <a:latin typeface="inherit"/>
                <a:cs typeface="Arial" panose="020B0604020202020204" pitchFamily="34" charset="0"/>
              </a:rPr>
              <a:t> </a:t>
            </a:r>
            <a:r>
              <a:rPr kumimoji="0" lang="fr-FR" altLang="fr-FR" sz="1800" b="1" i="0" u="none" strike="noStrike" cap="none" normalizeH="0" baseline="0" dirty="0" err="1">
                <a:ln>
                  <a:noFill/>
                </a:ln>
                <a:solidFill>
                  <a:srgbClr val="202124"/>
                </a:solidFill>
                <a:effectLst/>
                <a:latin typeface="inherit"/>
                <a:cs typeface="Arial" panose="020B0604020202020204" pitchFamily="34" charset="0"/>
              </a:rPr>
              <a:t>is</a:t>
            </a:r>
            <a:r>
              <a:rPr kumimoji="0" lang="fr-FR" altLang="fr-FR" sz="1800" b="1" i="0" u="none" strike="noStrike" cap="none" normalizeH="0" baseline="0" dirty="0">
                <a:ln>
                  <a:noFill/>
                </a:ln>
                <a:solidFill>
                  <a:srgbClr val="202124"/>
                </a:solidFill>
                <a:effectLst/>
                <a:latin typeface="inherit"/>
                <a:cs typeface="Arial" panose="020B0604020202020204" pitchFamily="34" charset="0"/>
              </a:rPr>
              <a:t> </a:t>
            </a:r>
            <a:r>
              <a:rPr kumimoji="0" lang="fr-FR" altLang="fr-FR" sz="1800" b="1" i="0" u="none" strike="noStrike" cap="none" normalizeH="0" baseline="0" dirty="0" err="1">
                <a:ln>
                  <a:noFill/>
                </a:ln>
                <a:solidFill>
                  <a:srgbClr val="202124"/>
                </a:solidFill>
                <a:effectLst/>
                <a:latin typeface="inherit"/>
                <a:cs typeface="Arial" panose="020B0604020202020204" pitchFamily="34" charset="0"/>
              </a:rPr>
              <a:t>strengthened</a:t>
            </a:r>
            <a:endParaRPr kumimoji="0" lang="fr-FR" altLang="fr-FR" sz="1400" b="1" i="0" u="none" strike="noStrike" cap="none" normalizeH="0" baseline="0" dirty="0">
              <a:ln>
                <a:noFill/>
              </a:ln>
              <a:solidFill>
                <a:schemeClr val="tx1"/>
              </a:solidFill>
              <a:effectLst/>
              <a:latin typeface="Arial" panose="020B0604020202020204" pitchFamily="34" charset="0"/>
            </a:endParaRPr>
          </a:p>
          <a:p>
            <a:pPr algn="ctr"/>
            <a:endParaRPr lang="fr-FR" b="1" dirty="0">
              <a:solidFill>
                <a:schemeClr val="accent2"/>
              </a:solidFill>
              <a:effectLst/>
            </a:endParaRPr>
          </a:p>
        </p:txBody>
      </p:sp>
      <p:sp>
        <p:nvSpPr>
          <p:cNvPr id="11" name="ZoneTexte 10">
            <a:extLst>
              <a:ext uri="{FF2B5EF4-FFF2-40B4-BE49-F238E27FC236}">
                <a16:creationId xmlns:a16="http://schemas.microsoft.com/office/drawing/2014/main" id="{AB6D7A63-CB81-4C01-8EBD-B917F12A5C77}"/>
              </a:ext>
            </a:extLst>
          </p:cNvPr>
          <p:cNvSpPr txBox="1"/>
          <p:nvPr/>
        </p:nvSpPr>
        <p:spPr>
          <a:xfrm>
            <a:off x="8530590" y="3504605"/>
            <a:ext cx="3393186" cy="923330"/>
          </a:xfrm>
          <a:prstGeom prst="rect">
            <a:avLst/>
          </a:prstGeom>
          <a:noFill/>
        </p:spPr>
        <p:txBody>
          <a:bodyPr wrap="square">
            <a:spAutoFit/>
          </a:bodyPr>
          <a:lstStyle/>
          <a:p>
            <a:pPr algn="ctr"/>
            <a:r>
              <a:rPr lang="fr-FR" b="1" dirty="0">
                <a:solidFill>
                  <a:schemeClr val="accent2"/>
                </a:solidFill>
                <a:effectLst/>
              </a:rPr>
              <a:t>81 %</a:t>
            </a:r>
            <a:br>
              <a:rPr lang="en-US" dirty="0"/>
            </a:br>
            <a:r>
              <a:rPr lang="en-US" b="0" i="0" dirty="0">
                <a:solidFill>
                  <a:srgbClr val="202124"/>
                </a:solidFill>
                <a:effectLst/>
                <a:latin typeface="arial" panose="020B0604020202020204" pitchFamily="34" charset="0"/>
              </a:rPr>
              <a:t>of customers surveyed report </a:t>
            </a:r>
            <a:r>
              <a:rPr lang="en-US" b="1" i="0" dirty="0">
                <a:solidFill>
                  <a:srgbClr val="202124"/>
                </a:solidFill>
                <a:effectLst/>
                <a:latin typeface="arial" panose="020B0604020202020204" pitchFamily="34" charset="0"/>
              </a:rPr>
              <a:t>better identification of needs</a:t>
            </a:r>
            <a:endParaRPr lang="fr-FR" b="1" dirty="0">
              <a:effectLst/>
            </a:endParaRPr>
          </a:p>
        </p:txBody>
      </p:sp>
      <p:sp>
        <p:nvSpPr>
          <p:cNvPr id="13" name="ZoneTexte 12">
            <a:extLst>
              <a:ext uri="{FF2B5EF4-FFF2-40B4-BE49-F238E27FC236}">
                <a16:creationId xmlns:a16="http://schemas.microsoft.com/office/drawing/2014/main" id="{AB4D479B-564F-4715-B886-A32FC1CE9FF5}"/>
              </a:ext>
            </a:extLst>
          </p:cNvPr>
          <p:cNvSpPr txBox="1"/>
          <p:nvPr/>
        </p:nvSpPr>
        <p:spPr>
          <a:xfrm>
            <a:off x="8607171" y="4722270"/>
            <a:ext cx="3240024" cy="1200329"/>
          </a:xfrm>
          <a:prstGeom prst="rect">
            <a:avLst/>
          </a:prstGeom>
          <a:noFill/>
        </p:spPr>
        <p:txBody>
          <a:bodyPr wrap="square">
            <a:spAutoFit/>
          </a:bodyPr>
          <a:lstStyle/>
          <a:p>
            <a:pPr algn="ctr"/>
            <a:r>
              <a:rPr lang="fr-FR" b="1" dirty="0">
                <a:solidFill>
                  <a:schemeClr val="accent2"/>
                </a:solidFill>
                <a:effectLst/>
              </a:rPr>
              <a:t>68 %</a:t>
            </a:r>
            <a:br>
              <a:rPr lang="fr-FR" dirty="0"/>
            </a:br>
            <a:r>
              <a:rPr kumimoji="0" lang="fr-FR" altLang="fr-FR" sz="1800" b="0" i="0" u="none" strike="noStrike" cap="none" normalizeH="0" baseline="0" dirty="0">
                <a:ln>
                  <a:noFill/>
                </a:ln>
                <a:solidFill>
                  <a:srgbClr val="202124"/>
                </a:solidFill>
                <a:effectLst/>
                <a:latin typeface="inherit"/>
              </a:rPr>
              <a:t>of </a:t>
            </a:r>
            <a:r>
              <a:rPr kumimoji="0" lang="fr-FR" altLang="fr-FR" sz="1800" b="0" i="0" u="none" strike="noStrike" cap="none" normalizeH="0" baseline="0" dirty="0" err="1">
                <a:ln>
                  <a:noFill/>
                </a:ln>
                <a:solidFill>
                  <a:srgbClr val="202124"/>
                </a:solidFill>
                <a:effectLst/>
                <a:latin typeface="inherit"/>
              </a:rPr>
              <a:t>customers</a:t>
            </a:r>
            <a:r>
              <a:rPr kumimoji="0" lang="fr-FR" altLang="fr-FR" sz="1800" b="0" i="0" u="none" strike="noStrike" cap="none" normalizeH="0" baseline="0" dirty="0">
                <a:ln>
                  <a:noFill/>
                </a:ln>
                <a:solidFill>
                  <a:srgbClr val="202124"/>
                </a:solidFill>
                <a:effectLst/>
                <a:latin typeface="inherit"/>
              </a:rPr>
              <a:t> </a:t>
            </a:r>
            <a:r>
              <a:rPr kumimoji="0" lang="fr-FR" altLang="fr-FR" sz="1800" b="0" i="0" u="none" strike="noStrike" cap="none" normalizeH="0" baseline="0" dirty="0" err="1">
                <a:ln>
                  <a:noFill/>
                </a:ln>
                <a:solidFill>
                  <a:srgbClr val="202124"/>
                </a:solidFill>
                <a:effectLst/>
                <a:latin typeface="inherit"/>
              </a:rPr>
              <a:t>see</a:t>
            </a:r>
            <a:r>
              <a:rPr kumimoji="0" lang="fr-FR" altLang="fr-FR" sz="1800" b="0" i="0" u="none" strike="noStrike" cap="none" normalizeH="0" baseline="0" dirty="0">
                <a:ln>
                  <a:noFill/>
                </a:ln>
                <a:solidFill>
                  <a:srgbClr val="202124"/>
                </a:solidFill>
                <a:effectLst/>
                <a:latin typeface="inherit"/>
              </a:rPr>
              <a:t> </a:t>
            </a:r>
            <a:r>
              <a:rPr kumimoji="0" lang="fr-FR" altLang="fr-FR" sz="1800" b="1" i="0" u="none" strike="noStrike" cap="none" normalizeH="0" baseline="0" dirty="0" err="1">
                <a:ln>
                  <a:noFill/>
                </a:ln>
                <a:solidFill>
                  <a:srgbClr val="202124"/>
                </a:solidFill>
                <a:effectLst/>
                <a:latin typeface="inherit"/>
              </a:rPr>
              <a:t>faster</a:t>
            </a:r>
            <a:r>
              <a:rPr kumimoji="0" lang="fr-FR" altLang="fr-FR" sz="1800" b="1" i="0" u="none" strike="noStrike" cap="none" normalizeH="0" baseline="0" dirty="0">
                <a:ln>
                  <a:noFill/>
                </a:ln>
                <a:solidFill>
                  <a:srgbClr val="202124"/>
                </a:solidFill>
                <a:effectLst/>
                <a:latin typeface="inherit"/>
              </a:rPr>
              <a:t> </a:t>
            </a:r>
            <a:r>
              <a:rPr kumimoji="0" lang="fr-FR" altLang="fr-FR" sz="1800" b="1" i="0" u="none" strike="noStrike" cap="none" normalizeH="0" baseline="0" dirty="0" err="1">
                <a:ln>
                  <a:noFill/>
                </a:ln>
                <a:solidFill>
                  <a:srgbClr val="202124"/>
                </a:solidFill>
                <a:effectLst/>
                <a:latin typeface="inherit"/>
              </a:rPr>
              <a:t>responses</a:t>
            </a:r>
            <a:r>
              <a:rPr kumimoji="0" lang="fr-FR" altLang="fr-FR" sz="1800" b="1" i="0" u="none" strike="noStrike" cap="none" normalizeH="0" baseline="0" dirty="0">
                <a:ln>
                  <a:noFill/>
                </a:ln>
                <a:solidFill>
                  <a:srgbClr val="202124"/>
                </a:solidFill>
                <a:effectLst/>
                <a:latin typeface="inherit"/>
              </a:rPr>
              <a:t> to the </a:t>
            </a:r>
            <a:r>
              <a:rPr kumimoji="0" lang="fr-FR" altLang="fr-FR" sz="1800" b="1" i="0" u="none" strike="noStrike" cap="none" normalizeH="0" baseline="0" dirty="0" err="1">
                <a:ln>
                  <a:noFill/>
                </a:ln>
                <a:solidFill>
                  <a:srgbClr val="202124"/>
                </a:solidFill>
                <a:effectLst/>
                <a:latin typeface="inherit"/>
              </a:rPr>
              <a:t>unexpected</a:t>
            </a:r>
            <a:r>
              <a:rPr kumimoji="0" lang="fr-FR" altLang="fr-FR" sz="600" b="1" i="0" u="none" strike="noStrike" cap="none" normalizeH="0" baseline="0" dirty="0">
                <a:ln>
                  <a:noFill/>
                </a:ln>
                <a:solidFill>
                  <a:schemeClr val="tx1"/>
                </a:solidFill>
                <a:effectLst/>
              </a:rPr>
              <a:t> </a:t>
            </a:r>
            <a:endParaRPr kumimoji="0" lang="fr-FR" altLang="fr-FR" sz="1400" b="1" i="0" u="none" strike="noStrike" cap="none" normalizeH="0" baseline="0" dirty="0">
              <a:ln>
                <a:noFill/>
              </a:ln>
              <a:solidFill>
                <a:schemeClr val="tx1"/>
              </a:solidFill>
              <a:effectLst/>
              <a:latin typeface="Arial" panose="020B0604020202020204" pitchFamily="34" charset="0"/>
            </a:endParaRPr>
          </a:p>
          <a:p>
            <a:pPr algn="ctr"/>
            <a:endParaRPr lang="fr-FR" dirty="0">
              <a:effectLst/>
            </a:endParaRPr>
          </a:p>
        </p:txBody>
      </p:sp>
      <p:sp>
        <p:nvSpPr>
          <p:cNvPr id="10" name="ZoneTexte 9">
            <a:extLst>
              <a:ext uri="{FF2B5EF4-FFF2-40B4-BE49-F238E27FC236}">
                <a16:creationId xmlns:a16="http://schemas.microsoft.com/office/drawing/2014/main" id="{23FF0DD6-62A3-4022-9E48-56472EEF1375}"/>
              </a:ext>
            </a:extLst>
          </p:cNvPr>
          <p:cNvSpPr txBox="1"/>
          <p:nvPr/>
        </p:nvSpPr>
        <p:spPr>
          <a:xfrm>
            <a:off x="185928" y="6411050"/>
            <a:ext cx="11245596" cy="307777"/>
          </a:xfrm>
          <a:prstGeom prst="rect">
            <a:avLst/>
          </a:prstGeom>
          <a:noFill/>
        </p:spPr>
        <p:txBody>
          <a:bodyPr wrap="square">
            <a:spAutoFit/>
          </a:bodyPr>
          <a:lstStyle/>
          <a:p>
            <a:pPr algn="r"/>
            <a:r>
              <a:rPr lang="fr-FR" sz="1400" i="1" dirty="0"/>
              <a:t>Source: Pôle Etudes R&amp;D, le Monde de la Propreté, </a:t>
            </a:r>
            <a:r>
              <a:rPr lang="fr-FR" sz="1400" i="1" dirty="0" err="1"/>
              <a:t>Amnyos</a:t>
            </a:r>
            <a:r>
              <a:rPr lang="fr-FR" sz="1400" i="1" dirty="0"/>
              <a:t>, BVA.</a:t>
            </a:r>
            <a:endParaRPr lang="fr-FR" sz="1400" dirty="0"/>
          </a:p>
        </p:txBody>
      </p:sp>
      <p:sp>
        <p:nvSpPr>
          <p:cNvPr id="2" name="Titre 3">
            <a:extLst>
              <a:ext uri="{FF2B5EF4-FFF2-40B4-BE49-F238E27FC236}">
                <a16:creationId xmlns:a16="http://schemas.microsoft.com/office/drawing/2014/main" id="{1553F1A0-11D2-1286-F521-79DEE3B200B0}"/>
              </a:ext>
            </a:extLst>
          </p:cNvPr>
          <p:cNvSpPr txBox="1">
            <a:spLocks/>
          </p:cNvSpPr>
          <p:nvPr/>
        </p:nvSpPr>
        <p:spPr>
          <a:xfrm>
            <a:off x="1202266" y="59848"/>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A « </a:t>
            </a:r>
            <a:r>
              <a:rPr lang="fr-FR" sz="2800" dirty="0" err="1"/>
              <a:t>win-win</a:t>
            </a:r>
            <a:r>
              <a:rPr lang="fr-FR" sz="2800" dirty="0"/>
              <a:t> » solution</a:t>
            </a:r>
          </a:p>
        </p:txBody>
      </p:sp>
      <p:sp>
        <p:nvSpPr>
          <p:cNvPr id="3" name="Titre 3">
            <a:extLst>
              <a:ext uri="{FF2B5EF4-FFF2-40B4-BE49-F238E27FC236}">
                <a16:creationId xmlns:a16="http://schemas.microsoft.com/office/drawing/2014/main" id="{D935B765-BFBB-8135-4B74-6C07E1DAD59E}"/>
              </a:ext>
            </a:extLst>
          </p:cNvPr>
          <p:cNvSpPr txBox="1">
            <a:spLocks/>
          </p:cNvSpPr>
          <p:nvPr/>
        </p:nvSpPr>
        <p:spPr>
          <a:xfrm>
            <a:off x="613029" y="1148463"/>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endParaRPr lang="fr-FR" sz="2800" dirty="0">
              <a:solidFill>
                <a:srgbClr val="FAA61A"/>
              </a:solidFill>
            </a:endParaRPr>
          </a:p>
        </p:txBody>
      </p:sp>
      <p:sp>
        <p:nvSpPr>
          <p:cNvPr id="4" name="Titre 3">
            <a:extLst>
              <a:ext uri="{FF2B5EF4-FFF2-40B4-BE49-F238E27FC236}">
                <a16:creationId xmlns:a16="http://schemas.microsoft.com/office/drawing/2014/main" id="{D85C2F38-A1EB-2A7D-F02E-D69A0F70E4EF}"/>
              </a:ext>
            </a:extLst>
          </p:cNvPr>
          <p:cNvSpPr txBox="1">
            <a:spLocks/>
          </p:cNvSpPr>
          <p:nvPr/>
        </p:nvSpPr>
        <p:spPr>
          <a:xfrm>
            <a:off x="1202266" y="864038"/>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For the clients and the </a:t>
            </a:r>
            <a:r>
              <a:rPr lang="fr-FR" sz="2800" dirty="0" err="1"/>
              <a:t>beneficiaries</a:t>
            </a:r>
            <a:r>
              <a:rPr lang="fr-FR" sz="2800" dirty="0"/>
              <a:t> of the service (</a:t>
            </a:r>
            <a:r>
              <a:rPr lang="fr-FR" sz="2800" dirty="0" err="1"/>
              <a:t>users</a:t>
            </a:r>
            <a:r>
              <a:rPr lang="fr-FR" sz="2800" dirty="0"/>
              <a:t>)</a:t>
            </a:r>
          </a:p>
        </p:txBody>
      </p:sp>
      <p:sp>
        <p:nvSpPr>
          <p:cNvPr id="5" name="Rectangle 1">
            <a:extLst>
              <a:ext uri="{FF2B5EF4-FFF2-40B4-BE49-F238E27FC236}">
                <a16:creationId xmlns:a16="http://schemas.microsoft.com/office/drawing/2014/main" id="{BB8E71D0-E5C2-5BD1-7AD9-353C58CBAC05}"/>
              </a:ext>
            </a:extLst>
          </p:cNvPr>
          <p:cNvSpPr>
            <a:spLocks noChangeArrowheads="1"/>
          </p:cNvSpPr>
          <p:nvPr/>
        </p:nvSpPr>
        <p:spPr bwMode="auto">
          <a:xfrm>
            <a:off x="459867" y="1734082"/>
            <a:ext cx="7639912" cy="397545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000" b="0" i="0" u="none" strike="noStrike" cap="none" normalizeH="0" baseline="0" dirty="0" err="1">
                <a:ln>
                  <a:noFill/>
                </a:ln>
                <a:solidFill>
                  <a:srgbClr val="202124"/>
                </a:solidFill>
                <a:effectLst/>
                <a:latin typeface="inherit"/>
              </a:rPr>
              <a:t>Better</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visibility</a:t>
            </a:r>
            <a:r>
              <a:rPr kumimoji="0" lang="fr-FR" altLang="fr-FR" sz="2000" b="0" i="0" u="none" strike="noStrike" cap="none" normalizeH="0" baseline="0" dirty="0">
                <a:ln>
                  <a:noFill/>
                </a:ln>
                <a:solidFill>
                  <a:srgbClr val="202124"/>
                </a:solidFill>
                <a:effectLst/>
                <a:latin typeface="inherit"/>
              </a:rPr>
              <a:t> of the service </a:t>
            </a:r>
            <a:r>
              <a:rPr kumimoji="0" lang="fr-FR" altLang="fr-FR" sz="2000" b="0" i="0" u="none" strike="noStrike" cap="none" normalizeH="0" baseline="0" dirty="0" err="1">
                <a:ln>
                  <a:noFill/>
                </a:ln>
                <a:solidFill>
                  <a:srgbClr val="202124"/>
                </a:solidFill>
                <a:effectLst/>
                <a:latin typeface="inherit"/>
              </a:rPr>
              <a:t>performed</a:t>
            </a:r>
            <a:r>
              <a:rPr kumimoji="0" lang="fr-FR" altLang="fr-FR" sz="20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endParaRPr kumimoji="0" lang="fr-FR" altLang="fr-FR" sz="20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000" b="0" i="0" u="none" strike="noStrike" cap="none" normalizeH="0" baseline="0" dirty="0">
                <a:ln>
                  <a:noFill/>
                </a:ln>
                <a:solidFill>
                  <a:srgbClr val="202124"/>
                </a:solidFill>
                <a:effectLst/>
                <a:latin typeface="inherit"/>
              </a:rPr>
              <a:t>An </a:t>
            </a:r>
            <a:r>
              <a:rPr kumimoji="0" lang="fr-FR" altLang="fr-FR" sz="2000" b="0" i="0" u="none" strike="noStrike" cap="none" normalizeH="0" baseline="0" dirty="0" err="1">
                <a:ln>
                  <a:noFill/>
                </a:ln>
                <a:solidFill>
                  <a:srgbClr val="202124"/>
                </a:solidFill>
                <a:effectLst/>
                <a:latin typeface="inherit"/>
              </a:rPr>
              <a:t>increased</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human</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presence</a:t>
            </a:r>
            <a:r>
              <a:rPr kumimoji="0" lang="fr-FR" altLang="fr-FR" sz="2000" b="0" i="0" u="none" strike="noStrike" cap="none" normalizeH="0" baseline="0" dirty="0">
                <a:ln>
                  <a:noFill/>
                </a:ln>
                <a:solidFill>
                  <a:srgbClr val="202124"/>
                </a:solidFill>
                <a:effectLst/>
                <a:latin typeface="inherit"/>
              </a:rPr>
              <a:t> and the </a:t>
            </a:r>
            <a:r>
              <a:rPr kumimoji="0" lang="fr-FR" altLang="fr-FR" sz="2000" b="0" i="0" u="none" strike="noStrike" cap="none" normalizeH="0" baseline="0" dirty="0" err="1">
                <a:ln>
                  <a:noFill/>
                </a:ln>
                <a:solidFill>
                  <a:srgbClr val="202124"/>
                </a:solidFill>
                <a:effectLst/>
                <a:latin typeface="inherit"/>
              </a:rPr>
              <a:t>possibility</a:t>
            </a:r>
            <a:r>
              <a:rPr kumimoji="0" lang="fr-FR" altLang="fr-FR" sz="2000" b="0" i="0" u="none" strike="noStrike" cap="none" normalizeH="0" baseline="0" dirty="0">
                <a:ln>
                  <a:noFill/>
                </a:ln>
                <a:solidFill>
                  <a:srgbClr val="202124"/>
                </a:solidFill>
                <a:effectLst/>
                <a:latin typeface="inherit"/>
              </a:rPr>
              <a:t> of a real-time </a:t>
            </a:r>
          </a:p>
          <a:p>
            <a:pPr marR="0" lvl="0" algn="l" defTabSz="914400" rtl="0" eaLnBrk="0" fontAlgn="base" latinLnBrk="0" hangingPunct="0">
              <a:lnSpc>
                <a:spcPct val="100000"/>
              </a:lnSpc>
              <a:spcBef>
                <a:spcPct val="0"/>
              </a:spcBef>
              <a:spcAft>
                <a:spcPct val="0"/>
              </a:spcAft>
              <a:buClrTx/>
              <a:buSzTx/>
              <a:tabLst/>
            </a:pP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response</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particularly</a:t>
            </a:r>
            <a:r>
              <a:rPr kumimoji="0" lang="fr-FR" altLang="fr-FR" sz="2000" b="0" i="0" u="none" strike="noStrike" cap="none" normalizeH="0" baseline="0" dirty="0">
                <a:ln>
                  <a:noFill/>
                </a:ln>
                <a:solidFill>
                  <a:srgbClr val="202124"/>
                </a:solidFill>
                <a:effectLst/>
                <a:latin typeface="inherit"/>
              </a:rPr>
              <a:t> to </a:t>
            </a:r>
            <a:r>
              <a:rPr kumimoji="0" lang="fr-FR" altLang="fr-FR" sz="2000" b="0" i="0" u="none" strike="noStrike" cap="none" normalizeH="0" baseline="0" dirty="0" err="1">
                <a:ln>
                  <a:noFill/>
                </a:ln>
                <a:solidFill>
                  <a:srgbClr val="202124"/>
                </a:solidFill>
                <a:effectLst/>
                <a:latin typeface="inherit"/>
              </a:rPr>
              <a:t>unforeseen</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events</a:t>
            </a:r>
            <a:r>
              <a:rPr kumimoji="0" lang="fr-FR" altLang="fr-FR" sz="2000" b="0" i="0" u="none" strike="noStrike" cap="none" normalizeH="0" baseline="0" dirty="0">
                <a:ln>
                  <a:noFill/>
                </a:ln>
                <a:solidFill>
                  <a:srgbClr val="202124"/>
                </a:solidFill>
                <a:effectLst/>
                <a:latin typeface="inherit"/>
              </a:rPr>
              <a:t> </a:t>
            </a:r>
          </a:p>
          <a:p>
            <a:pPr marL="342900" marR="0" lvl="0" indent="-342900" algn="l" defTabSz="914400" rtl="0" eaLnBrk="0" fontAlgn="base" latinLnBrk="0" hangingPunct="0">
              <a:lnSpc>
                <a:spcPct val="100000"/>
              </a:lnSpc>
              <a:spcBef>
                <a:spcPct val="0"/>
              </a:spcBef>
              <a:spcAft>
                <a:spcPct val="0"/>
              </a:spcAft>
              <a:buClrTx/>
              <a:buSzTx/>
              <a:buFontTx/>
              <a:buChar char="-"/>
              <a:tabLst/>
            </a:pPr>
            <a:endParaRPr kumimoji="0" lang="fr-FR" altLang="fr-FR" sz="20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000" b="0" i="0" u="none" strike="noStrike" cap="none" normalizeH="0" baseline="0" dirty="0">
                <a:ln>
                  <a:noFill/>
                </a:ln>
                <a:solidFill>
                  <a:srgbClr val="202124"/>
                </a:solidFill>
                <a:effectLst/>
                <a:latin typeface="inherit"/>
              </a:rPr>
              <a:t>A </a:t>
            </a:r>
            <a:r>
              <a:rPr kumimoji="0" lang="fr-FR" altLang="fr-FR" sz="2000" b="0" i="0" u="none" strike="noStrike" cap="none" normalizeH="0" baseline="0" dirty="0" err="1">
                <a:ln>
                  <a:noFill/>
                </a:ln>
                <a:solidFill>
                  <a:srgbClr val="202124"/>
                </a:solidFill>
                <a:effectLst/>
                <a:latin typeface="inherit"/>
              </a:rPr>
              <a:t>cleaning</a:t>
            </a:r>
            <a:r>
              <a:rPr kumimoji="0" lang="fr-FR" altLang="fr-FR" sz="2000" b="0" i="0" u="none" strike="noStrike" cap="none" normalizeH="0" baseline="0" dirty="0">
                <a:ln>
                  <a:noFill/>
                </a:ln>
                <a:solidFill>
                  <a:srgbClr val="202124"/>
                </a:solidFill>
                <a:effectLst/>
                <a:latin typeface="inherit"/>
              </a:rPr>
              <a:t> service </a:t>
            </a:r>
            <a:r>
              <a:rPr kumimoji="0" lang="fr-FR" altLang="fr-FR" sz="2000" b="0" i="0" u="none" strike="noStrike" cap="none" normalizeH="0" baseline="0" dirty="0" err="1">
                <a:ln>
                  <a:noFill/>
                </a:ln>
                <a:solidFill>
                  <a:srgbClr val="202124"/>
                </a:solidFill>
                <a:effectLst/>
                <a:latin typeface="inherit"/>
              </a:rPr>
              <a:t>continuously</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adjusted</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according</a:t>
            </a:r>
            <a:r>
              <a:rPr kumimoji="0" lang="fr-FR" altLang="fr-FR" sz="2000" b="0" i="0" u="none" strike="noStrike" cap="none" normalizeH="0" baseline="0" dirty="0">
                <a:ln>
                  <a:noFill/>
                </a:ln>
                <a:solidFill>
                  <a:srgbClr val="202124"/>
                </a:solidFill>
                <a:effectLst/>
                <a:latin typeface="inherit"/>
              </a:rPr>
              <a:t> to </a:t>
            </a:r>
          </a:p>
          <a:p>
            <a:pPr marR="0" lvl="0" algn="l" defTabSz="914400" rtl="0" eaLnBrk="0" fontAlgn="base" latinLnBrk="0" hangingPunct="0">
              <a:lnSpc>
                <a:spcPct val="100000"/>
              </a:lnSpc>
              <a:spcBef>
                <a:spcPct val="0"/>
              </a:spcBef>
              <a:spcAft>
                <a:spcPct val="0"/>
              </a:spcAft>
              <a:buClrTx/>
              <a:buSzTx/>
              <a:tabLst/>
            </a:pPr>
            <a:r>
              <a:rPr lang="fr-FR" altLang="fr-FR" sz="2000" dirty="0">
                <a:solidFill>
                  <a:srgbClr val="202124"/>
                </a:solidFill>
                <a:latin typeface="inherit"/>
              </a:rPr>
              <a:t>     </a:t>
            </a:r>
            <a:r>
              <a:rPr kumimoji="0" lang="fr-FR" altLang="fr-FR" sz="2000" b="0" i="0" u="none" strike="noStrike" cap="none" normalizeH="0" baseline="0" dirty="0">
                <a:ln>
                  <a:noFill/>
                </a:ln>
                <a:solidFill>
                  <a:srgbClr val="202124"/>
                </a:solidFill>
                <a:effectLst/>
                <a:latin typeface="inherit"/>
              </a:rPr>
              <a:t>the </a:t>
            </a:r>
            <a:r>
              <a:rPr kumimoji="0" lang="fr-FR" altLang="fr-FR" sz="2000" b="0" i="0" u="none" strike="noStrike" cap="none" normalizeH="0" baseline="0" dirty="0" err="1">
                <a:ln>
                  <a:noFill/>
                </a:ln>
                <a:solidFill>
                  <a:srgbClr val="202124"/>
                </a:solidFill>
                <a:effectLst/>
                <a:latin typeface="inherit"/>
              </a:rPr>
              <a:t>rhythms</a:t>
            </a:r>
            <a:r>
              <a:rPr kumimoji="0" lang="fr-FR" altLang="fr-FR" sz="2000" b="0" i="0" u="none" strike="noStrike" cap="none" normalizeH="0" baseline="0" dirty="0">
                <a:ln>
                  <a:noFill/>
                </a:ln>
                <a:solidFill>
                  <a:srgbClr val="202124"/>
                </a:solidFill>
                <a:effectLst/>
                <a:latin typeface="inherit"/>
              </a:rPr>
              <a:t> of life and uses </a:t>
            </a:r>
            <a:r>
              <a:rPr kumimoji="0" lang="fr-FR" altLang="fr-FR" sz="2000" b="0" i="0" u="none" strike="noStrike" cap="none" normalizeH="0" baseline="0" dirty="0" err="1">
                <a:ln>
                  <a:noFill/>
                </a:ln>
                <a:solidFill>
                  <a:srgbClr val="202124"/>
                </a:solidFill>
                <a:effectLst/>
                <a:latin typeface="inherit"/>
              </a:rPr>
              <a:t>within</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your</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work</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environment</a:t>
            </a:r>
            <a:r>
              <a:rPr kumimoji="0" lang="fr-FR" altLang="fr-FR" sz="2000" b="0" i="0" u="none" strike="noStrike" cap="none" normalizeH="0" baseline="0" dirty="0">
                <a:ln>
                  <a:noFill/>
                </a:ln>
                <a:solidFill>
                  <a:srgbClr val="202124"/>
                </a:solidFill>
                <a:effectLst/>
                <a:latin typeface="inherit"/>
              </a:rPr>
              <a:t> </a:t>
            </a:r>
          </a:p>
          <a:p>
            <a:pPr marL="342900" marR="0" lvl="0" indent="-342900" algn="l" defTabSz="914400" rtl="0" eaLnBrk="0" fontAlgn="base" latinLnBrk="0" hangingPunct="0">
              <a:lnSpc>
                <a:spcPct val="100000"/>
              </a:lnSpc>
              <a:spcBef>
                <a:spcPct val="0"/>
              </a:spcBef>
              <a:spcAft>
                <a:spcPct val="0"/>
              </a:spcAft>
              <a:buClrTx/>
              <a:buSzTx/>
              <a:buFontTx/>
              <a:buChar char="-"/>
              <a:tabLst/>
            </a:pPr>
            <a:endParaRPr kumimoji="0" lang="fr-FR" altLang="fr-FR" sz="20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000" b="0" i="0" u="none" strike="noStrike" cap="none" normalizeH="0" baseline="0" dirty="0">
                <a:ln>
                  <a:noFill/>
                </a:ln>
                <a:solidFill>
                  <a:srgbClr val="202124"/>
                </a:solidFill>
                <a:effectLst/>
                <a:latin typeface="inherit"/>
              </a:rPr>
              <a:t>The maintenance of a more </a:t>
            </a:r>
            <a:r>
              <a:rPr kumimoji="0" lang="fr-FR" altLang="fr-FR" sz="2000" b="0" i="0" u="none" strike="noStrike" cap="none" normalizeH="0" baseline="0" dirty="0" err="1">
                <a:ln>
                  <a:noFill/>
                </a:ln>
                <a:solidFill>
                  <a:srgbClr val="202124"/>
                </a:solidFill>
                <a:effectLst/>
                <a:latin typeface="inherit"/>
              </a:rPr>
              <a:t>trusting</a:t>
            </a:r>
            <a:r>
              <a:rPr kumimoji="0" lang="fr-FR" altLang="fr-FR" sz="2000" b="0" i="0" u="none" strike="noStrike" cap="none" normalizeH="0" baseline="0" dirty="0">
                <a:ln>
                  <a:noFill/>
                </a:ln>
                <a:solidFill>
                  <a:srgbClr val="202124"/>
                </a:solidFill>
                <a:effectLst/>
                <a:latin typeface="inherit"/>
              </a:rPr>
              <a:t> and constructive </a:t>
            </a:r>
            <a:r>
              <a:rPr kumimoji="0" lang="fr-FR" altLang="fr-FR" sz="2000" b="0" i="0" u="none" strike="noStrike" cap="none" normalizeH="0" baseline="0" dirty="0" err="1">
                <a:ln>
                  <a:noFill/>
                </a:ln>
                <a:solidFill>
                  <a:srgbClr val="202124"/>
                </a:solidFill>
                <a:effectLst/>
                <a:latin typeface="inherit"/>
              </a:rPr>
              <a:t>relationship</a:t>
            </a:r>
            <a:r>
              <a:rPr kumimoji="0" lang="fr-FR" altLang="fr-FR" sz="20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r>
              <a:rPr lang="fr-FR" altLang="fr-FR" sz="2000" dirty="0">
                <a:solidFill>
                  <a:srgbClr val="202124"/>
                </a:solidFill>
                <a:latin typeface="inherit"/>
              </a:rPr>
              <a:t>     </a:t>
            </a:r>
            <a:r>
              <a:rPr kumimoji="0" lang="fr-FR" altLang="fr-FR" sz="2000" b="0" i="0" u="none" strike="noStrike" cap="none" normalizeH="0" baseline="0" dirty="0" err="1">
                <a:ln>
                  <a:noFill/>
                </a:ln>
                <a:solidFill>
                  <a:srgbClr val="202124"/>
                </a:solidFill>
                <a:effectLst/>
                <a:latin typeface="inherit"/>
              </a:rPr>
              <a:t>between</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those</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who</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provide</a:t>
            </a:r>
            <a:r>
              <a:rPr kumimoji="0" lang="fr-FR" altLang="fr-FR" sz="2000" b="0" i="0" u="none" strike="noStrike" cap="none" normalizeH="0" baseline="0" dirty="0">
                <a:ln>
                  <a:noFill/>
                </a:ln>
                <a:solidFill>
                  <a:srgbClr val="202124"/>
                </a:solidFill>
                <a:effectLst/>
                <a:latin typeface="inherit"/>
              </a:rPr>
              <a:t> the service and </a:t>
            </a:r>
            <a:r>
              <a:rPr kumimoji="0" lang="fr-FR" altLang="fr-FR" sz="2000" b="0" i="0" u="none" strike="noStrike" cap="none" normalizeH="0" baseline="0" dirty="0" err="1">
                <a:ln>
                  <a:noFill/>
                </a:ln>
                <a:solidFill>
                  <a:srgbClr val="202124"/>
                </a:solidFill>
                <a:effectLst/>
                <a:latin typeface="inherit"/>
              </a:rPr>
              <a:t>those</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who</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benefit</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from</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it</a:t>
            </a:r>
            <a:r>
              <a:rPr kumimoji="0" lang="fr-FR" altLang="fr-FR" sz="2000" b="0" i="0" u="none" strike="noStrike" cap="none" normalizeH="0" baseline="0" dirty="0">
                <a:ln>
                  <a:noFill/>
                </a:ln>
                <a:solidFill>
                  <a:srgbClr val="202124"/>
                </a:solidFill>
                <a:effectLst/>
                <a:latin typeface="inherit"/>
              </a:rPr>
              <a:t> </a:t>
            </a:r>
          </a:p>
          <a:p>
            <a:pPr marL="342900" marR="0" lvl="0" indent="-342900" algn="l" defTabSz="914400" rtl="0" eaLnBrk="0" fontAlgn="base" latinLnBrk="0" hangingPunct="0">
              <a:lnSpc>
                <a:spcPct val="100000"/>
              </a:lnSpc>
              <a:spcBef>
                <a:spcPct val="0"/>
              </a:spcBef>
              <a:spcAft>
                <a:spcPct val="0"/>
              </a:spcAft>
              <a:buClrTx/>
              <a:buSzTx/>
              <a:buFontTx/>
              <a:buChar char="-"/>
              <a:tabLst/>
            </a:pPr>
            <a:endParaRPr kumimoji="0" lang="fr-FR" altLang="fr-FR" sz="20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000" b="0" i="0" u="none" strike="noStrike" cap="none" normalizeH="0" baseline="0" dirty="0">
                <a:ln>
                  <a:noFill/>
                </a:ln>
                <a:solidFill>
                  <a:srgbClr val="202124"/>
                </a:solidFill>
                <a:effectLst/>
                <a:latin typeface="inherit"/>
              </a:rPr>
              <a:t>Energy </a:t>
            </a:r>
            <a:r>
              <a:rPr kumimoji="0" lang="fr-FR" altLang="fr-FR" sz="2000" b="0" i="0" u="none" strike="noStrike" cap="none" normalizeH="0" baseline="0" dirty="0" err="1">
                <a:ln>
                  <a:noFill/>
                </a:ln>
                <a:solidFill>
                  <a:srgbClr val="202124"/>
                </a:solidFill>
                <a:effectLst/>
                <a:latin typeface="inherit"/>
              </a:rPr>
              <a:t>savings</a:t>
            </a:r>
            <a:r>
              <a:rPr kumimoji="0" lang="fr-FR" altLang="fr-FR" sz="2000" b="0" i="0" u="none" strike="noStrike" cap="none" normalizeH="0" baseline="0" dirty="0">
                <a:ln>
                  <a:noFill/>
                </a:ln>
                <a:solidFill>
                  <a:srgbClr val="202124"/>
                </a:solidFill>
                <a:effectLst/>
                <a:latin typeface="inherit"/>
              </a:rPr>
              <a:t> (lights), </a:t>
            </a:r>
            <a:r>
              <a:rPr kumimoji="0" lang="fr-FR" altLang="fr-FR" sz="2000" b="0" i="0" u="none" strike="noStrike" cap="none" normalizeH="0" baseline="0" dirty="0" err="1">
                <a:ln>
                  <a:noFill/>
                </a:ln>
                <a:solidFill>
                  <a:srgbClr val="202124"/>
                </a:solidFill>
                <a:effectLst/>
                <a:latin typeface="inherit"/>
              </a:rPr>
              <a:t>reduction</a:t>
            </a:r>
            <a:r>
              <a:rPr kumimoji="0" lang="fr-FR" altLang="fr-FR" sz="2000" b="0" i="0" u="none" strike="noStrike" cap="none" normalizeH="0" baseline="0" dirty="0">
                <a:ln>
                  <a:noFill/>
                </a:ln>
                <a:solidFill>
                  <a:srgbClr val="202124"/>
                </a:solidFill>
                <a:effectLst/>
                <a:latin typeface="inherit"/>
              </a:rPr>
              <a:t> of </a:t>
            </a:r>
            <a:r>
              <a:rPr kumimoji="0" lang="fr-FR" altLang="fr-FR" sz="2000" b="0" i="0" u="none" strike="noStrike" cap="none" normalizeH="0" baseline="0" dirty="0" err="1">
                <a:ln>
                  <a:noFill/>
                </a:ln>
                <a:solidFill>
                  <a:srgbClr val="202124"/>
                </a:solidFill>
                <a:effectLst/>
                <a:latin typeface="inherit"/>
              </a:rPr>
              <a:t>professional</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risks</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isolated</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work</a:t>
            </a:r>
            <a:r>
              <a:rPr kumimoji="0" lang="fr-FR" altLang="fr-FR" sz="2000" b="0" i="0" u="none" strike="noStrike" cap="none" normalizeH="0" baseline="0" dirty="0">
                <a:ln>
                  <a:noFill/>
                </a:ln>
                <a:solidFill>
                  <a:srgbClr val="202124"/>
                </a:solidFill>
                <a:effectLst/>
                <a:latin typeface="inherit"/>
              </a:rPr>
              <a:t>) </a:t>
            </a:r>
          </a:p>
          <a:p>
            <a:pPr marR="0" lvl="0" algn="l" defTabSz="914400" rtl="0" eaLnBrk="0" fontAlgn="base" latinLnBrk="0" hangingPunct="0">
              <a:lnSpc>
                <a:spcPct val="100000"/>
              </a:lnSpc>
              <a:spcBef>
                <a:spcPct val="0"/>
              </a:spcBef>
              <a:spcAft>
                <a:spcPct val="0"/>
              </a:spcAft>
              <a:buClrTx/>
              <a:buSzTx/>
              <a:tabLst/>
            </a:pPr>
            <a:r>
              <a:rPr lang="fr-FR" altLang="fr-FR" sz="2000" dirty="0">
                <a:solidFill>
                  <a:srgbClr val="202124"/>
                </a:solidFill>
                <a:latin typeface="inherit"/>
              </a:rPr>
              <a:t>     </a:t>
            </a:r>
            <a:r>
              <a:rPr kumimoji="0" lang="fr-FR" altLang="fr-FR" sz="2000" b="0" i="0" u="none" strike="noStrike" cap="none" normalizeH="0" baseline="0" dirty="0">
                <a:ln>
                  <a:noFill/>
                </a:ln>
                <a:solidFill>
                  <a:srgbClr val="202124"/>
                </a:solidFill>
                <a:effectLst/>
                <a:latin typeface="inherit"/>
              </a:rPr>
              <a:t>and </a:t>
            </a:r>
            <a:r>
              <a:rPr kumimoji="0" lang="fr-FR" altLang="fr-FR" sz="2000" b="0" i="0" u="none" strike="noStrike" cap="none" normalizeH="0" baseline="0" dirty="0" err="1">
                <a:ln>
                  <a:noFill/>
                </a:ln>
                <a:solidFill>
                  <a:srgbClr val="202124"/>
                </a:solidFill>
                <a:effectLst/>
                <a:latin typeface="inherit"/>
              </a:rPr>
              <a:t>better</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security</a:t>
            </a:r>
            <a:r>
              <a:rPr kumimoji="0" lang="fr-FR" altLang="fr-FR" sz="2000" b="0" i="0" u="none" strike="noStrike" cap="none" normalizeH="0" baseline="0" dirty="0">
                <a:ln>
                  <a:noFill/>
                </a:ln>
                <a:solidFill>
                  <a:srgbClr val="202124"/>
                </a:solidFill>
                <a:effectLst/>
                <a:latin typeface="inherit"/>
              </a:rPr>
              <a:t> of </a:t>
            </a:r>
            <a:r>
              <a:rPr kumimoji="0" lang="fr-FR" altLang="fr-FR" sz="2000" b="0" i="0" u="none" strike="noStrike" cap="none" normalizeH="0" baseline="0" dirty="0" err="1">
                <a:ln>
                  <a:noFill/>
                </a:ln>
                <a:solidFill>
                  <a:srgbClr val="202124"/>
                </a:solidFill>
                <a:effectLst/>
                <a:latin typeface="inherit"/>
              </a:rPr>
              <a:t>premises</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closing</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after</a:t>
            </a:r>
            <a:r>
              <a:rPr kumimoji="0" lang="fr-FR" altLang="fr-FR" sz="2000" b="0" i="0" u="none" strike="noStrike" cap="none" normalizeH="0" baseline="0" dirty="0">
                <a:ln>
                  <a:noFill/>
                </a:ln>
                <a:solidFill>
                  <a:srgbClr val="202124"/>
                </a:solidFill>
                <a:effectLst/>
                <a:latin typeface="inherit"/>
              </a:rPr>
              <a:t> office </a:t>
            </a:r>
            <a:r>
              <a:rPr kumimoji="0" lang="fr-FR" altLang="fr-FR" sz="2000" b="0" i="0" u="none" strike="noStrike" cap="none" normalizeH="0" baseline="0" dirty="0" err="1">
                <a:ln>
                  <a:noFill/>
                </a:ln>
                <a:solidFill>
                  <a:srgbClr val="202124"/>
                </a:solidFill>
                <a:effectLst/>
                <a:latin typeface="inherit"/>
              </a:rPr>
              <a:t>hours</a:t>
            </a:r>
            <a:r>
              <a:rPr kumimoji="0" lang="fr-FR" altLang="fr-FR" sz="2000" b="0" i="0" u="none" strike="noStrike" cap="none" normalizeH="0" baseline="0" dirty="0">
                <a:ln>
                  <a:noFill/>
                </a:ln>
                <a:solidFill>
                  <a:srgbClr val="202124"/>
                </a:solidFill>
                <a:effectLst/>
                <a:latin typeface="inherit"/>
              </a:rPr>
              <a:t>)</a:t>
            </a:r>
            <a:r>
              <a:rPr kumimoji="0" lang="fr-FR" altLang="fr-FR" sz="2000" b="0" i="0" u="none" strike="noStrike" cap="none" normalizeH="0" baseline="0" dirty="0">
                <a:ln>
                  <a:noFill/>
                </a:ln>
                <a:solidFill>
                  <a:schemeClr val="tx1"/>
                </a:solidFill>
                <a:effectLst/>
              </a:rPr>
              <a:t> </a:t>
            </a: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819BBF81-782B-F781-3689-0BC43F0C4485}"/>
              </a:ext>
            </a:extLst>
          </p:cNvPr>
          <p:cNvSpPr>
            <a:spLocks noChangeArrowheads="1"/>
          </p:cNvSpPr>
          <p:nvPr/>
        </p:nvSpPr>
        <p:spPr bwMode="auto">
          <a:xfrm>
            <a:off x="742709" y="5783852"/>
            <a:ext cx="7789184"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400" b="1" i="0" u="none" strike="noStrike" cap="none" normalizeH="0" baseline="0" dirty="0" err="1">
                <a:ln>
                  <a:noFill/>
                </a:ln>
                <a:solidFill>
                  <a:schemeClr val="accent6"/>
                </a:solidFill>
                <a:effectLst/>
                <a:latin typeface="inherit"/>
              </a:rPr>
              <a:t>Promoting</a:t>
            </a:r>
            <a:r>
              <a:rPr kumimoji="0" lang="fr-FR" altLang="fr-FR" sz="2400" b="1" i="0" u="none" strike="noStrike" cap="none" normalizeH="0" baseline="0" dirty="0">
                <a:ln>
                  <a:noFill/>
                </a:ln>
                <a:solidFill>
                  <a:schemeClr val="accent6"/>
                </a:solidFill>
                <a:effectLst/>
                <a:latin typeface="inherit"/>
              </a:rPr>
              <a:t> a </a:t>
            </a:r>
            <a:r>
              <a:rPr kumimoji="0" lang="fr-FR" altLang="fr-FR" sz="2400" b="1" i="0" u="none" strike="noStrike" cap="none" normalizeH="0" baseline="0" dirty="0" err="1">
                <a:ln>
                  <a:noFill/>
                </a:ln>
                <a:solidFill>
                  <a:schemeClr val="accent6"/>
                </a:solidFill>
                <a:effectLst/>
                <a:latin typeface="inherit"/>
              </a:rPr>
              <a:t>concrete</a:t>
            </a:r>
            <a:r>
              <a:rPr kumimoji="0" lang="fr-FR" altLang="fr-FR" sz="2400" b="1" i="0" u="none" strike="noStrike" cap="none" normalizeH="0" baseline="0" dirty="0">
                <a:ln>
                  <a:noFill/>
                </a:ln>
                <a:solidFill>
                  <a:schemeClr val="accent6"/>
                </a:solidFill>
                <a:effectLst/>
                <a:latin typeface="inherit"/>
              </a:rPr>
              <a:t> </a:t>
            </a:r>
            <a:r>
              <a:rPr kumimoji="0" lang="fr-FR" altLang="fr-FR" sz="2400" b="1" i="0" u="none" strike="noStrike" cap="none" normalizeH="0" baseline="0" dirty="0" err="1">
                <a:ln>
                  <a:noFill/>
                </a:ln>
                <a:solidFill>
                  <a:schemeClr val="accent6"/>
                </a:solidFill>
                <a:effectLst/>
                <a:latin typeface="inherit"/>
              </a:rPr>
              <a:t>commitment</a:t>
            </a:r>
            <a:r>
              <a:rPr kumimoji="0" lang="fr-FR" altLang="fr-FR" sz="2400" b="1" i="0" u="none" strike="noStrike" cap="none" normalizeH="0" baseline="0" dirty="0">
                <a:ln>
                  <a:noFill/>
                </a:ln>
                <a:solidFill>
                  <a:schemeClr val="accent6"/>
                </a:solidFill>
                <a:effectLst/>
                <a:latin typeface="inherit"/>
              </a:rPr>
              <a:t> to social </a:t>
            </a:r>
            <a:r>
              <a:rPr kumimoji="0" lang="fr-FR" altLang="fr-FR" sz="2400" b="1" i="0" u="none" strike="noStrike" cap="none" normalizeH="0" baseline="0" dirty="0" err="1">
                <a:ln>
                  <a:noFill/>
                </a:ln>
                <a:solidFill>
                  <a:schemeClr val="accent6"/>
                </a:solidFill>
                <a:effectLst/>
                <a:latin typeface="inherit"/>
              </a:rPr>
              <a:t>responsibility</a:t>
            </a:r>
            <a:r>
              <a:rPr kumimoji="0" lang="fr-FR" altLang="fr-FR" sz="2400" b="1" i="0" u="none" strike="noStrike" cap="none" normalizeH="0" baseline="0" dirty="0">
                <a:ln>
                  <a:noFill/>
                </a:ln>
                <a:solidFill>
                  <a:schemeClr val="accent6"/>
                </a:solidFill>
                <a:effectLst/>
              </a:rPr>
              <a:t> </a:t>
            </a:r>
            <a:endParaRPr kumimoji="0" lang="fr-FR" altLang="fr-FR" sz="2400" b="1" i="0" u="none" strike="noStrike" cap="none" normalizeH="0" baseline="0" dirty="0">
              <a:ln>
                <a:noFill/>
              </a:ln>
              <a:solidFill>
                <a:schemeClr val="accent6"/>
              </a:solidFill>
              <a:effectLst/>
              <a:latin typeface="Arial" panose="020B0604020202020204" pitchFamily="34" charset="0"/>
            </a:endParaRPr>
          </a:p>
        </p:txBody>
      </p:sp>
    </p:spTree>
    <p:extLst>
      <p:ext uri="{BB962C8B-B14F-4D97-AF65-F5344CB8AC3E}">
        <p14:creationId xmlns:p14="http://schemas.microsoft.com/office/powerpoint/2010/main" val="3669465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BA7C36-9F5E-4CF3-A6AB-DE52CAB3F5C0}"/>
              </a:ext>
            </a:extLst>
          </p:cNvPr>
          <p:cNvSpPr>
            <a:spLocks noGrp="1"/>
          </p:cNvSpPr>
          <p:nvPr>
            <p:ph type="title"/>
          </p:nvPr>
        </p:nvSpPr>
        <p:spPr/>
        <p:txBody>
          <a:bodyPr>
            <a:normAutofit/>
          </a:bodyPr>
          <a:lstStyle/>
          <a:p>
            <a:r>
              <a:rPr lang="fr-FR" dirty="0" err="1">
                <a:solidFill>
                  <a:srgbClr val="F47727"/>
                </a:solidFill>
              </a:rPr>
              <a:t>Benefits</a:t>
            </a:r>
            <a:r>
              <a:rPr lang="fr-FR" dirty="0">
                <a:solidFill>
                  <a:srgbClr val="F47727"/>
                </a:solidFill>
              </a:rPr>
              <a:t> </a:t>
            </a:r>
            <a:r>
              <a:rPr lang="fr-FR" dirty="0" err="1">
                <a:solidFill>
                  <a:srgbClr val="F47727"/>
                </a:solidFill>
              </a:rPr>
              <a:t>perceived</a:t>
            </a:r>
            <a:r>
              <a:rPr lang="fr-FR" dirty="0">
                <a:solidFill>
                  <a:srgbClr val="F47727"/>
                </a:solidFill>
              </a:rPr>
              <a:t> by </a:t>
            </a:r>
            <a:r>
              <a:rPr lang="fr-FR" dirty="0" err="1">
                <a:solidFill>
                  <a:srgbClr val="F47727"/>
                </a:solidFill>
              </a:rPr>
              <a:t>customers</a:t>
            </a:r>
            <a:endParaRPr lang="fr-FR" dirty="0">
              <a:solidFill>
                <a:srgbClr val="F47727"/>
              </a:solidFill>
            </a:endParaRPr>
          </a:p>
        </p:txBody>
      </p:sp>
      <p:graphicFrame>
        <p:nvGraphicFramePr>
          <p:cNvPr id="4" name="Graphique 3">
            <a:extLst>
              <a:ext uri="{FF2B5EF4-FFF2-40B4-BE49-F238E27FC236}">
                <a16:creationId xmlns:a16="http://schemas.microsoft.com/office/drawing/2014/main" id="{E69A7623-BC5A-4554-9816-0EC72B18B648}"/>
              </a:ext>
            </a:extLst>
          </p:cNvPr>
          <p:cNvGraphicFramePr>
            <a:graphicFrameLocks/>
          </p:cNvGraphicFramePr>
          <p:nvPr/>
        </p:nvGraphicFramePr>
        <p:xfrm>
          <a:off x="5736770" y="964673"/>
          <a:ext cx="5763735" cy="4950311"/>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4">
            <a:extLst>
              <a:ext uri="{FF2B5EF4-FFF2-40B4-BE49-F238E27FC236}">
                <a16:creationId xmlns:a16="http://schemas.microsoft.com/office/drawing/2014/main" id="{3A4B995E-851B-494A-AFCE-C280A2D87580}"/>
              </a:ext>
            </a:extLst>
          </p:cNvPr>
          <p:cNvSpPr txBox="1"/>
          <p:nvPr/>
        </p:nvSpPr>
        <p:spPr>
          <a:xfrm>
            <a:off x="254910" y="6385265"/>
            <a:ext cx="11245596" cy="307777"/>
          </a:xfrm>
          <a:prstGeom prst="rect">
            <a:avLst/>
          </a:prstGeom>
          <a:noFill/>
        </p:spPr>
        <p:txBody>
          <a:bodyPr wrap="square">
            <a:spAutoFit/>
          </a:bodyPr>
          <a:lstStyle/>
          <a:p>
            <a:pPr algn="r"/>
            <a:r>
              <a:rPr lang="fr-FR" sz="1400" i="1" dirty="0"/>
              <a:t>Source: Pôle Etudes R&amp;D, le Monde de la Propreté, </a:t>
            </a:r>
            <a:r>
              <a:rPr lang="fr-FR" sz="1400" i="1" dirty="0" err="1"/>
              <a:t>Amnyos</a:t>
            </a:r>
            <a:r>
              <a:rPr lang="fr-FR" sz="1400" i="1" dirty="0"/>
              <a:t>, BVA.</a:t>
            </a:r>
            <a:endParaRPr lang="fr-FR" sz="1400" dirty="0"/>
          </a:p>
        </p:txBody>
      </p:sp>
      <p:sp>
        <p:nvSpPr>
          <p:cNvPr id="3" name="Rectangle 1">
            <a:extLst>
              <a:ext uri="{FF2B5EF4-FFF2-40B4-BE49-F238E27FC236}">
                <a16:creationId xmlns:a16="http://schemas.microsoft.com/office/drawing/2014/main" id="{792187C5-3475-2224-2FBF-865E4FD003E7}"/>
              </a:ext>
            </a:extLst>
          </p:cNvPr>
          <p:cNvSpPr>
            <a:spLocks noChangeArrowheads="1"/>
          </p:cNvSpPr>
          <p:nvPr/>
        </p:nvSpPr>
        <p:spPr bwMode="auto">
          <a:xfrm>
            <a:off x="0" y="1718019"/>
            <a:ext cx="5652100" cy="3913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err="1">
                <a:ln>
                  <a:noFill/>
                </a:ln>
                <a:solidFill>
                  <a:srgbClr val="202124"/>
                </a:solidFill>
                <a:effectLst/>
                <a:latin typeface="inherit"/>
              </a:rPr>
              <a:t>Better</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quality</a:t>
            </a:r>
            <a:r>
              <a:rPr kumimoji="0" lang="fr-FR" altLang="fr-FR" sz="1600" b="0" i="0" u="none" strike="noStrike" cap="none" normalizeH="0" baseline="0" dirty="0">
                <a:ln>
                  <a:noFill/>
                </a:ln>
                <a:solidFill>
                  <a:srgbClr val="202124"/>
                </a:solidFill>
                <a:effectLst/>
                <a:latin typeface="inherit"/>
              </a:rPr>
              <a:t> of service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202124"/>
                </a:solidFill>
                <a:effectLst/>
                <a:latin typeface="inherit"/>
              </a:rPr>
              <a:t>More </a:t>
            </a:r>
            <a:r>
              <a:rPr kumimoji="0" lang="fr-FR" altLang="fr-FR" sz="1600" b="0" i="0" u="none" strike="noStrike" cap="none" normalizeH="0" baseline="0" dirty="0" err="1">
                <a:ln>
                  <a:noFill/>
                </a:ln>
                <a:solidFill>
                  <a:srgbClr val="202124"/>
                </a:solidFill>
                <a:effectLst/>
                <a:latin typeface="inherit"/>
              </a:rPr>
              <a:t>reactivity</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with</a:t>
            </a:r>
            <a:r>
              <a:rPr kumimoji="0" lang="fr-FR" altLang="fr-FR" sz="1600" b="0" i="0" u="none" strike="noStrike" cap="none" normalizeH="0" baseline="0" dirty="0">
                <a:ln>
                  <a:noFill/>
                </a:ln>
                <a:solidFill>
                  <a:srgbClr val="202124"/>
                </a:solidFill>
                <a:effectLst/>
                <a:latin typeface="inherit"/>
              </a:rPr>
              <a:t> a </a:t>
            </a:r>
            <a:r>
              <a:rPr kumimoji="0" lang="fr-FR" altLang="fr-FR" sz="1600" b="0" i="0" u="none" strike="noStrike" cap="none" normalizeH="0" baseline="0" dirty="0" err="1">
                <a:ln>
                  <a:noFill/>
                </a:ln>
                <a:solidFill>
                  <a:srgbClr val="202124"/>
                </a:solidFill>
                <a:effectLst/>
                <a:latin typeface="inherit"/>
              </a:rPr>
              <a:t>faster</a:t>
            </a:r>
            <a:r>
              <a:rPr kumimoji="0" lang="fr-FR" altLang="fr-FR" sz="1600" b="0" i="0" u="none" strike="noStrike" cap="none" normalizeH="0" baseline="0" dirty="0">
                <a:ln>
                  <a:noFill/>
                </a:ln>
                <a:solidFill>
                  <a:srgbClr val="202124"/>
                </a:solidFill>
                <a:effectLst/>
                <a:latin typeface="inherit"/>
              </a:rPr>
              <a:t> </a:t>
            </a:r>
            <a:r>
              <a:rPr kumimoji="0" lang="fr-FR" altLang="fr-FR" sz="1600" b="0" i="0" u="none" strike="noStrike" cap="none" normalizeH="0" baseline="0" dirty="0" err="1">
                <a:ln>
                  <a:noFill/>
                </a:ln>
                <a:solidFill>
                  <a:srgbClr val="202124"/>
                </a:solidFill>
                <a:effectLst/>
                <a:latin typeface="inherit"/>
              </a:rPr>
              <a:t>response</a:t>
            </a:r>
            <a:r>
              <a:rPr kumimoji="0" lang="fr-FR" altLang="fr-FR" sz="1600" b="0" i="0" u="none" strike="noStrike" cap="none" normalizeH="0" baseline="0" dirty="0">
                <a:ln>
                  <a:noFill/>
                </a:ln>
                <a:solidFill>
                  <a:srgbClr val="202124"/>
                </a:solidFill>
                <a:effectLst/>
                <a:latin typeface="inherit"/>
              </a:rPr>
              <a:t> to the </a:t>
            </a:r>
            <a:r>
              <a:rPr kumimoji="0" lang="fr-FR" altLang="fr-FR" sz="1600" b="0" i="0" u="none" strike="noStrike" cap="none" normalizeH="0" baseline="0" dirty="0" err="1">
                <a:ln>
                  <a:noFill/>
                </a:ln>
                <a:solidFill>
                  <a:srgbClr val="202124"/>
                </a:solidFill>
                <a:effectLst/>
                <a:latin typeface="inherit"/>
              </a:rPr>
              <a:t>unexpected</a:t>
            </a:r>
            <a:r>
              <a:rPr kumimoji="0" lang="fr-FR" altLang="fr-FR" sz="1600" b="0" i="0" u="none" strike="noStrike" cap="none" normalizeH="0" baseline="0" dirty="0">
                <a:ln>
                  <a:noFill/>
                </a:ln>
                <a:solidFill>
                  <a:srgbClr val="202124"/>
                </a:solidFill>
                <a:effectLst/>
                <a:latin typeface="inherit"/>
              </a:rPr>
              <a:t>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err="1">
                <a:ln>
                  <a:noFill/>
                </a:ln>
                <a:solidFill>
                  <a:srgbClr val="202124"/>
                </a:solidFill>
                <a:effectLst/>
                <a:latin typeface="inherit"/>
              </a:rPr>
              <a:t>Better</a:t>
            </a:r>
            <a:r>
              <a:rPr kumimoji="0" lang="fr-FR" altLang="fr-FR" sz="1600" b="0" i="0" u="none" strike="noStrike" cap="none" normalizeH="0" baseline="0" dirty="0">
                <a:ln>
                  <a:noFill/>
                </a:ln>
                <a:solidFill>
                  <a:srgbClr val="202124"/>
                </a:solidFill>
                <a:effectLst/>
                <a:latin typeface="inherit"/>
              </a:rPr>
              <a:t> identification of </a:t>
            </a:r>
            <a:r>
              <a:rPr kumimoji="0" lang="fr-FR" altLang="fr-FR" sz="1600" b="0" i="0" u="none" strike="noStrike" cap="none" normalizeH="0" baseline="0" dirty="0" err="1">
                <a:ln>
                  <a:noFill/>
                </a:ln>
                <a:solidFill>
                  <a:srgbClr val="202124"/>
                </a:solidFill>
                <a:effectLst/>
                <a:latin typeface="inherit"/>
              </a:rPr>
              <a:t>needs</a:t>
            </a:r>
            <a:r>
              <a:rPr kumimoji="0" lang="fr-FR" altLang="fr-FR" sz="1600" b="0" i="0" u="none" strike="noStrike" cap="none" normalizeH="0" baseline="0" dirty="0">
                <a:ln>
                  <a:noFill/>
                </a:ln>
                <a:solidFill>
                  <a:srgbClr val="202124"/>
                </a:solidFill>
                <a:effectLst/>
                <a:latin typeface="inherit"/>
              </a:rPr>
              <a:t> and a service more </a:t>
            </a:r>
            <a:r>
              <a:rPr kumimoji="0" lang="fr-FR" altLang="fr-FR" sz="1600" b="0" i="0" u="none" strike="noStrike" cap="none" normalizeH="0" baseline="0" dirty="0" err="1">
                <a:ln>
                  <a:noFill/>
                </a:ln>
                <a:solidFill>
                  <a:srgbClr val="202124"/>
                </a:solidFill>
                <a:effectLst/>
                <a:latin typeface="inherit"/>
              </a:rPr>
              <a:t>suited</a:t>
            </a:r>
            <a:r>
              <a:rPr kumimoji="0" lang="fr-FR" altLang="fr-FR" sz="1600" b="0" i="0" u="none" strike="noStrike" cap="none" normalizeH="0" baseline="0" dirty="0">
                <a:ln>
                  <a:noFill/>
                </a:ln>
                <a:solidFill>
                  <a:srgbClr val="202124"/>
                </a:solidFill>
                <a:effectLst/>
                <a:latin typeface="inherit"/>
              </a:rPr>
              <a:t> to usage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rgbClr val="202124"/>
              </a:solidFill>
              <a:effectLst/>
              <a:latin typeface="inherit"/>
            </a:endParaRPr>
          </a:p>
          <a:p>
            <a:pPr algn="r" eaLnBrk="0" fontAlgn="base" hangingPunct="0">
              <a:spcBef>
                <a:spcPct val="0"/>
              </a:spcBef>
              <a:spcAft>
                <a:spcPct val="0"/>
              </a:spcAft>
            </a:pPr>
            <a:br>
              <a:rPr lang="en-US" sz="1600" dirty="0"/>
            </a:br>
            <a:r>
              <a:rPr lang="en-US" sz="1600" dirty="0">
                <a:solidFill>
                  <a:srgbClr val="202124"/>
                </a:solidFill>
                <a:latin typeface="inherit"/>
              </a:rPr>
              <a:t>Possibility of making adjustments and benefiting from additional services</a:t>
            </a:r>
          </a:p>
          <a:p>
            <a:pPr algn="r" eaLnBrk="0" fontAlgn="base" hangingPunct="0">
              <a:spcBef>
                <a:spcPct val="0"/>
              </a:spcBef>
              <a:spcAft>
                <a:spcPct val="0"/>
              </a:spcAft>
            </a:pPr>
            <a:br>
              <a:rPr lang="fr-FR" sz="1600" dirty="0">
                <a:solidFill>
                  <a:srgbClr val="202124"/>
                </a:solidFill>
                <a:latin typeface="inherit"/>
              </a:rPr>
            </a:br>
            <a:r>
              <a:rPr lang="fr-FR" sz="1600" dirty="0" err="1">
                <a:solidFill>
                  <a:srgbClr val="202124"/>
                </a:solidFill>
                <a:latin typeface="inherit"/>
              </a:rPr>
              <a:t>Reductions</a:t>
            </a:r>
            <a:r>
              <a:rPr lang="fr-FR" sz="1600" dirty="0">
                <a:solidFill>
                  <a:srgbClr val="202124"/>
                </a:solidFill>
                <a:latin typeface="inherit"/>
              </a:rPr>
              <a:t> in </a:t>
            </a:r>
            <a:r>
              <a:rPr lang="fr-FR" sz="1600" dirty="0" err="1">
                <a:solidFill>
                  <a:srgbClr val="202124"/>
                </a:solidFill>
                <a:latin typeface="inherit"/>
              </a:rPr>
              <a:t>energy</a:t>
            </a:r>
            <a:r>
              <a:rPr lang="fr-FR" sz="1600" dirty="0">
                <a:solidFill>
                  <a:srgbClr val="202124"/>
                </a:solidFill>
                <a:latin typeface="inherit"/>
              </a:rPr>
              <a:t> </a:t>
            </a:r>
            <a:r>
              <a:rPr lang="fr-FR" sz="1600" dirty="0" err="1">
                <a:solidFill>
                  <a:srgbClr val="202124"/>
                </a:solidFill>
                <a:latin typeface="inherit"/>
              </a:rPr>
              <a:t>consumption</a:t>
            </a:r>
            <a:endParaRPr lang="fr-FR" sz="1600" dirty="0">
              <a:solidFill>
                <a:srgbClr val="202124"/>
              </a:solidFill>
              <a:latin typeface="inherit"/>
            </a:endParaRPr>
          </a:p>
          <a:p>
            <a:pPr algn="r" eaLnBrk="0" fontAlgn="base" hangingPunct="0">
              <a:spcBef>
                <a:spcPct val="0"/>
              </a:spcBef>
              <a:spcAft>
                <a:spcPct val="0"/>
              </a:spcAft>
            </a:pPr>
            <a:endParaRPr lang="fr-FR" altLang="fr-FR" sz="1600" dirty="0">
              <a:solidFill>
                <a:srgbClr val="202124"/>
              </a:solidFill>
              <a:latin typeface="inherit"/>
            </a:endParaRPr>
          </a:p>
          <a:p>
            <a:pPr algn="r" eaLnBrk="0" fontAlgn="base" hangingPunct="0">
              <a:spcBef>
                <a:spcPct val="0"/>
              </a:spcBef>
              <a:spcAft>
                <a:spcPct val="0"/>
              </a:spcAft>
            </a:pPr>
            <a:br>
              <a:rPr lang="en-US" sz="1600" dirty="0">
                <a:solidFill>
                  <a:srgbClr val="202124"/>
                </a:solidFill>
                <a:latin typeface="inherit"/>
              </a:rPr>
            </a:br>
            <a:r>
              <a:rPr lang="en-US" sz="1600" dirty="0">
                <a:solidFill>
                  <a:srgbClr val="202124"/>
                </a:solidFill>
                <a:latin typeface="inherit"/>
              </a:rPr>
              <a:t>Facilitation of site security access and management</a:t>
            </a:r>
            <a:endParaRPr lang="fr-FR" altLang="fr-FR" sz="1600" dirty="0">
              <a:solidFill>
                <a:srgbClr val="202124"/>
              </a:solidFill>
              <a:latin typeface="inherit"/>
            </a:endParaRPr>
          </a:p>
          <a:p>
            <a:pPr algn="r" eaLnBrk="0" fontAlgn="base" hangingPunct="0">
              <a:spcBef>
                <a:spcPct val="0"/>
              </a:spcBef>
              <a:spcAft>
                <a:spcPct val="0"/>
              </a:spcAft>
            </a:pPr>
            <a:br>
              <a:rPr lang="fr-FR" sz="1600" dirty="0">
                <a:solidFill>
                  <a:srgbClr val="202124"/>
                </a:solidFill>
                <a:latin typeface="inherit"/>
              </a:rPr>
            </a:br>
            <a:r>
              <a:rPr lang="fr-FR" sz="1600" dirty="0" err="1">
                <a:solidFill>
                  <a:srgbClr val="202124"/>
                </a:solidFill>
                <a:latin typeface="inherit"/>
              </a:rPr>
              <a:t>Promoting</a:t>
            </a:r>
            <a:r>
              <a:rPr lang="fr-FR" sz="1600" dirty="0">
                <a:solidFill>
                  <a:srgbClr val="202124"/>
                </a:solidFill>
                <a:latin typeface="inherit"/>
              </a:rPr>
              <a:t> a </a:t>
            </a:r>
            <a:r>
              <a:rPr lang="fr-FR" sz="1600" dirty="0" err="1">
                <a:solidFill>
                  <a:srgbClr val="202124"/>
                </a:solidFill>
                <a:latin typeface="inherit"/>
              </a:rPr>
              <a:t>concrete</a:t>
            </a:r>
            <a:r>
              <a:rPr lang="fr-FR" sz="1600" dirty="0">
                <a:solidFill>
                  <a:srgbClr val="202124"/>
                </a:solidFill>
                <a:latin typeface="inherit"/>
              </a:rPr>
              <a:t> CSR </a:t>
            </a:r>
            <a:r>
              <a:rPr lang="fr-FR" sz="1600" dirty="0" err="1">
                <a:solidFill>
                  <a:srgbClr val="202124"/>
                </a:solidFill>
                <a:latin typeface="inherit"/>
              </a:rPr>
              <a:t>commitment</a:t>
            </a:r>
            <a:r>
              <a:rPr lang="fr-FR" altLang="fr-FR" sz="1600" dirty="0">
                <a:solidFill>
                  <a:srgbClr val="202124"/>
                </a:solidFill>
                <a:latin typeface="inherit"/>
              </a:rPr>
              <a:t> </a:t>
            </a:r>
          </a:p>
        </p:txBody>
      </p:sp>
      <p:sp>
        <p:nvSpPr>
          <p:cNvPr id="8" name="ZoneTexte 7">
            <a:extLst>
              <a:ext uri="{FF2B5EF4-FFF2-40B4-BE49-F238E27FC236}">
                <a16:creationId xmlns:a16="http://schemas.microsoft.com/office/drawing/2014/main" id="{845C2E92-B964-4678-3F93-E212E8D74736}"/>
              </a:ext>
            </a:extLst>
          </p:cNvPr>
          <p:cNvSpPr txBox="1"/>
          <p:nvPr/>
        </p:nvSpPr>
        <p:spPr>
          <a:xfrm>
            <a:off x="1730828" y="1111788"/>
            <a:ext cx="9024258" cy="369332"/>
          </a:xfrm>
          <a:prstGeom prst="rect">
            <a:avLst/>
          </a:prstGeom>
          <a:noFill/>
        </p:spPr>
        <p:txBody>
          <a:bodyPr wrap="square">
            <a:spAutoFit/>
          </a:bodyPr>
          <a:lstStyle/>
          <a:p>
            <a:r>
              <a:rPr lang="en-US" sz="1800" b="1" i="0" u="none" strike="noStrike" baseline="0" dirty="0">
                <a:effectLst/>
              </a:rPr>
              <a:t>Compared to staggered working hours, would you say that continuous daytime work allows:</a:t>
            </a:r>
            <a:endParaRPr lang="fr-FR" dirty="0"/>
          </a:p>
        </p:txBody>
      </p:sp>
    </p:spTree>
    <p:extLst>
      <p:ext uri="{BB962C8B-B14F-4D97-AF65-F5344CB8AC3E}">
        <p14:creationId xmlns:p14="http://schemas.microsoft.com/office/powerpoint/2010/main" val="2653586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5033A9-DA8E-4309-9653-4EC0A8324806}"/>
              </a:ext>
            </a:extLst>
          </p:cNvPr>
          <p:cNvSpPr>
            <a:spLocks noGrp="1"/>
          </p:cNvSpPr>
          <p:nvPr>
            <p:ph type="title"/>
          </p:nvPr>
        </p:nvSpPr>
        <p:spPr/>
        <p:txBody>
          <a:bodyPr>
            <a:normAutofit/>
          </a:bodyPr>
          <a:lstStyle/>
          <a:p>
            <a:r>
              <a:rPr lang="fr-FR" dirty="0">
                <a:solidFill>
                  <a:srgbClr val="F47727"/>
                </a:solidFill>
              </a:rPr>
              <a:t>Satisfaction rate of clients </a:t>
            </a:r>
            <a:r>
              <a:rPr lang="fr-FR" dirty="0" err="1">
                <a:solidFill>
                  <a:srgbClr val="F47727"/>
                </a:solidFill>
              </a:rPr>
              <a:t>who</a:t>
            </a:r>
            <a:r>
              <a:rPr lang="fr-FR" dirty="0">
                <a:solidFill>
                  <a:srgbClr val="F47727"/>
                </a:solidFill>
              </a:rPr>
              <a:t> have </a:t>
            </a:r>
            <a:r>
              <a:rPr lang="fr-FR" dirty="0" err="1">
                <a:solidFill>
                  <a:srgbClr val="F47727"/>
                </a:solidFill>
              </a:rPr>
              <a:t>implemented</a:t>
            </a:r>
            <a:r>
              <a:rPr lang="fr-FR" dirty="0">
                <a:solidFill>
                  <a:srgbClr val="F47727"/>
                </a:solidFill>
              </a:rPr>
              <a:t> </a:t>
            </a:r>
            <a:r>
              <a:rPr lang="fr-FR" dirty="0" err="1">
                <a:solidFill>
                  <a:srgbClr val="F47727"/>
                </a:solidFill>
              </a:rPr>
              <a:t>it</a:t>
            </a:r>
            <a:endParaRPr lang="fr-FR" dirty="0">
              <a:solidFill>
                <a:srgbClr val="F47727"/>
              </a:solidFill>
            </a:endParaRPr>
          </a:p>
        </p:txBody>
      </p:sp>
      <p:graphicFrame>
        <p:nvGraphicFramePr>
          <p:cNvPr id="7" name="Graphique 6">
            <a:extLst>
              <a:ext uri="{FF2B5EF4-FFF2-40B4-BE49-F238E27FC236}">
                <a16:creationId xmlns:a16="http://schemas.microsoft.com/office/drawing/2014/main" id="{25F95C98-9524-4001-8B86-51D172D4EEAC}"/>
              </a:ext>
            </a:extLst>
          </p:cNvPr>
          <p:cNvGraphicFramePr>
            <a:graphicFrameLocks/>
          </p:cNvGraphicFramePr>
          <p:nvPr/>
        </p:nvGraphicFramePr>
        <p:xfrm>
          <a:off x="2313920" y="1968021"/>
          <a:ext cx="7331291" cy="439877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2">
            <a:extLst>
              <a:ext uri="{FF2B5EF4-FFF2-40B4-BE49-F238E27FC236}">
                <a16:creationId xmlns:a16="http://schemas.microsoft.com/office/drawing/2014/main" id="{20612056-F374-F1A8-1A1F-A5FBA069E434}"/>
              </a:ext>
            </a:extLst>
          </p:cNvPr>
          <p:cNvSpPr>
            <a:spLocks noChangeArrowheads="1"/>
          </p:cNvSpPr>
          <p:nvPr/>
        </p:nvSpPr>
        <p:spPr bwMode="auto">
          <a:xfrm>
            <a:off x="152400" y="-111779"/>
            <a:ext cx="65" cy="52835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70757A"/>
                </a:solidFill>
                <a:effectLst/>
                <a:latin typeface="Arial" panose="020B0604020202020204" pitchFamily="34" charset="0"/>
                <a:cs typeface="Arial" panose="020B0604020202020204" pitchFamily="34" charset="0"/>
              </a:rPr>
            </a:br>
            <a:endParaRPr kumimoji="0" lang="fr-FR" altLang="fr-FR" sz="1800" b="0" i="0" u="none" strike="noStrike" cap="none" normalizeH="0" baseline="0" dirty="0">
              <a:ln>
                <a:noFill/>
              </a:ln>
              <a:solidFill>
                <a:schemeClr val="tx1"/>
              </a:solidFill>
              <a:effectLst/>
            </a:endParaRPr>
          </a:p>
        </p:txBody>
      </p:sp>
      <p:sp>
        <p:nvSpPr>
          <p:cNvPr id="10" name="ZoneTexte 9">
            <a:extLst>
              <a:ext uri="{FF2B5EF4-FFF2-40B4-BE49-F238E27FC236}">
                <a16:creationId xmlns:a16="http://schemas.microsoft.com/office/drawing/2014/main" id="{0D77F075-359F-0CB9-3FF6-EBC994895AFF}"/>
              </a:ext>
            </a:extLst>
          </p:cNvPr>
          <p:cNvSpPr txBox="1"/>
          <p:nvPr/>
        </p:nvSpPr>
        <p:spPr>
          <a:xfrm>
            <a:off x="8263696" y="3391749"/>
            <a:ext cx="2320760" cy="41549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100" dirty="0" err="1">
                <a:solidFill>
                  <a:srgbClr val="202124"/>
                </a:solidFill>
                <a:latin typeface="inherit"/>
                <a:cs typeface="Arial" panose="020B0604020202020204" pitchFamily="34" charset="0"/>
              </a:rPr>
              <a:t>Full</a:t>
            </a:r>
            <a:r>
              <a:rPr kumimoji="0" lang="fr-FR" altLang="fr-FR" sz="2100" b="0" i="0" u="none" strike="noStrike" cap="none" normalizeH="0" baseline="0" dirty="0" err="1">
                <a:ln>
                  <a:noFill/>
                </a:ln>
                <a:solidFill>
                  <a:srgbClr val="202124"/>
                </a:solidFill>
                <a:effectLst/>
                <a:latin typeface="inherit"/>
                <a:cs typeface="Arial" panose="020B0604020202020204" pitchFamily="34" charset="0"/>
              </a:rPr>
              <a:t>y</a:t>
            </a:r>
            <a:r>
              <a:rPr kumimoji="0" lang="fr-FR" altLang="fr-FR" sz="2100" b="0" i="0" u="none" strike="noStrike" cap="none" normalizeH="0" baseline="0" dirty="0">
                <a:ln>
                  <a:noFill/>
                </a:ln>
                <a:solidFill>
                  <a:srgbClr val="202124"/>
                </a:solidFill>
                <a:effectLst/>
                <a:latin typeface="inherit"/>
                <a:cs typeface="Arial" panose="020B0604020202020204" pitchFamily="34" charset="0"/>
              </a:rPr>
              <a:t> </a:t>
            </a:r>
            <a:r>
              <a:rPr kumimoji="0" lang="fr-FR" altLang="fr-FR" sz="2100" b="0" i="0" u="none" strike="noStrike" cap="none" normalizeH="0" baseline="0" dirty="0" err="1">
                <a:ln>
                  <a:noFill/>
                </a:ln>
                <a:solidFill>
                  <a:srgbClr val="202124"/>
                </a:solidFill>
                <a:effectLst/>
                <a:latin typeface="inherit"/>
                <a:cs typeface="Arial" panose="020B0604020202020204" pitchFamily="34" charset="0"/>
              </a:rPr>
              <a:t>satisfied</a:t>
            </a:r>
            <a:endParaRPr kumimoji="0" lang="fr-FR" altLang="fr-FR" sz="2100" b="0" i="0" u="none" strike="noStrike" cap="none" normalizeH="0" baseline="0" dirty="0">
              <a:ln>
                <a:noFill/>
              </a:ln>
              <a:solidFill>
                <a:schemeClr val="tx1"/>
              </a:solidFill>
              <a:effectLst/>
              <a:latin typeface="Arial" panose="020B0604020202020204" pitchFamily="34" charset="0"/>
            </a:endParaRPr>
          </a:p>
        </p:txBody>
      </p:sp>
      <p:sp>
        <p:nvSpPr>
          <p:cNvPr id="12" name="Rectangle 4">
            <a:extLst>
              <a:ext uri="{FF2B5EF4-FFF2-40B4-BE49-F238E27FC236}">
                <a16:creationId xmlns:a16="http://schemas.microsoft.com/office/drawing/2014/main" id="{EBB6C858-B3BC-A9C3-6126-FE86BB35411A}"/>
              </a:ext>
            </a:extLst>
          </p:cNvPr>
          <p:cNvSpPr>
            <a:spLocks noChangeArrowheads="1"/>
          </p:cNvSpPr>
          <p:nvPr/>
        </p:nvSpPr>
        <p:spPr bwMode="auto">
          <a:xfrm>
            <a:off x="1945357" y="3391749"/>
            <a:ext cx="2152186"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Mostly</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satisfied</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Rectangle 5">
            <a:extLst>
              <a:ext uri="{FF2B5EF4-FFF2-40B4-BE49-F238E27FC236}">
                <a16:creationId xmlns:a16="http://schemas.microsoft.com/office/drawing/2014/main" id="{6005F9EE-E5F3-99CD-988C-1EDB9CD99447}"/>
              </a:ext>
            </a:extLst>
          </p:cNvPr>
          <p:cNvSpPr>
            <a:spLocks noChangeArrowheads="1"/>
          </p:cNvSpPr>
          <p:nvPr/>
        </p:nvSpPr>
        <p:spPr bwMode="auto">
          <a:xfrm>
            <a:off x="4321628" y="1429363"/>
            <a:ext cx="818429"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Neutral</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23222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3DA56E6-873E-483D-9945-0C97C30E8AAE}"/>
              </a:ext>
            </a:extLst>
          </p:cNvPr>
          <p:cNvSpPr txBox="1"/>
          <p:nvPr/>
        </p:nvSpPr>
        <p:spPr>
          <a:xfrm>
            <a:off x="108204" y="6385600"/>
            <a:ext cx="11245596" cy="307777"/>
          </a:xfrm>
          <a:prstGeom prst="rect">
            <a:avLst/>
          </a:prstGeom>
          <a:noFill/>
        </p:spPr>
        <p:txBody>
          <a:bodyPr wrap="square">
            <a:spAutoFit/>
          </a:bodyPr>
          <a:lstStyle/>
          <a:p>
            <a:pPr algn="r"/>
            <a:r>
              <a:rPr lang="fr-FR" sz="1400" i="1" dirty="0"/>
              <a:t>Source: Pôle Etudes R&amp;D, le Monde de la Propreté, </a:t>
            </a:r>
            <a:r>
              <a:rPr lang="fr-FR" sz="1400" i="1" dirty="0" err="1"/>
              <a:t>Amnyos</a:t>
            </a:r>
            <a:r>
              <a:rPr lang="fr-FR" sz="1400" i="1" dirty="0"/>
              <a:t>, BVA.</a:t>
            </a:r>
            <a:endParaRPr lang="fr-FR" sz="1400" dirty="0"/>
          </a:p>
        </p:txBody>
      </p:sp>
      <p:sp>
        <p:nvSpPr>
          <p:cNvPr id="2" name="Titre 3">
            <a:extLst>
              <a:ext uri="{FF2B5EF4-FFF2-40B4-BE49-F238E27FC236}">
                <a16:creationId xmlns:a16="http://schemas.microsoft.com/office/drawing/2014/main" id="{5A0F374F-D1FE-DC1D-91E0-6F20AB6D3065}"/>
              </a:ext>
            </a:extLst>
          </p:cNvPr>
          <p:cNvSpPr txBox="1">
            <a:spLocks/>
          </p:cNvSpPr>
          <p:nvPr/>
        </p:nvSpPr>
        <p:spPr>
          <a:xfrm>
            <a:off x="1202266" y="59848"/>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A « </a:t>
            </a:r>
            <a:r>
              <a:rPr lang="fr-FR" sz="2800" dirty="0" err="1"/>
              <a:t>win-win</a:t>
            </a:r>
            <a:r>
              <a:rPr lang="fr-FR" sz="2800" dirty="0"/>
              <a:t> » solution</a:t>
            </a:r>
          </a:p>
        </p:txBody>
      </p:sp>
      <p:sp>
        <p:nvSpPr>
          <p:cNvPr id="3" name="Titre 3">
            <a:extLst>
              <a:ext uri="{FF2B5EF4-FFF2-40B4-BE49-F238E27FC236}">
                <a16:creationId xmlns:a16="http://schemas.microsoft.com/office/drawing/2014/main" id="{DEDCCDE7-7FD3-E45C-6D2A-6A4D7D0FADC2}"/>
              </a:ext>
            </a:extLst>
          </p:cNvPr>
          <p:cNvSpPr txBox="1">
            <a:spLocks/>
          </p:cNvSpPr>
          <p:nvPr/>
        </p:nvSpPr>
        <p:spPr>
          <a:xfrm>
            <a:off x="1124542" y="1030129"/>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For society and </a:t>
            </a:r>
            <a:r>
              <a:rPr lang="fr-FR" sz="2800" dirty="0" err="1"/>
              <a:t>territory</a:t>
            </a:r>
            <a:endParaRPr lang="fr-FR" sz="2800" dirty="0"/>
          </a:p>
        </p:txBody>
      </p:sp>
      <p:sp>
        <p:nvSpPr>
          <p:cNvPr id="5" name="Rectangle 2">
            <a:extLst>
              <a:ext uri="{FF2B5EF4-FFF2-40B4-BE49-F238E27FC236}">
                <a16:creationId xmlns:a16="http://schemas.microsoft.com/office/drawing/2014/main" id="{751D401F-222D-B20E-A3D5-5CA0C5074FCC}"/>
              </a:ext>
            </a:extLst>
          </p:cNvPr>
          <p:cNvSpPr>
            <a:spLocks noChangeArrowheads="1"/>
          </p:cNvSpPr>
          <p:nvPr/>
        </p:nvSpPr>
        <p:spPr bwMode="auto">
          <a:xfrm>
            <a:off x="643135" y="2116972"/>
            <a:ext cx="10175734" cy="329834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err="1">
                <a:ln>
                  <a:noFill/>
                </a:ln>
                <a:solidFill>
                  <a:srgbClr val="202124"/>
                </a:solidFill>
                <a:effectLst/>
                <a:latin typeface="inherit"/>
              </a:rPr>
              <a:t>Greater</a:t>
            </a:r>
            <a:r>
              <a:rPr kumimoji="0" lang="fr-FR" altLang="fr-FR" sz="2400" b="0" i="0" u="none" strike="noStrike" cap="none" normalizeH="0" baseline="0" dirty="0">
                <a:ln>
                  <a:noFill/>
                </a:ln>
                <a:solidFill>
                  <a:srgbClr val="202124"/>
                </a:solidFill>
                <a:effectLst/>
                <a:latin typeface="inherit"/>
              </a:rPr>
              <a:t> social </a:t>
            </a:r>
            <a:r>
              <a:rPr kumimoji="0" lang="fr-FR" altLang="fr-FR" sz="2400" b="0" i="0" u="none" strike="noStrike" cap="none" normalizeH="0" baseline="0" dirty="0" err="1">
                <a:ln>
                  <a:noFill/>
                </a:ln>
                <a:solidFill>
                  <a:srgbClr val="202124"/>
                </a:solidFill>
                <a:effectLst/>
                <a:latin typeface="inherit"/>
              </a:rPr>
              <a:t>cohesion</a:t>
            </a:r>
            <a:r>
              <a:rPr kumimoji="0" lang="fr-FR" altLang="fr-FR" sz="2400" b="0" i="0" u="none" strike="noStrike" cap="none" normalizeH="0" baseline="0" dirty="0">
                <a:ln>
                  <a:noFill/>
                </a:ln>
                <a:solidFill>
                  <a:srgbClr val="202124"/>
                </a:solidFill>
                <a:effectLst/>
                <a:latin typeface="inherit"/>
              </a:rPr>
              <a:t> </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lang="fr-FR" altLang="fr-FR" sz="2400" dirty="0">
              <a:solidFill>
                <a:srgbClr val="202124"/>
              </a:solidFill>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a:ln>
                  <a:noFill/>
                </a:ln>
                <a:solidFill>
                  <a:srgbClr val="202124"/>
                </a:solidFill>
                <a:effectLst/>
                <a:latin typeface="inherit"/>
              </a:rPr>
              <a:t>Access to </a:t>
            </a:r>
            <a:r>
              <a:rPr kumimoji="0" lang="fr-FR" altLang="fr-FR" sz="2400" b="0" i="0" u="none" strike="noStrike" cap="none" normalizeH="0" baseline="0" dirty="0" err="1">
                <a:ln>
                  <a:noFill/>
                </a:ln>
                <a:solidFill>
                  <a:srgbClr val="202124"/>
                </a:solidFill>
                <a:effectLst/>
                <a:latin typeface="inherit"/>
              </a:rPr>
              <a:t>employment</a:t>
            </a:r>
            <a:r>
              <a:rPr kumimoji="0" lang="fr-FR" altLang="fr-FR" sz="2400" b="0" i="0" u="none" strike="noStrike" cap="none" normalizeH="0" baseline="0" dirty="0">
                <a:ln>
                  <a:noFill/>
                </a:ln>
                <a:solidFill>
                  <a:srgbClr val="202124"/>
                </a:solidFill>
                <a:effectLst/>
                <a:latin typeface="inherit"/>
              </a:rPr>
              <a:t> </a:t>
            </a:r>
            <a:r>
              <a:rPr kumimoji="0" lang="fr-FR" altLang="fr-FR" sz="2400" b="0" i="0" u="none" strike="noStrike" cap="none" normalizeH="0" baseline="0" dirty="0" err="1">
                <a:ln>
                  <a:noFill/>
                </a:ln>
                <a:solidFill>
                  <a:srgbClr val="202124"/>
                </a:solidFill>
                <a:effectLst/>
                <a:latin typeface="inherit"/>
              </a:rPr>
              <a:t>is</a:t>
            </a:r>
            <a:r>
              <a:rPr kumimoji="0" lang="fr-FR" altLang="fr-FR" sz="2400" b="0" i="0" u="none" strike="noStrike" cap="none" normalizeH="0" baseline="0" dirty="0">
                <a:ln>
                  <a:noFill/>
                </a:ln>
                <a:solidFill>
                  <a:srgbClr val="202124"/>
                </a:solidFill>
                <a:effectLst/>
                <a:latin typeface="inherit"/>
              </a:rPr>
              <a:t> compatible </a:t>
            </a:r>
            <a:r>
              <a:rPr kumimoji="0" lang="fr-FR" altLang="fr-FR" sz="2400" b="0" i="0" u="none" strike="noStrike" cap="none" normalizeH="0" baseline="0" dirty="0" err="1">
                <a:ln>
                  <a:noFill/>
                </a:ln>
                <a:solidFill>
                  <a:srgbClr val="202124"/>
                </a:solidFill>
                <a:effectLst/>
                <a:latin typeface="inherit"/>
              </a:rPr>
              <a:t>with</a:t>
            </a:r>
            <a:r>
              <a:rPr kumimoji="0" lang="fr-FR" altLang="fr-FR" sz="2400" b="0" i="0" u="none" strike="noStrike" cap="none" normalizeH="0" baseline="0" dirty="0">
                <a:ln>
                  <a:noFill/>
                </a:ln>
                <a:solidFill>
                  <a:srgbClr val="202124"/>
                </a:solidFill>
                <a:effectLst/>
                <a:latin typeface="inherit"/>
              </a:rPr>
              <a:t> public transport </a:t>
            </a:r>
            <a:r>
              <a:rPr kumimoji="0" lang="fr-FR" altLang="fr-FR" sz="2400" b="0" i="0" u="none" strike="noStrike" cap="none" normalizeH="0" baseline="0" dirty="0" err="1">
                <a:ln>
                  <a:noFill/>
                </a:ln>
                <a:solidFill>
                  <a:srgbClr val="202124"/>
                </a:solidFill>
                <a:effectLst/>
                <a:latin typeface="inherit"/>
              </a:rPr>
              <a:t>schedules</a:t>
            </a:r>
            <a:r>
              <a:rPr kumimoji="0" lang="fr-FR" altLang="fr-FR" sz="2400" b="0" i="0" u="none" strike="noStrike" cap="none" normalizeH="0" baseline="0" dirty="0">
                <a:ln>
                  <a:noFill/>
                </a:ln>
                <a:solidFill>
                  <a:srgbClr val="202124"/>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02124"/>
                </a:solidFill>
                <a:effectLst/>
                <a:latin typeface="inherit"/>
              </a:rPr>
              <a:t>the use of the car can </a:t>
            </a:r>
            <a:r>
              <a:rPr kumimoji="0" lang="fr-FR" altLang="fr-FR" sz="2400" b="0" i="0" u="none" strike="noStrike" cap="none" normalizeH="0" baseline="0" dirty="0" err="1">
                <a:ln>
                  <a:noFill/>
                </a:ln>
                <a:solidFill>
                  <a:srgbClr val="202124"/>
                </a:solidFill>
                <a:effectLst/>
                <a:latin typeface="inherit"/>
              </a:rPr>
              <a:t>be</a:t>
            </a:r>
            <a:r>
              <a:rPr kumimoji="0" lang="fr-FR" altLang="fr-FR" sz="2400" b="0" i="0" u="none" strike="noStrike" cap="none" normalizeH="0" baseline="0" dirty="0">
                <a:ln>
                  <a:noFill/>
                </a:ln>
                <a:solidFill>
                  <a:srgbClr val="202124"/>
                </a:solidFill>
                <a:effectLst/>
                <a:latin typeface="inherit"/>
              </a:rPr>
              <a:t> </a:t>
            </a:r>
            <a:r>
              <a:rPr kumimoji="0" lang="fr-FR" altLang="fr-FR" sz="2400" b="0" i="0" u="none" strike="noStrike" cap="none" normalizeH="0" baseline="0" dirty="0" err="1">
                <a:ln>
                  <a:noFill/>
                </a:ln>
                <a:solidFill>
                  <a:srgbClr val="202124"/>
                </a:solidFill>
                <a:effectLst/>
                <a:latin typeface="inherit"/>
              </a:rPr>
              <a:t>reduced</a:t>
            </a:r>
            <a:r>
              <a:rPr kumimoji="0" lang="fr-FR" altLang="fr-FR" sz="24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02124"/>
              </a:solidFill>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err="1">
                <a:ln>
                  <a:noFill/>
                </a:ln>
                <a:solidFill>
                  <a:srgbClr val="202124"/>
                </a:solidFill>
                <a:effectLst/>
                <a:latin typeface="inherit"/>
              </a:rPr>
              <a:t>Schedules</a:t>
            </a:r>
            <a:r>
              <a:rPr kumimoji="0" lang="fr-FR" altLang="fr-FR" sz="2400" b="0" i="0" u="none" strike="noStrike" cap="none" normalizeH="0" baseline="0" dirty="0">
                <a:ln>
                  <a:noFill/>
                </a:ln>
                <a:solidFill>
                  <a:srgbClr val="202124"/>
                </a:solidFill>
                <a:effectLst/>
                <a:latin typeface="inherit"/>
              </a:rPr>
              <a:t> are more compatible </a:t>
            </a:r>
            <a:r>
              <a:rPr kumimoji="0" lang="fr-FR" altLang="fr-FR" sz="2400" b="0" i="0" u="none" strike="noStrike" cap="none" normalizeH="0" baseline="0" dirty="0" err="1">
                <a:ln>
                  <a:noFill/>
                </a:ln>
                <a:solidFill>
                  <a:srgbClr val="202124"/>
                </a:solidFill>
                <a:effectLst/>
                <a:latin typeface="inherit"/>
              </a:rPr>
              <a:t>with</a:t>
            </a:r>
            <a:r>
              <a:rPr kumimoji="0" lang="fr-FR" altLang="fr-FR" sz="2400" b="0" i="0" u="none" strike="noStrike" cap="none" normalizeH="0" baseline="0" dirty="0">
                <a:ln>
                  <a:noFill/>
                </a:ln>
                <a:solidFill>
                  <a:srgbClr val="202124"/>
                </a:solidFill>
                <a:effectLst/>
                <a:latin typeface="inherit"/>
              </a:rPr>
              <a:t> the </a:t>
            </a:r>
            <a:r>
              <a:rPr kumimoji="0" lang="fr-FR" altLang="fr-FR" sz="2400" b="0" i="0" u="none" strike="noStrike" cap="none" normalizeH="0" baseline="0" dirty="0" err="1">
                <a:ln>
                  <a:noFill/>
                </a:ln>
                <a:solidFill>
                  <a:srgbClr val="202124"/>
                </a:solidFill>
                <a:effectLst/>
                <a:latin typeface="inherit"/>
              </a:rPr>
              <a:t>employment</a:t>
            </a:r>
            <a:r>
              <a:rPr kumimoji="0" lang="fr-FR" altLang="fr-FR" sz="2400" b="0" i="0" u="none" strike="noStrike" cap="none" normalizeH="0" baseline="0" dirty="0">
                <a:ln>
                  <a:noFill/>
                </a:ln>
                <a:solidFill>
                  <a:srgbClr val="202124"/>
                </a:solidFill>
                <a:effectLst/>
                <a:latin typeface="inherit"/>
              </a:rPr>
              <a:t> of people in a situation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rgbClr val="202124"/>
                </a:solidFill>
                <a:effectLst/>
                <a:latin typeface="inherit"/>
              </a:rPr>
              <a:t>of social </a:t>
            </a:r>
            <a:r>
              <a:rPr kumimoji="0" lang="fr-FR" altLang="fr-FR" sz="2400" b="0" i="0" u="none" strike="noStrike" cap="none" normalizeH="0" baseline="0" dirty="0" err="1">
                <a:ln>
                  <a:noFill/>
                </a:ln>
                <a:solidFill>
                  <a:srgbClr val="202124"/>
                </a:solidFill>
                <a:effectLst/>
                <a:latin typeface="inherit"/>
              </a:rPr>
              <a:t>fragility</a:t>
            </a:r>
            <a:r>
              <a:rPr kumimoji="0" lang="fr-FR" altLang="fr-FR" sz="2400" b="0" i="0" u="none" strike="noStrike" cap="none" normalizeH="0" baseline="0" dirty="0">
                <a:ln>
                  <a:noFill/>
                </a:ln>
                <a:solidFill>
                  <a:srgbClr val="202124"/>
                </a:solidFill>
                <a:effectLst/>
                <a:latin typeface="inherit"/>
              </a:rPr>
              <a:t> and </a:t>
            </a:r>
            <a:r>
              <a:rPr kumimoji="0" lang="fr-FR" altLang="fr-FR" sz="2400" b="0" i="0" u="none" strike="noStrike" cap="none" normalizeH="0" baseline="0" dirty="0" err="1">
                <a:ln>
                  <a:noFill/>
                </a:ln>
                <a:solidFill>
                  <a:srgbClr val="202124"/>
                </a:solidFill>
                <a:effectLst/>
                <a:latin typeface="inherit"/>
              </a:rPr>
              <a:t>integration</a:t>
            </a:r>
            <a:r>
              <a:rPr kumimoji="0" lang="fr-FR" altLang="fr-FR" sz="24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02124"/>
              </a:solidFill>
              <a:latin typeface="inheri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a:ln>
                  <a:noFill/>
                </a:ln>
                <a:solidFill>
                  <a:srgbClr val="202124"/>
                </a:solidFill>
                <a:effectLst/>
                <a:latin typeface="inherit"/>
              </a:rPr>
              <a:t>The </a:t>
            </a:r>
            <a:r>
              <a:rPr kumimoji="0" lang="fr-FR" altLang="fr-FR" sz="2400" b="0" i="0" u="none" strike="noStrike" cap="none" normalizeH="0" baseline="0" dirty="0" err="1">
                <a:ln>
                  <a:noFill/>
                </a:ln>
                <a:solidFill>
                  <a:srgbClr val="202124"/>
                </a:solidFill>
                <a:effectLst/>
                <a:latin typeface="inherit"/>
              </a:rPr>
              <a:t>schedules</a:t>
            </a:r>
            <a:r>
              <a:rPr kumimoji="0" lang="fr-FR" altLang="fr-FR" sz="2400" b="0" i="0" u="none" strike="noStrike" cap="none" normalizeH="0" baseline="0" dirty="0">
                <a:ln>
                  <a:noFill/>
                </a:ln>
                <a:solidFill>
                  <a:srgbClr val="202124"/>
                </a:solidFill>
                <a:effectLst/>
                <a:latin typeface="inherit"/>
              </a:rPr>
              <a:t> are compatible </a:t>
            </a:r>
            <a:r>
              <a:rPr kumimoji="0" lang="fr-FR" altLang="fr-FR" sz="2400" b="0" i="0" u="none" strike="noStrike" cap="none" normalizeH="0" baseline="0" dirty="0" err="1">
                <a:ln>
                  <a:noFill/>
                </a:ln>
                <a:solidFill>
                  <a:srgbClr val="202124"/>
                </a:solidFill>
                <a:effectLst/>
                <a:latin typeface="inherit"/>
              </a:rPr>
              <a:t>with</a:t>
            </a:r>
            <a:r>
              <a:rPr kumimoji="0" lang="fr-FR" altLang="fr-FR" sz="2400" b="0" i="0" u="none" strike="noStrike" cap="none" normalizeH="0" baseline="0" dirty="0">
                <a:ln>
                  <a:noFill/>
                </a:ln>
                <a:solidFill>
                  <a:srgbClr val="202124"/>
                </a:solidFill>
                <a:effectLst/>
                <a:latin typeface="inherit"/>
              </a:rPr>
              <a:t> the </a:t>
            </a:r>
            <a:r>
              <a:rPr kumimoji="0" lang="fr-FR" altLang="fr-FR" sz="2400" b="0" i="0" u="none" strike="noStrike" cap="none" normalizeH="0" baseline="0" dirty="0" err="1">
                <a:ln>
                  <a:noFill/>
                </a:ln>
                <a:solidFill>
                  <a:srgbClr val="202124"/>
                </a:solidFill>
                <a:effectLst/>
                <a:latin typeface="inherit"/>
              </a:rPr>
              <a:t>opening</a:t>
            </a:r>
            <a:r>
              <a:rPr kumimoji="0" lang="fr-FR" altLang="fr-FR" sz="2400" b="0" i="0" u="none" strike="noStrike" cap="none" normalizeH="0" baseline="0" dirty="0">
                <a:ln>
                  <a:noFill/>
                </a:ln>
                <a:solidFill>
                  <a:srgbClr val="202124"/>
                </a:solidFill>
                <a:effectLst/>
                <a:latin typeface="inherit"/>
              </a:rPr>
              <a:t> of nurseries and </a:t>
            </a:r>
            <a:r>
              <a:rPr kumimoji="0" lang="fr-FR" altLang="fr-FR" sz="2400" b="0" i="0" u="none" strike="noStrike" cap="none" normalizeH="0" baseline="0" dirty="0" err="1">
                <a:ln>
                  <a:noFill/>
                </a:ln>
                <a:solidFill>
                  <a:srgbClr val="202124"/>
                </a:solidFill>
                <a:effectLst/>
                <a:latin typeface="inherit"/>
              </a:rPr>
              <a:t>schools</a:t>
            </a: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14370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FD0CE7-5F50-407D-97CA-20644AA6246A}"/>
              </a:ext>
            </a:extLst>
          </p:cNvPr>
          <p:cNvSpPr/>
          <p:nvPr/>
        </p:nvSpPr>
        <p:spPr>
          <a:xfrm>
            <a:off x="0" y="-10510"/>
            <a:ext cx="12192000" cy="6868510"/>
          </a:xfrm>
          <a:prstGeom prst="rect">
            <a:avLst/>
          </a:prstGeom>
          <a:solidFill>
            <a:srgbClr val="F47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800" b="0" i="0" u="none" strike="noStrike" cap="none" normalizeH="0" baseline="0" dirty="0">
              <a:ln>
                <a:noFill/>
              </a:ln>
              <a:solidFill>
                <a:srgbClr val="202124"/>
              </a:solidFill>
              <a:effectLst/>
              <a:latin typeface="Arial" panose="020B0604020202020204" pitchFamily="34" charset="0"/>
              <a:cs typeface="Arial" panose="020B0604020202020204" pitchFamily="34" charset="0"/>
            </a:endParaRPr>
          </a:p>
        </p:txBody>
      </p:sp>
      <p:sp>
        <p:nvSpPr>
          <p:cNvPr id="2" name="Titre 1">
            <a:extLst>
              <a:ext uri="{FF2B5EF4-FFF2-40B4-BE49-F238E27FC236}">
                <a16:creationId xmlns:a16="http://schemas.microsoft.com/office/drawing/2014/main" id="{30C96EDB-86F6-41BF-9398-1E4C39344ABC}"/>
              </a:ext>
            </a:extLst>
          </p:cNvPr>
          <p:cNvSpPr>
            <a:spLocks noGrp="1"/>
          </p:cNvSpPr>
          <p:nvPr>
            <p:ph type="title"/>
          </p:nvPr>
        </p:nvSpPr>
        <p:spPr>
          <a:xfrm>
            <a:off x="2146527" y="3423745"/>
            <a:ext cx="8486775" cy="645827"/>
          </a:xfrm>
        </p:spPr>
        <p:txBody>
          <a:bodyPr>
            <a:normAutofit fontScale="90000"/>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br>
            <a:r>
              <a:rPr kumimoji="0" lang="fr-FR" altLang="fr-FR" sz="4800" i="0" u="none" strike="noStrike" cap="none" normalizeH="0" baseline="0" dirty="0" err="1">
                <a:ln>
                  <a:noFill/>
                </a:ln>
                <a:solidFill>
                  <a:srgbClr val="FFFFFF"/>
                </a:solidFill>
                <a:effectLst/>
                <a:latin typeface="inherit"/>
                <a:cs typeface="Arial" panose="020B0604020202020204" pitchFamily="34" charset="0"/>
              </a:rPr>
              <a:t>Barriers</a:t>
            </a:r>
            <a:r>
              <a:rPr kumimoji="0" lang="fr-FR" altLang="fr-FR" sz="4800" i="0" u="none" strike="noStrike" cap="none" normalizeH="0" baseline="0" dirty="0">
                <a:ln>
                  <a:noFill/>
                </a:ln>
                <a:solidFill>
                  <a:srgbClr val="FFFFFF"/>
                </a:solidFill>
                <a:effectLst/>
                <a:latin typeface="inherit"/>
                <a:cs typeface="Arial" panose="020B0604020202020204" pitchFamily="34" charset="0"/>
              </a:rPr>
              <a:t> to change</a:t>
            </a:r>
            <a:br>
              <a:rPr kumimoji="0" lang="fr-FR" altLang="fr-FR" sz="4000" i="0" u="none" strike="noStrike" cap="none" normalizeH="0" baseline="0" dirty="0">
                <a:ln>
                  <a:noFill/>
                </a:ln>
                <a:solidFill>
                  <a:srgbClr val="FFFFFF"/>
                </a:solidFill>
                <a:effectLst/>
                <a:latin typeface="Arial" panose="020B0604020202020204" pitchFamily="34" charset="0"/>
              </a:rPr>
            </a:br>
            <a:br>
              <a:rPr lang="fr-FR" sz="4800" dirty="0">
                <a:solidFill>
                  <a:schemeClr val="bg1"/>
                </a:solidFill>
              </a:rPr>
            </a:br>
            <a:endParaRPr lang="fr-FR" sz="4800" dirty="0">
              <a:solidFill>
                <a:schemeClr val="bg1"/>
              </a:solidFill>
            </a:endParaRPr>
          </a:p>
        </p:txBody>
      </p:sp>
    </p:spTree>
    <p:extLst>
      <p:ext uri="{BB962C8B-B14F-4D97-AF65-F5344CB8AC3E}">
        <p14:creationId xmlns:p14="http://schemas.microsoft.com/office/powerpoint/2010/main" val="3538030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949993" y="43933"/>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800" dirty="0"/>
              <a:t>A change </a:t>
            </a:r>
            <a:r>
              <a:rPr lang="fr-FR" sz="2800" dirty="0" err="1"/>
              <a:t>that</a:t>
            </a:r>
            <a:r>
              <a:rPr lang="fr-FR" sz="2800" dirty="0"/>
              <a:t> </a:t>
            </a:r>
            <a:r>
              <a:rPr lang="fr-FR" sz="2800" dirty="0" err="1"/>
              <a:t>is</a:t>
            </a:r>
            <a:r>
              <a:rPr lang="fr-FR" sz="2800" dirty="0"/>
              <a:t> no self-évident and </a:t>
            </a:r>
            <a:r>
              <a:rPr lang="fr-FR" sz="2800" dirty="0" err="1"/>
              <a:t>that</a:t>
            </a:r>
            <a:r>
              <a:rPr lang="fr-FR" sz="2800" dirty="0"/>
              <a:t> </a:t>
            </a:r>
            <a:r>
              <a:rPr lang="fr-FR" sz="2800" dirty="0" err="1"/>
              <a:t>is</a:t>
            </a:r>
            <a:r>
              <a:rPr lang="fr-FR" sz="2800" dirty="0"/>
              <a:t> </a:t>
            </a:r>
            <a:r>
              <a:rPr lang="fr-FR" sz="2800" dirty="0" err="1"/>
              <a:t>difficult</a:t>
            </a:r>
            <a:r>
              <a:rPr lang="fr-FR" sz="2800" dirty="0"/>
              <a:t> to </a:t>
            </a:r>
            <a:r>
              <a:rPr lang="fr-FR" sz="2800" dirty="0" err="1"/>
              <a:t>generalize</a:t>
            </a:r>
            <a:endParaRPr lang="fr-FR" sz="2800" dirty="0"/>
          </a:p>
        </p:txBody>
      </p:sp>
      <p:sp>
        <p:nvSpPr>
          <p:cNvPr id="8" name="ZoneTexte 7">
            <a:extLst>
              <a:ext uri="{FF2B5EF4-FFF2-40B4-BE49-F238E27FC236}">
                <a16:creationId xmlns:a16="http://schemas.microsoft.com/office/drawing/2014/main" id="{B4DC1C73-3BC9-4140-B8A6-0BC3B3731FE3}"/>
              </a:ext>
            </a:extLst>
          </p:cNvPr>
          <p:cNvSpPr txBox="1"/>
          <p:nvPr/>
        </p:nvSpPr>
        <p:spPr>
          <a:xfrm>
            <a:off x="949993" y="1291636"/>
            <a:ext cx="9884834" cy="400110"/>
          </a:xfrm>
          <a:prstGeom prst="rect">
            <a:avLst/>
          </a:prstGeom>
          <a:noFill/>
        </p:spPr>
        <p:txBody>
          <a:bodyPr wrap="square">
            <a:spAutoFit/>
          </a:bodyPr>
          <a:lstStyle/>
          <a:p>
            <a:r>
              <a:rPr lang="en-US" sz="2000" b="1" i="0" dirty="0">
                <a:solidFill>
                  <a:srgbClr val="F47727"/>
                </a:solidFill>
                <a:effectLst/>
                <a:latin typeface="arial" panose="020B0604020202020204" pitchFamily="34" charset="0"/>
              </a:rPr>
              <a:t>Staggered working hours: a normality difficult to deconstruct</a:t>
            </a:r>
            <a:endParaRPr lang="fr-FR" sz="2000" b="1" dirty="0">
              <a:solidFill>
                <a:srgbClr val="F47727"/>
              </a:solidFill>
              <a:latin typeface="+mj-lt"/>
            </a:endParaRPr>
          </a:p>
        </p:txBody>
      </p:sp>
      <p:sp>
        <p:nvSpPr>
          <p:cNvPr id="3" name="ZoneTexte 2">
            <a:extLst>
              <a:ext uri="{FF2B5EF4-FFF2-40B4-BE49-F238E27FC236}">
                <a16:creationId xmlns:a16="http://schemas.microsoft.com/office/drawing/2014/main" id="{4CBE1294-DB96-019A-6886-FB876D24571B}"/>
              </a:ext>
            </a:extLst>
          </p:cNvPr>
          <p:cNvSpPr txBox="1"/>
          <p:nvPr/>
        </p:nvSpPr>
        <p:spPr>
          <a:xfrm>
            <a:off x="1404946" y="5014426"/>
            <a:ext cx="6779342" cy="738664"/>
          </a:xfrm>
          <a:prstGeom prst="rect">
            <a:avLst/>
          </a:prstGeom>
          <a:noFill/>
        </p:spPr>
        <p:txBody>
          <a:bodyPr wrap="square">
            <a:spAutoFit/>
          </a:bodyPr>
          <a:lstStyle/>
          <a:p>
            <a:br>
              <a:rPr lang="en-US" sz="2100" dirty="0">
                <a:latin typeface="inherit"/>
              </a:rPr>
            </a:br>
            <a:r>
              <a:rPr lang="en-US" sz="2100" dirty="0">
                <a:latin typeface="inherit"/>
              </a:rPr>
              <a:t>Apprehension of service agents and/or users</a:t>
            </a:r>
            <a:endParaRPr lang="fr-FR" sz="2100" dirty="0">
              <a:latin typeface="inherit"/>
            </a:endParaRPr>
          </a:p>
        </p:txBody>
      </p:sp>
      <p:sp>
        <p:nvSpPr>
          <p:cNvPr id="9" name="ZoneTexte 8">
            <a:extLst>
              <a:ext uri="{FF2B5EF4-FFF2-40B4-BE49-F238E27FC236}">
                <a16:creationId xmlns:a16="http://schemas.microsoft.com/office/drawing/2014/main" id="{12D2F62A-D199-23CA-293D-1C8037EABEE8}"/>
              </a:ext>
            </a:extLst>
          </p:cNvPr>
          <p:cNvSpPr txBox="1"/>
          <p:nvPr/>
        </p:nvSpPr>
        <p:spPr>
          <a:xfrm>
            <a:off x="2994260" y="5685172"/>
            <a:ext cx="7996083" cy="369332"/>
          </a:xfrm>
          <a:prstGeom prst="rect">
            <a:avLst/>
          </a:prstGeom>
          <a:noFill/>
        </p:spPr>
        <p:txBody>
          <a:bodyPr wrap="square">
            <a:spAutoFit/>
          </a:bodyPr>
          <a:lstStyle/>
          <a:p>
            <a:endParaRPr lang="fr-FR" sz="1800" dirty="0">
              <a:latin typeface="+mj-lt"/>
            </a:endParaRPr>
          </a:p>
        </p:txBody>
      </p:sp>
      <p:sp>
        <p:nvSpPr>
          <p:cNvPr id="12" name="Ellipse 11">
            <a:extLst>
              <a:ext uri="{FF2B5EF4-FFF2-40B4-BE49-F238E27FC236}">
                <a16:creationId xmlns:a16="http://schemas.microsoft.com/office/drawing/2014/main" id="{8ED493D5-CF93-DE5E-50E5-7B687AB74757}"/>
              </a:ext>
            </a:extLst>
          </p:cNvPr>
          <p:cNvSpPr/>
          <p:nvPr/>
        </p:nvSpPr>
        <p:spPr>
          <a:xfrm>
            <a:off x="720499" y="2164080"/>
            <a:ext cx="465799" cy="46579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13" name="Ellipse 12">
            <a:extLst>
              <a:ext uri="{FF2B5EF4-FFF2-40B4-BE49-F238E27FC236}">
                <a16:creationId xmlns:a16="http://schemas.microsoft.com/office/drawing/2014/main" id="{1FBDCF69-B61C-B805-D046-28D7794722CB}"/>
              </a:ext>
            </a:extLst>
          </p:cNvPr>
          <p:cNvSpPr/>
          <p:nvPr/>
        </p:nvSpPr>
        <p:spPr>
          <a:xfrm>
            <a:off x="717094" y="3059959"/>
            <a:ext cx="465799" cy="45621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4" name="Ellipse 13">
            <a:extLst>
              <a:ext uri="{FF2B5EF4-FFF2-40B4-BE49-F238E27FC236}">
                <a16:creationId xmlns:a16="http://schemas.microsoft.com/office/drawing/2014/main" id="{98D51BBA-37B4-CCCA-484F-E72356DFB2BA}"/>
              </a:ext>
            </a:extLst>
          </p:cNvPr>
          <p:cNvSpPr/>
          <p:nvPr/>
        </p:nvSpPr>
        <p:spPr>
          <a:xfrm>
            <a:off x="717092" y="4228122"/>
            <a:ext cx="465799" cy="45621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5" name="Ellipse 14">
            <a:extLst>
              <a:ext uri="{FF2B5EF4-FFF2-40B4-BE49-F238E27FC236}">
                <a16:creationId xmlns:a16="http://schemas.microsoft.com/office/drawing/2014/main" id="{369AAD0E-E735-5EC4-3D9C-3050EEFC7B9E}"/>
              </a:ext>
            </a:extLst>
          </p:cNvPr>
          <p:cNvSpPr/>
          <p:nvPr/>
        </p:nvSpPr>
        <p:spPr>
          <a:xfrm>
            <a:off x="717092" y="5309168"/>
            <a:ext cx="465799" cy="45621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4" name="Rectangle 2">
            <a:extLst>
              <a:ext uri="{FF2B5EF4-FFF2-40B4-BE49-F238E27FC236}">
                <a16:creationId xmlns:a16="http://schemas.microsoft.com/office/drawing/2014/main" id="{FFC485E6-6DBC-201D-3908-6FFF749186D1}"/>
              </a:ext>
            </a:extLst>
          </p:cNvPr>
          <p:cNvSpPr>
            <a:spLocks noChangeArrowheads="1"/>
          </p:cNvSpPr>
          <p:nvPr/>
        </p:nvSpPr>
        <p:spPr bwMode="auto">
          <a:xfrm>
            <a:off x="1545772" y="2254412"/>
            <a:ext cx="5412892"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The </a:t>
            </a:r>
            <a:r>
              <a:rPr kumimoji="0" lang="fr-FR" altLang="fr-FR" sz="2100" b="0" i="0" u="none" strike="noStrike" cap="none" normalizeH="0" baseline="0" dirty="0" err="1">
                <a:ln>
                  <a:noFill/>
                </a:ln>
                <a:solidFill>
                  <a:srgbClr val="202124"/>
                </a:solidFill>
                <a:effectLst/>
                <a:latin typeface="inherit"/>
              </a:rPr>
              <a:t>strength</a:t>
            </a:r>
            <a:r>
              <a:rPr kumimoji="0" lang="fr-FR" altLang="fr-FR" sz="2100" b="0" i="0" u="none" strike="noStrike" cap="none" normalizeH="0" baseline="0" dirty="0">
                <a:ln>
                  <a:noFill/>
                </a:ln>
                <a:solidFill>
                  <a:srgbClr val="202124"/>
                </a:solidFill>
                <a:effectLst/>
                <a:latin typeface="inherit"/>
              </a:rPr>
              <a:t> of habits and </a:t>
            </a:r>
            <a:r>
              <a:rPr kumimoji="0" lang="fr-FR" altLang="fr-FR" sz="2100" b="0" i="0" u="none" strike="noStrike" cap="none" normalizeH="0" baseline="0" dirty="0" err="1">
                <a:ln>
                  <a:noFill/>
                </a:ln>
                <a:solidFill>
                  <a:srgbClr val="202124"/>
                </a:solidFill>
                <a:effectLst/>
                <a:latin typeface="inherit"/>
              </a:rPr>
              <a:t>personal</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organizations</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79CEF427-EDB9-48BB-9402-36FB3F5F9692}"/>
              </a:ext>
            </a:extLst>
          </p:cNvPr>
          <p:cNvSpPr>
            <a:spLocks noChangeArrowheads="1"/>
          </p:cNvSpPr>
          <p:nvPr/>
        </p:nvSpPr>
        <p:spPr bwMode="auto">
          <a:xfrm>
            <a:off x="1545772" y="2802282"/>
            <a:ext cx="10107511" cy="94385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A priori reluctance of </a:t>
            </a:r>
            <a:r>
              <a:rPr kumimoji="0" lang="fr-FR" altLang="fr-FR" sz="2100" b="0" i="0" u="none" strike="noStrike" cap="none" normalizeH="0" baseline="0" dirty="0" err="1">
                <a:ln>
                  <a:noFill/>
                </a:ln>
                <a:solidFill>
                  <a:srgbClr val="202124"/>
                </a:solidFill>
                <a:effectLst/>
                <a:latin typeface="inherit"/>
              </a:rPr>
              <a:t>customers</a:t>
            </a:r>
            <a:r>
              <a:rPr kumimoji="0" lang="fr-FR" altLang="fr-FR" sz="2100" b="0" i="0" u="none" strike="noStrike" cap="none" normalizeH="0" baseline="0" dirty="0">
                <a:ln>
                  <a:noFill/>
                </a:ln>
                <a:solidFill>
                  <a:srgbClr val="202124"/>
                </a:solidFill>
                <a:effectLst/>
                <a:latin typeface="inherit"/>
              </a:rPr>
              <a:t> and persistent </a:t>
            </a:r>
            <a:r>
              <a:rPr kumimoji="0" lang="fr-FR" altLang="fr-FR" sz="2100" b="0" i="0" u="none" strike="noStrike" cap="none" normalizeH="0" baseline="0" dirty="0" err="1">
                <a:ln>
                  <a:noFill/>
                </a:ln>
                <a:solidFill>
                  <a:srgbClr val="202124"/>
                </a:solidFill>
                <a:effectLst/>
                <a:latin typeface="inherit"/>
              </a:rPr>
              <a:t>preconceived</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ideas</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fear</a:t>
            </a:r>
            <a:r>
              <a:rPr kumimoji="0" lang="fr-FR" altLang="fr-FR" sz="2100" b="0" i="0" u="none" strike="noStrike" cap="none" normalizeH="0" baseline="0" dirty="0">
                <a:ln>
                  <a:noFill/>
                </a:ln>
                <a:solidFill>
                  <a:srgbClr val="202124"/>
                </a:solidFill>
                <a:effectLst/>
                <a:latin typeface="inherit"/>
              </a:rPr>
              <a:t> of the noise of the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vacuum </a:t>
            </a:r>
            <a:r>
              <a:rPr kumimoji="0" lang="fr-FR" altLang="fr-FR" sz="2100" b="0" i="0" u="none" strike="noStrike" cap="none" normalizeH="0" baseline="0" dirty="0" err="1">
                <a:ln>
                  <a:noFill/>
                </a:ln>
                <a:solidFill>
                  <a:srgbClr val="202124"/>
                </a:solidFill>
                <a:effectLst/>
                <a:latin typeface="inherit"/>
              </a:rPr>
              <a:t>cleaner</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discomfort</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linked</a:t>
            </a:r>
            <a:r>
              <a:rPr kumimoji="0" lang="fr-FR" altLang="fr-FR" sz="2100" b="0" i="0" u="none" strike="noStrike" cap="none" normalizeH="0" baseline="0" dirty="0">
                <a:ln>
                  <a:noFill/>
                </a:ln>
                <a:solidFill>
                  <a:srgbClr val="202124"/>
                </a:solidFill>
                <a:effectLst/>
                <a:latin typeface="inherit"/>
              </a:rPr>
              <a:t> to </a:t>
            </a:r>
            <a:r>
              <a:rPr kumimoji="0" lang="fr-FR" altLang="fr-FR" sz="2100" b="0" i="0" u="none" strike="noStrike" cap="none" normalizeH="0" baseline="0" dirty="0" err="1">
                <a:ln>
                  <a:noFill/>
                </a:ln>
                <a:solidFill>
                  <a:srgbClr val="202124"/>
                </a:solidFill>
                <a:effectLst/>
                <a:latin typeface="inherit"/>
              </a:rPr>
              <a:t>co-activity</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fear</a:t>
            </a:r>
            <a:r>
              <a:rPr kumimoji="0" lang="fr-FR" altLang="fr-FR" sz="2100" b="0" i="0" u="none" strike="noStrike" cap="none" normalizeH="0" baseline="0" dirty="0">
                <a:ln>
                  <a:noFill/>
                </a:ln>
                <a:solidFill>
                  <a:srgbClr val="202124"/>
                </a:solidFill>
                <a:effectLst/>
                <a:latin typeface="inherit"/>
              </a:rPr>
              <a:t> for </a:t>
            </a:r>
            <a:r>
              <a:rPr kumimoji="0" lang="fr-FR" altLang="fr-FR" sz="2100" b="0" i="0" u="none" strike="noStrike" cap="none" normalizeH="0" baseline="0" dirty="0" err="1">
                <a:ln>
                  <a:noFill/>
                </a:ln>
                <a:solidFill>
                  <a:srgbClr val="202124"/>
                </a:solidFill>
                <a:effectLst/>
                <a:latin typeface="inherit"/>
              </a:rPr>
              <a:t>reasons</a:t>
            </a:r>
            <a:r>
              <a:rPr kumimoji="0" lang="fr-FR" altLang="fr-FR" sz="2100" b="0" i="0" u="none" strike="noStrike" cap="none" normalizeH="0" baseline="0" dirty="0">
                <a:ln>
                  <a:noFill/>
                </a:ln>
                <a:solidFill>
                  <a:srgbClr val="202124"/>
                </a:solidFill>
                <a:effectLst/>
                <a:latin typeface="inherit"/>
              </a:rPr>
              <a:t> of </a:t>
            </a:r>
            <a:r>
              <a:rPr kumimoji="0" lang="fr-FR" altLang="fr-FR" sz="2100" b="0" i="0" u="none" strike="noStrike" cap="none" normalizeH="0" baseline="0" dirty="0" err="1">
                <a:ln>
                  <a:noFill/>
                </a:ln>
                <a:solidFill>
                  <a:srgbClr val="202124"/>
                </a:solidFill>
                <a:effectLst/>
                <a:latin typeface="inherit"/>
              </a:rPr>
              <a:t>confidentiality</a:t>
            </a:r>
            <a:r>
              <a:rPr kumimoji="0" lang="fr-FR" altLang="fr-FR" sz="2100" b="0" i="0" u="none" strike="noStrike" cap="none" normalizeH="0" baseline="0" dirty="0">
                <a:ln>
                  <a:noFill/>
                </a:ln>
                <a:solidFill>
                  <a:srgbClr val="202124"/>
                </a:solidFill>
                <a:effectLst/>
                <a:latin typeface="inherit"/>
              </a:rPr>
              <a:t> or for the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exercise</a:t>
            </a:r>
            <a:r>
              <a:rPr kumimoji="0" lang="fr-FR" altLang="fr-FR" sz="2100" b="0" i="0" u="none" strike="noStrike" cap="none" normalizeH="0" baseline="0" dirty="0">
                <a:ln>
                  <a:noFill/>
                </a:ln>
                <a:solidFill>
                  <a:srgbClr val="202124"/>
                </a:solidFill>
                <a:effectLst/>
                <a:latin typeface="inherit"/>
              </a:rPr>
              <a:t> of a </a:t>
            </a:r>
            <a:r>
              <a:rPr kumimoji="0" lang="fr-FR" altLang="fr-FR" sz="2100" b="0" i="0" u="none" strike="noStrike" cap="none" normalizeH="0" baseline="0" dirty="0" err="1">
                <a:ln>
                  <a:noFill/>
                </a:ln>
                <a:solidFill>
                  <a:srgbClr val="202124"/>
                </a:solidFill>
                <a:effectLst/>
                <a:latin typeface="inherit"/>
              </a:rPr>
              <a:t>particular</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activity</a:t>
            </a:r>
            <a:r>
              <a:rPr kumimoji="0" lang="fr-FR" altLang="fr-FR" sz="2100" b="0" i="0" u="none" strike="noStrike" cap="none" normalizeH="0" baseline="0" dirty="0">
                <a:ln>
                  <a:noFill/>
                </a:ln>
                <a:solidFill>
                  <a:srgbClr val="202124"/>
                </a:solidFill>
                <a:effectLst/>
                <a:latin typeface="inherit"/>
              </a:rPr>
              <a:t>, etc.)</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Rectangle 4">
            <a:extLst>
              <a:ext uri="{FF2B5EF4-FFF2-40B4-BE49-F238E27FC236}">
                <a16:creationId xmlns:a16="http://schemas.microsoft.com/office/drawing/2014/main" id="{4EF48D48-69E2-B461-E801-88F315F988A8}"/>
              </a:ext>
            </a:extLst>
          </p:cNvPr>
          <p:cNvSpPr>
            <a:spLocks noChangeArrowheads="1"/>
          </p:cNvSpPr>
          <p:nvPr/>
        </p:nvSpPr>
        <p:spPr bwMode="auto">
          <a:xfrm>
            <a:off x="1545772" y="4134401"/>
            <a:ext cx="9690923" cy="62069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Management of the </a:t>
            </a:r>
            <a:r>
              <a:rPr kumimoji="0" lang="fr-FR" altLang="fr-FR" sz="2100" b="0" i="0" u="none" strike="noStrike" cap="none" normalizeH="0" baseline="0" dirty="0" err="1">
                <a:ln>
                  <a:noFill/>
                </a:ln>
                <a:solidFill>
                  <a:srgbClr val="202124"/>
                </a:solidFill>
                <a:effectLst/>
                <a:latin typeface="inherit"/>
              </a:rPr>
              <a:t>complexity</a:t>
            </a:r>
            <a:r>
              <a:rPr kumimoji="0" lang="fr-FR" altLang="fr-FR" sz="2100" b="0" i="0" u="none" strike="noStrike" cap="none" normalizeH="0" baseline="0" dirty="0">
                <a:ln>
                  <a:noFill/>
                </a:ln>
                <a:solidFill>
                  <a:srgbClr val="202124"/>
                </a:solidFill>
                <a:effectLst/>
                <a:latin typeface="inherit"/>
              </a:rPr>
              <a:t> of multi-</a:t>
            </a:r>
            <a:r>
              <a:rPr kumimoji="0" lang="fr-FR" altLang="fr-FR" sz="2100" b="0" i="0" u="none" strike="noStrike" cap="none" normalizeH="0" baseline="0" dirty="0" err="1">
                <a:ln>
                  <a:noFill/>
                </a:ln>
                <a:solidFill>
                  <a:srgbClr val="202124"/>
                </a:solidFill>
                <a:effectLst/>
                <a:latin typeface="inherit"/>
              </a:rPr>
              <a:t>employment</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transfer</a:t>
            </a:r>
            <a:r>
              <a:rPr kumimoji="0" lang="fr-FR" altLang="fr-FR" sz="2100" b="0" i="0" u="none" strike="noStrike" cap="none" normalizeH="0" baseline="0" dirty="0">
                <a:ln>
                  <a:noFill/>
                </a:ln>
                <a:solidFill>
                  <a:srgbClr val="202124"/>
                </a:solidFill>
                <a:effectLst/>
                <a:latin typeface="inherit"/>
              </a:rPr>
              <a:t> of personnel in the </a:t>
            </a:r>
            <a:r>
              <a:rPr kumimoji="0" lang="fr-FR" altLang="fr-FR" sz="2100" b="0" i="0" u="none" strike="noStrike" cap="none" normalizeH="0" baseline="0" dirty="0" err="1">
                <a:ln>
                  <a:noFill/>
                </a:ln>
                <a:solidFill>
                  <a:srgbClr val="202124"/>
                </a:solidFill>
                <a:effectLst/>
                <a:latin typeface="inherit"/>
              </a:rPr>
              <a:t>event</a:t>
            </a:r>
            <a:r>
              <a:rPr kumimoji="0" lang="fr-FR" altLang="fr-FR" sz="21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of a </a:t>
            </a:r>
            <a:r>
              <a:rPr kumimoji="0" lang="fr-FR" altLang="fr-FR" sz="2100" b="0" i="0" u="none" strike="noStrike" cap="none" normalizeH="0" baseline="0" dirty="0" err="1">
                <a:ln>
                  <a:noFill/>
                </a:ln>
                <a:solidFill>
                  <a:srgbClr val="202124"/>
                </a:solidFill>
                <a:effectLst/>
                <a:latin typeface="inherit"/>
              </a:rPr>
              <a:t>contract</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award</a:t>
            </a:r>
            <a:r>
              <a:rPr kumimoji="0" lang="fr-FR" altLang="fr-FR" sz="2100" b="0" i="0" u="none" strike="noStrike" cap="none" normalizeH="0" baseline="0" dirty="0">
                <a:ln>
                  <a:noFill/>
                </a:ln>
                <a:solidFill>
                  <a:srgbClr val="202124"/>
                </a:solidFill>
                <a:effectLst/>
                <a:latin typeface="inherit"/>
              </a:rPr>
              <a:t>)</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9864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5033A9-DA8E-4309-9653-4EC0A8324806}"/>
              </a:ext>
            </a:extLst>
          </p:cNvPr>
          <p:cNvSpPr>
            <a:spLocks noGrp="1"/>
          </p:cNvSpPr>
          <p:nvPr>
            <p:ph type="title"/>
          </p:nvPr>
        </p:nvSpPr>
        <p:spPr/>
        <p:txBody>
          <a:bodyPr>
            <a:normAutofit/>
          </a:bodyPr>
          <a:lstStyle/>
          <a:p>
            <a:r>
              <a:rPr lang="fr-FR" dirty="0" err="1">
                <a:solidFill>
                  <a:srgbClr val="F47727"/>
                </a:solidFill>
              </a:rPr>
              <a:t>Reasons</a:t>
            </a:r>
            <a:r>
              <a:rPr lang="fr-FR" dirty="0">
                <a:solidFill>
                  <a:srgbClr val="F47727"/>
                </a:solidFill>
              </a:rPr>
              <a:t> for no-</a:t>
            </a:r>
            <a:r>
              <a:rPr lang="fr-FR" dirty="0" err="1">
                <a:solidFill>
                  <a:srgbClr val="F47727"/>
                </a:solidFill>
              </a:rPr>
              <a:t>implementation</a:t>
            </a:r>
            <a:r>
              <a:rPr lang="fr-FR" dirty="0">
                <a:solidFill>
                  <a:srgbClr val="F47727"/>
                </a:solidFill>
              </a:rPr>
              <a:t> for the </a:t>
            </a:r>
            <a:r>
              <a:rPr lang="fr-FR" dirty="0" err="1">
                <a:solidFill>
                  <a:srgbClr val="F47727"/>
                </a:solidFill>
              </a:rPr>
              <a:t>customers</a:t>
            </a:r>
            <a:endParaRPr lang="fr-FR" dirty="0">
              <a:solidFill>
                <a:srgbClr val="F47727"/>
              </a:solidFill>
            </a:endParaRPr>
          </a:p>
        </p:txBody>
      </p:sp>
      <p:graphicFrame>
        <p:nvGraphicFramePr>
          <p:cNvPr id="5" name="Graphique 4">
            <a:extLst>
              <a:ext uri="{FF2B5EF4-FFF2-40B4-BE49-F238E27FC236}">
                <a16:creationId xmlns:a16="http://schemas.microsoft.com/office/drawing/2014/main" id="{D66F69B6-5283-4834-A9F8-5D15B27CE8C3}"/>
              </a:ext>
            </a:extLst>
          </p:cNvPr>
          <p:cNvGraphicFramePr>
            <a:graphicFrameLocks/>
          </p:cNvGraphicFramePr>
          <p:nvPr/>
        </p:nvGraphicFramePr>
        <p:xfrm>
          <a:off x="0" y="1073150"/>
          <a:ext cx="11450290" cy="4711699"/>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2">
            <a:extLst>
              <a:ext uri="{FF2B5EF4-FFF2-40B4-BE49-F238E27FC236}">
                <a16:creationId xmlns:a16="http://schemas.microsoft.com/office/drawing/2014/main" id="{514D8D9E-AD74-07BF-A915-026FBF8CCAF0}"/>
              </a:ext>
            </a:extLst>
          </p:cNvPr>
          <p:cNvSpPr>
            <a:spLocks noChangeArrowheads="1"/>
          </p:cNvSpPr>
          <p:nvPr/>
        </p:nvSpPr>
        <p:spPr bwMode="auto">
          <a:xfrm>
            <a:off x="7483530" y="1019956"/>
            <a:ext cx="3107646" cy="51296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endParaRPr lang="fr-FR" altLang="fr-FR" sz="1400"/>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a:ln>
                  <a:noFill/>
                </a:ln>
                <a:solidFill>
                  <a:srgbClr val="202124"/>
                </a:solidFill>
                <a:effectLst/>
                <a:latin typeface="inherit"/>
                <a:cs typeface="Arial" panose="020B0604020202020204" pitchFamily="34" charset="0"/>
              </a:rPr>
              <a:t>Didn't even ask the question</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ZoneTexte 9">
            <a:extLst>
              <a:ext uri="{FF2B5EF4-FFF2-40B4-BE49-F238E27FC236}">
                <a16:creationId xmlns:a16="http://schemas.microsoft.com/office/drawing/2014/main" id="{F284B5C6-8F8D-B59D-871F-267164748606}"/>
              </a:ext>
            </a:extLst>
          </p:cNvPr>
          <p:cNvSpPr txBox="1"/>
          <p:nvPr/>
        </p:nvSpPr>
        <p:spPr>
          <a:xfrm>
            <a:off x="8517674" y="3720141"/>
            <a:ext cx="6096000" cy="923330"/>
          </a:xfrm>
          <a:prstGeom prst="rect">
            <a:avLst/>
          </a:prstGeom>
          <a:noFill/>
        </p:spPr>
        <p:txBody>
          <a:bodyPr wrap="square">
            <a:spAutoFit/>
          </a:bodyPr>
          <a:lstStyle/>
          <a:p>
            <a:br>
              <a:rPr lang="en-US" dirty="0"/>
            </a:br>
            <a:r>
              <a:rPr lang="en-US" b="0" i="0" dirty="0">
                <a:solidFill>
                  <a:srgbClr val="202124"/>
                </a:solidFill>
                <a:effectLst/>
                <a:latin typeface="arial" panose="020B0604020202020204" pitchFamily="34" charset="0"/>
              </a:rPr>
              <a:t>Fear that this will disturb employees </a:t>
            </a:r>
          </a:p>
          <a:p>
            <a:r>
              <a:rPr lang="en-US" b="0" i="0" dirty="0">
                <a:solidFill>
                  <a:srgbClr val="202124"/>
                </a:solidFill>
                <a:effectLst/>
                <a:latin typeface="arial" panose="020B0604020202020204" pitchFamily="34" charset="0"/>
              </a:rPr>
              <a:t>and users</a:t>
            </a:r>
            <a:endParaRPr lang="fr-FR" dirty="0"/>
          </a:p>
        </p:txBody>
      </p:sp>
      <p:sp>
        <p:nvSpPr>
          <p:cNvPr id="12" name="ZoneTexte 11">
            <a:extLst>
              <a:ext uri="{FF2B5EF4-FFF2-40B4-BE49-F238E27FC236}">
                <a16:creationId xmlns:a16="http://schemas.microsoft.com/office/drawing/2014/main" id="{88A10D5C-1319-A180-B8D5-CE0D150440C5}"/>
              </a:ext>
            </a:extLst>
          </p:cNvPr>
          <p:cNvSpPr txBox="1"/>
          <p:nvPr/>
        </p:nvSpPr>
        <p:spPr>
          <a:xfrm>
            <a:off x="607895" y="2505669"/>
            <a:ext cx="7309624" cy="923330"/>
          </a:xfrm>
          <a:prstGeom prst="rect">
            <a:avLst/>
          </a:prstGeom>
          <a:noFill/>
        </p:spPr>
        <p:txBody>
          <a:bodyPr wrap="square">
            <a:spAutoFit/>
          </a:bodyPr>
          <a:lstStyle/>
          <a:p>
            <a:br>
              <a:rPr lang="en-US" dirty="0"/>
            </a:br>
            <a:r>
              <a:rPr lang="en-US" b="0" i="0" dirty="0">
                <a:solidFill>
                  <a:srgbClr val="202124"/>
                </a:solidFill>
                <a:effectLst/>
                <a:latin typeface="arial" panose="020B0604020202020204" pitchFamily="34" charset="0"/>
              </a:rPr>
              <a:t>Other (considers technically </a:t>
            </a:r>
          </a:p>
          <a:p>
            <a:r>
              <a:rPr lang="en-US" b="0" i="0" dirty="0">
                <a:solidFill>
                  <a:srgbClr val="202124"/>
                </a:solidFill>
                <a:effectLst/>
                <a:latin typeface="arial" panose="020B0604020202020204" pitchFamily="34" charset="0"/>
              </a:rPr>
              <a:t>too difficult, user refusal, etc.)</a:t>
            </a:r>
            <a:endParaRPr lang="fr-FR" dirty="0"/>
          </a:p>
        </p:txBody>
      </p:sp>
      <p:sp>
        <p:nvSpPr>
          <p:cNvPr id="14" name="ZoneTexte 13">
            <a:extLst>
              <a:ext uri="{FF2B5EF4-FFF2-40B4-BE49-F238E27FC236}">
                <a16:creationId xmlns:a16="http://schemas.microsoft.com/office/drawing/2014/main" id="{C4CE917E-7880-2A5C-F707-5EC1AFDCB1CD}"/>
              </a:ext>
            </a:extLst>
          </p:cNvPr>
          <p:cNvSpPr txBox="1"/>
          <p:nvPr/>
        </p:nvSpPr>
        <p:spPr>
          <a:xfrm>
            <a:off x="6096000" y="5138518"/>
            <a:ext cx="7309624" cy="646331"/>
          </a:xfrm>
          <a:prstGeom prst="rect">
            <a:avLst/>
          </a:prstGeom>
          <a:noFill/>
        </p:spPr>
        <p:txBody>
          <a:bodyPr wrap="square">
            <a:spAutoFit/>
          </a:bodyPr>
          <a:lstStyle/>
          <a:p>
            <a:br>
              <a:rPr lang="en-US" dirty="0"/>
            </a:br>
            <a:r>
              <a:rPr lang="en-US" b="0" i="0" dirty="0">
                <a:solidFill>
                  <a:srgbClr val="202124"/>
                </a:solidFill>
                <a:effectLst/>
                <a:latin typeface="arial" panose="020B0604020202020204" pitchFamily="34" charset="0"/>
              </a:rPr>
              <a:t>The cleaning company did not offer it</a:t>
            </a:r>
            <a:endParaRPr lang="fr-FR" dirty="0"/>
          </a:p>
        </p:txBody>
      </p:sp>
      <p:sp>
        <p:nvSpPr>
          <p:cNvPr id="16" name="ZoneTexte 15">
            <a:extLst>
              <a:ext uri="{FF2B5EF4-FFF2-40B4-BE49-F238E27FC236}">
                <a16:creationId xmlns:a16="http://schemas.microsoft.com/office/drawing/2014/main" id="{14A3C259-B1D5-1E4A-4967-868E28BFAE72}"/>
              </a:ext>
            </a:extLst>
          </p:cNvPr>
          <p:cNvSpPr txBox="1"/>
          <p:nvPr/>
        </p:nvSpPr>
        <p:spPr>
          <a:xfrm>
            <a:off x="607895" y="4990391"/>
            <a:ext cx="7309624" cy="646331"/>
          </a:xfrm>
          <a:prstGeom prst="rect">
            <a:avLst/>
          </a:prstGeom>
          <a:noFill/>
        </p:spPr>
        <p:txBody>
          <a:bodyPr wrap="square">
            <a:spAutoFit/>
          </a:bodyPr>
          <a:lstStyle/>
          <a:p>
            <a:br>
              <a:rPr lang="en-US" dirty="0"/>
            </a:br>
            <a:r>
              <a:rPr lang="en-US" b="0" i="0" dirty="0">
                <a:solidFill>
                  <a:srgbClr val="202124"/>
                </a:solidFill>
                <a:effectLst/>
                <a:latin typeface="arial" panose="020B0604020202020204" pitchFamily="34" charset="0"/>
              </a:rPr>
              <a:t>Don't have time to deal with this</a:t>
            </a:r>
            <a:endParaRPr lang="fr-FR" dirty="0"/>
          </a:p>
        </p:txBody>
      </p:sp>
    </p:spTree>
    <p:extLst>
      <p:ext uri="{BB962C8B-B14F-4D97-AF65-F5344CB8AC3E}">
        <p14:creationId xmlns:p14="http://schemas.microsoft.com/office/powerpoint/2010/main" val="2613811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F7A688-5A3F-DD7B-304A-46B4A7AA8ABD}"/>
              </a:ext>
            </a:extLst>
          </p:cNvPr>
          <p:cNvSpPr>
            <a:spLocks noGrp="1"/>
          </p:cNvSpPr>
          <p:nvPr>
            <p:ph type="title"/>
          </p:nvPr>
        </p:nvSpPr>
        <p:spPr/>
        <p:txBody>
          <a:bodyPr/>
          <a:lstStyle/>
          <a:p>
            <a:r>
              <a:rPr lang="fr-FR" dirty="0">
                <a:solidFill>
                  <a:srgbClr val="F47727"/>
                </a:solidFill>
              </a:rPr>
              <a:t>Not </a:t>
            </a:r>
            <a:r>
              <a:rPr lang="fr-FR" dirty="0" err="1">
                <a:solidFill>
                  <a:srgbClr val="F47727"/>
                </a:solidFill>
              </a:rPr>
              <a:t>engaging</a:t>
            </a:r>
            <a:r>
              <a:rPr lang="fr-FR" dirty="0">
                <a:solidFill>
                  <a:srgbClr val="F47727"/>
                </a:solidFill>
              </a:rPr>
              <a:t> in change </a:t>
            </a:r>
            <a:r>
              <a:rPr lang="fr-FR" dirty="0" err="1">
                <a:solidFill>
                  <a:srgbClr val="F47727"/>
                </a:solidFill>
              </a:rPr>
              <a:t>when</a:t>
            </a:r>
            <a:r>
              <a:rPr lang="fr-FR" dirty="0">
                <a:solidFill>
                  <a:srgbClr val="F47727"/>
                </a:solidFill>
              </a:rPr>
              <a:t> </a:t>
            </a:r>
            <a:r>
              <a:rPr lang="fr-FR" dirty="0" err="1">
                <a:solidFill>
                  <a:srgbClr val="F47727"/>
                </a:solidFill>
              </a:rPr>
              <a:t>it</a:t>
            </a:r>
            <a:r>
              <a:rPr lang="fr-FR" dirty="0">
                <a:solidFill>
                  <a:srgbClr val="F47727"/>
                </a:solidFill>
              </a:rPr>
              <a:t> </a:t>
            </a:r>
            <a:r>
              <a:rPr lang="fr-FR" dirty="0" err="1">
                <a:solidFill>
                  <a:srgbClr val="F47727"/>
                </a:solidFill>
              </a:rPr>
              <a:t>is</a:t>
            </a:r>
            <a:r>
              <a:rPr lang="fr-FR" dirty="0">
                <a:solidFill>
                  <a:srgbClr val="F47727"/>
                </a:solidFill>
              </a:rPr>
              <a:t> </a:t>
            </a:r>
            <a:r>
              <a:rPr lang="fr-FR" dirty="0" err="1">
                <a:solidFill>
                  <a:srgbClr val="F47727"/>
                </a:solidFill>
              </a:rPr>
              <a:t>undesirable</a:t>
            </a:r>
            <a:endParaRPr lang="fr-FR" dirty="0">
              <a:solidFill>
                <a:srgbClr val="F47727"/>
              </a:solidFill>
            </a:endParaRPr>
          </a:p>
        </p:txBody>
      </p:sp>
      <p:sp>
        <p:nvSpPr>
          <p:cNvPr id="3" name="Espace réservé du contenu 2">
            <a:extLst>
              <a:ext uri="{FF2B5EF4-FFF2-40B4-BE49-F238E27FC236}">
                <a16:creationId xmlns:a16="http://schemas.microsoft.com/office/drawing/2014/main" id="{CC22868C-E296-0D0D-1193-28152D84AD72}"/>
              </a:ext>
            </a:extLst>
          </p:cNvPr>
          <p:cNvSpPr>
            <a:spLocks noGrp="1"/>
          </p:cNvSpPr>
          <p:nvPr>
            <p:ph idx="1"/>
          </p:nvPr>
        </p:nvSpPr>
        <p:spPr>
          <a:xfrm>
            <a:off x="548268" y="1397195"/>
            <a:ext cx="10515600" cy="4799683"/>
          </a:xfrm>
        </p:spPr>
        <p:txBody>
          <a:bodyPr>
            <a:normAutofit/>
          </a:bodyPr>
          <a:lstStyle/>
          <a:p>
            <a:pPr marL="0" indent="0">
              <a:buNone/>
            </a:pPr>
            <a:br>
              <a:rPr lang="en-US" sz="2000" b="1" dirty="0"/>
            </a:br>
            <a:r>
              <a:rPr lang="en-US" sz="2000" b="1" i="0" dirty="0">
                <a:solidFill>
                  <a:srgbClr val="202124"/>
                </a:solidFill>
                <a:effectLst/>
                <a:latin typeface="arial" panose="020B0604020202020204" pitchFamily="34" charset="0"/>
              </a:rPr>
              <a:t>There are cases where switching to daytime is not possible and not desirable, and can even be counterproductive if forced…</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eaLnBrk="0" fontAlgn="base" hangingPunct="0">
              <a:lnSpc>
                <a:spcPct val="100000"/>
              </a:lnSpc>
              <a:spcBef>
                <a:spcPct val="0"/>
              </a:spcBef>
              <a:spcAft>
                <a:spcPct val="0"/>
              </a:spcAft>
              <a:buNone/>
            </a:pPr>
            <a:endParaRPr lang="fr-FR" altLang="fr-FR" sz="2000" dirty="0"/>
          </a:p>
          <a:p>
            <a:pPr marL="0" lvl="0" indent="0" eaLnBrk="0" fontAlgn="base" hangingPunct="0">
              <a:lnSpc>
                <a:spcPct val="100000"/>
              </a:lnSpc>
              <a:spcBef>
                <a:spcPct val="0"/>
              </a:spcBef>
              <a:spcAft>
                <a:spcPct val="0"/>
              </a:spcAft>
              <a:buNone/>
            </a:pPr>
            <a:r>
              <a:rPr lang="fr-FR" altLang="fr-FR" sz="2000" dirty="0" err="1">
                <a:solidFill>
                  <a:srgbClr val="202124"/>
                </a:solidFill>
                <a:latin typeface="inherit"/>
                <a:cs typeface="Arial" panose="020B0604020202020204" pitchFamily="34" charset="0"/>
              </a:rPr>
              <a:t>Some</a:t>
            </a:r>
            <a:r>
              <a:rPr lang="fr-FR" altLang="fr-FR" sz="2000" dirty="0">
                <a:solidFill>
                  <a:srgbClr val="202124"/>
                </a:solidFill>
                <a:latin typeface="inherit"/>
                <a:cs typeface="Arial" panose="020B0604020202020204" pitchFamily="34" charset="0"/>
              </a:rPr>
              <a:t> sites, for </a:t>
            </a:r>
            <a:r>
              <a:rPr lang="fr-FR" altLang="fr-FR" sz="2000" dirty="0" err="1">
                <a:solidFill>
                  <a:srgbClr val="202124"/>
                </a:solidFill>
                <a:latin typeface="inherit"/>
                <a:cs typeface="Arial" panose="020B0604020202020204" pitchFamily="34" charset="0"/>
              </a:rPr>
              <a:t>security</a:t>
            </a:r>
            <a:r>
              <a:rPr lang="fr-FR" altLang="fr-FR" sz="2000" dirty="0">
                <a:solidFill>
                  <a:srgbClr val="202124"/>
                </a:solidFill>
                <a:latin typeface="inherit"/>
                <a:cs typeface="Arial" panose="020B0604020202020204" pitchFamily="34" charset="0"/>
              </a:rPr>
              <a:t>, </a:t>
            </a:r>
            <a:r>
              <a:rPr lang="fr-FR" altLang="fr-FR" sz="2000" dirty="0" err="1">
                <a:solidFill>
                  <a:srgbClr val="202124"/>
                </a:solidFill>
                <a:latin typeface="inherit"/>
                <a:cs typeface="Arial" panose="020B0604020202020204" pitchFamily="34" charset="0"/>
              </a:rPr>
              <a:t>privacy</a:t>
            </a:r>
            <a:r>
              <a:rPr lang="fr-FR" altLang="fr-FR" sz="2000" dirty="0">
                <a:solidFill>
                  <a:srgbClr val="202124"/>
                </a:solidFill>
                <a:latin typeface="inherit"/>
                <a:cs typeface="Arial" panose="020B0604020202020204" pitchFamily="34" charset="0"/>
              </a:rPr>
              <a:t>, </a:t>
            </a:r>
            <a:r>
              <a:rPr lang="fr-FR" altLang="fr-FR" sz="2000" dirty="0" err="1">
                <a:solidFill>
                  <a:srgbClr val="202124"/>
                </a:solidFill>
                <a:latin typeface="inherit"/>
                <a:cs typeface="Arial" panose="020B0604020202020204" pitchFamily="34" charset="0"/>
              </a:rPr>
              <a:t>layout</a:t>
            </a:r>
            <a:r>
              <a:rPr lang="fr-FR" altLang="fr-FR" sz="2000" dirty="0">
                <a:solidFill>
                  <a:srgbClr val="202124"/>
                </a:solidFill>
                <a:latin typeface="inherit"/>
                <a:cs typeface="Arial" panose="020B0604020202020204" pitchFamily="34" charset="0"/>
              </a:rPr>
              <a:t>, </a:t>
            </a:r>
            <a:r>
              <a:rPr lang="fr-FR" altLang="fr-FR" sz="2000" dirty="0" err="1">
                <a:solidFill>
                  <a:srgbClr val="202124"/>
                </a:solidFill>
                <a:latin typeface="inherit"/>
                <a:cs typeface="Arial" panose="020B0604020202020204" pitchFamily="34" charset="0"/>
              </a:rPr>
              <a:t>organization</a:t>
            </a:r>
            <a:r>
              <a:rPr lang="fr-FR" altLang="fr-FR" sz="2000" dirty="0">
                <a:solidFill>
                  <a:srgbClr val="202124"/>
                </a:solidFill>
                <a:latin typeface="inherit"/>
                <a:cs typeface="Arial" panose="020B0604020202020204" pitchFamily="34" charset="0"/>
              </a:rPr>
              <a:t>, </a:t>
            </a:r>
            <a:r>
              <a:rPr lang="fr-FR" altLang="fr-FR" sz="2000" dirty="0" err="1">
                <a:solidFill>
                  <a:srgbClr val="202124"/>
                </a:solidFill>
                <a:latin typeface="inherit"/>
                <a:cs typeface="Arial" panose="020B0604020202020204" pitchFamily="34" charset="0"/>
              </a:rPr>
              <a:t>ergonomics</a:t>
            </a:r>
            <a:r>
              <a:rPr lang="fr-FR" altLang="fr-FR" sz="2000" dirty="0">
                <a:solidFill>
                  <a:srgbClr val="202124"/>
                </a:solidFill>
                <a:latin typeface="inherit"/>
                <a:cs typeface="Arial" panose="020B0604020202020204" pitchFamily="34" charset="0"/>
              </a:rPr>
              <a:t>, or </a:t>
            </a:r>
            <a:r>
              <a:rPr lang="fr-FR" altLang="fr-FR" sz="2000" dirty="0" err="1">
                <a:solidFill>
                  <a:srgbClr val="202124"/>
                </a:solidFill>
                <a:latin typeface="inherit"/>
                <a:cs typeface="Arial" panose="020B0604020202020204" pitchFamily="34" charset="0"/>
              </a:rPr>
              <a:t>other</a:t>
            </a:r>
            <a:r>
              <a:rPr lang="fr-FR" altLang="fr-FR" sz="2000" dirty="0">
                <a:solidFill>
                  <a:srgbClr val="202124"/>
                </a:solidFill>
                <a:latin typeface="inherit"/>
                <a:cs typeface="Arial" panose="020B0604020202020204" pitchFamily="34" charset="0"/>
              </a:rPr>
              <a:t> </a:t>
            </a:r>
            <a:r>
              <a:rPr lang="fr-FR" altLang="fr-FR" sz="2000" dirty="0" err="1">
                <a:solidFill>
                  <a:srgbClr val="202124"/>
                </a:solidFill>
                <a:latin typeface="inherit"/>
                <a:cs typeface="Arial" panose="020B0604020202020204" pitchFamily="34" charset="0"/>
              </a:rPr>
              <a:t>reasons</a:t>
            </a:r>
            <a:r>
              <a:rPr lang="fr-FR" altLang="fr-FR" sz="2000" dirty="0">
                <a:solidFill>
                  <a:srgbClr val="202124"/>
                </a:solidFill>
                <a:latin typeface="inherit"/>
                <a:cs typeface="Arial" panose="020B0604020202020204" pitchFamily="34" charset="0"/>
              </a:rPr>
              <a:t>, are </a:t>
            </a:r>
            <a:r>
              <a:rPr lang="fr-FR" altLang="fr-FR" sz="2000" dirty="0" err="1">
                <a:solidFill>
                  <a:srgbClr val="202124"/>
                </a:solidFill>
                <a:latin typeface="inherit"/>
                <a:cs typeface="Arial" panose="020B0604020202020204" pitchFamily="34" charset="0"/>
              </a:rPr>
              <a:t>simply</a:t>
            </a:r>
            <a:r>
              <a:rPr lang="fr-FR" altLang="fr-FR" sz="2000" dirty="0">
                <a:solidFill>
                  <a:srgbClr val="202124"/>
                </a:solidFill>
                <a:latin typeface="inherit"/>
                <a:cs typeface="Arial" panose="020B0604020202020204" pitchFamily="34" charset="0"/>
              </a:rPr>
              <a:t> not </a:t>
            </a:r>
            <a:r>
              <a:rPr lang="fr-FR" altLang="fr-FR" sz="2000" dirty="0" err="1">
                <a:solidFill>
                  <a:srgbClr val="202124"/>
                </a:solidFill>
                <a:latin typeface="inherit"/>
                <a:cs typeface="Arial" panose="020B0604020202020204" pitchFamily="34" charset="0"/>
              </a:rPr>
              <a:t>conducive</a:t>
            </a:r>
            <a:r>
              <a:rPr lang="fr-FR" altLang="fr-FR" sz="2000" dirty="0">
                <a:solidFill>
                  <a:srgbClr val="202124"/>
                </a:solidFill>
                <a:latin typeface="inherit"/>
                <a:cs typeface="Arial" panose="020B0604020202020204" pitchFamily="34" charset="0"/>
              </a:rPr>
              <a:t> to </a:t>
            </a:r>
            <a:r>
              <a:rPr lang="fr-FR" altLang="fr-FR" sz="2000" dirty="0" err="1">
                <a:solidFill>
                  <a:srgbClr val="202124"/>
                </a:solidFill>
                <a:latin typeface="inherit"/>
                <a:cs typeface="Arial" panose="020B0604020202020204" pitchFamily="34" charset="0"/>
              </a:rPr>
              <a:t>daytime</a:t>
            </a:r>
            <a:r>
              <a:rPr lang="fr-FR" altLang="fr-FR" sz="2000" dirty="0">
                <a:solidFill>
                  <a:srgbClr val="202124"/>
                </a:solidFill>
                <a:latin typeface="inherit"/>
                <a:cs typeface="Arial" panose="020B0604020202020204" pitchFamily="34" charset="0"/>
              </a:rPr>
              <a:t> </a:t>
            </a:r>
            <a:r>
              <a:rPr lang="fr-FR" altLang="fr-FR" sz="2000" dirty="0" err="1">
                <a:solidFill>
                  <a:srgbClr val="202124"/>
                </a:solidFill>
                <a:latin typeface="inherit"/>
                <a:cs typeface="Arial" panose="020B0604020202020204" pitchFamily="34" charset="0"/>
              </a:rPr>
              <a:t>cleaning</a:t>
            </a:r>
            <a:r>
              <a:rPr lang="fr-FR" altLang="fr-FR" sz="2000" dirty="0">
                <a:solidFill>
                  <a:srgbClr val="202124"/>
                </a:solidFill>
                <a:latin typeface="inherit"/>
                <a:cs typeface="Arial" panose="020B0604020202020204" pitchFamily="34" charset="0"/>
              </a:rPr>
              <a:t>.</a:t>
            </a:r>
            <a:endParaRPr lang="fr-FR" altLang="fr-FR" sz="2000" dirty="0">
              <a:latin typeface="Arial" panose="020B0604020202020204" pitchFamily="34" charset="0"/>
            </a:endParaRPr>
          </a:p>
          <a:p>
            <a:pPr marL="0" indent="0">
              <a:buNone/>
            </a:pPr>
            <a:endParaRPr lang="fr-FR" sz="2000" dirty="0"/>
          </a:p>
          <a:p>
            <a:pPr marL="0" indent="0">
              <a:buNone/>
            </a:pPr>
            <a:r>
              <a:rPr kumimoji="0" lang="fr-FR" altLang="fr-FR" sz="2000" b="0" i="0" u="none" strike="noStrike" cap="none" normalizeH="0" baseline="0" dirty="0">
                <a:ln>
                  <a:noFill/>
                </a:ln>
                <a:solidFill>
                  <a:srgbClr val="202124"/>
                </a:solidFill>
                <a:effectLst/>
                <a:latin typeface="inherit"/>
              </a:rPr>
              <a:t>In </a:t>
            </a:r>
            <a:r>
              <a:rPr kumimoji="0" lang="fr-FR" altLang="fr-FR" sz="2000" b="0" i="0" u="none" strike="noStrike" cap="none" normalizeH="0" baseline="0" dirty="0" err="1">
                <a:ln>
                  <a:noFill/>
                </a:ln>
                <a:solidFill>
                  <a:srgbClr val="202124"/>
                </a:solidFill>
                <a:effectLst/>
                <a:latin typeface="inherit"/>
              </a:rPr>
              <a:t>these</a:t>
            </a:r>
            <a:r>
              <a:rPr kumimoji="0" lang="fr-FR" altLang="fr-FR" sz="2000" b="0" i="0" u="none" strike="noStrike" cap="none" normalizeH="0" baseline="0" dirty="0">
                <a:ln>
                  <a:noFill/>
                </a:ln>
                <a:solidFill>
                  <a:srgbClr val="202124"/>
                </a:solidFill>
                <a:effectLst/>
                <a:latin typeface="inherit"/>
              </a:rPr>
              <a:t> cases, </a:t>
            </a:r>
            <a:r>
              <a:rPr kumimoji="0" lang="fr-FR" altLang="fr-FR" sz="2000" b="0" i="0" u="none" strike="noStrike" cap="none" normalizeH="0" baseline="0" dirty="0" err="1">
                <a:ln>
                  <a:noFill/>
                </a:ln>
                <a:solidFill>
                  <a:srgbClr val="202124"/>
                </a:solidFill>
                <a:effectLst/>
                <a:latin typeface="inherit"/>
              </a:rPr>
              <a:t>we</a:t>
            </a:r>
            <a:r>
              <a:rPr kumimoji="0" lang="fr-FR" altLang="fr-FR" sz="2000" b="0" i="0" u="none" strike="noStrike" cap="none" normalizeH="0" baseline="0" dirty="0">
                <a:ln>
                  <a:noFill/>
                </a:ln>
                <a:solidFill>
                  <a:srgbClr val="202124"/>
                </a:solidFill>
                <a:effectLst/>
                <a:latin typeface="inherit"/>
              </a:rPr>
              <a:t> must not </a:t>
            </a:r>
            <a:r>
              <a:rPr kumimoji="0" lang="fr-FR" altLang="fr-FR" sz="2000" b="0" i="0" u="none" strike="noStrike" cap="none" normalizeH="0" baseline="0" dirty="0" err="1">
                <a:ln>
                  <a:noFill/>
                </a:ln>
                <a:solidFill>
                  <a:srgbClr val="202124"/>
                </a:solidFill>
                <a:effectLst/>
                <a:latin typeface="inherit"/>
              </a:rPr>
              <a:t>insist</a:t>
            </a:r>
            <a:r>
              <a:rPr kumimoji="0" lang="fr-FR" altLang="fr-FR" sz="2000" b="0" i="0" u="none" strike="noStrike" cap="none" normalizeH="0" baseline="0" dirty="0">
                <a:ln>
                  <a:noFill/>
                </a:ln>
                <a:solidFill>
                  <a:srgbClr val="202124"/>
                </a:solidFill>
                <a:effectLst/>
                <a:latin typeface="inherit"/>
              </a:rPr>
              <a:t> and </a:t>
            </a:r>
            <a:r>
              <a:rPr kumimoji="0" lang="fr-FR" altLang="fr-FR" sz="2000" b="0" i="0" u="none" strike="noStrike" cap="none" normalizeH="0" baseline="0" dirty="0" err="1">
                <a:ln>
                  <a:noFill/>
                </a:ln>
                <a:solidFill>
                  <a:srgbClr val="202124"/>
                </a:solidFill>
                <a:effectLst/>
                <a:latin typeface="inherit"/>
              </a:rPr>
              <a:t>this</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is</a:t>
            </a:r>
            <a:r>
              <a:rPr kumimoji="0" lang="fr-FR" altLang="fr-FR" sz="2000" b="0" i="0" u="none" strike="noStrike" cap="none" normalizeH="0" baseline="0" dirty="0">
                <a:ln>
                  <a:noFill/>
                </a:ln>
                <a:solidFill>
                  <a:srgbClr val="202124"/>
                </a:solidFill>
                <a:effectLst/>
                <a:latin typeface="inherit"/>
              </a:rPr>
              <a:t> the </a:t>
            </a:r>
            <a:r>
              <a:rPr kumimoji="0" lang="fr-FR" altLang="fr-FR" sz="2000" b="0" i="0" u="none" strike="noStrike" cap="none" normalizeH="0" baseline="0" dirty="0" err="1">
                <a:ln>
                  <a:noFill/>
                </a:ln>
                <a:solidFill>
                  <a:srgbClr val="202124"/>
                </a:solidFill>
                <a:effectLst/>
                <a:latin typeface="inherit"/>
              </a:rPr>
              <a:t>reason</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why</a:t>
            </a:r>
            <a:r>
              <a:rPr kumimoji="0" lang="fr-FR" altLang="fr-FR" sz="2000" b="0" i="0" u="none" strike="noStrike" cap="none" normalizeH="0" baseline="0" dirty="0">
                <a:ln>
                  <a:noFill/>
                </a:ln>
                <a:solidFill>
                  <a:srgbClr val="202124"/>
                </a:solidFill>
                <a:effectLst/>
                <a:latin typeface="inherit"/>
              </a:rPr>
              <a:t> restrictive </a:t>
            </a:r>
            <a:r>
              <a:rPr kumimoji="0" lang="fr-FR" altLang="fr-FR" sz="2000" b="0" i="0" u="none" strike="noStrike" cap="none" normalizeH="0" baseline="0" dirty="0" err="1">
                <a:ln>
                  <a:noFill/>
                </a:ln>
                <a:solidFill>
                  <a:srgbClr val="202124"/>
                </a:solidFill>
                <a:effectLst/>
                <a:latin typeface="inherit"/>
              </a:rPr>
              <a:t>legislation</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systematically</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imposing</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daytime</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work</a:t>
            </a:r>
            <a:r>
              <a:rPr kumimoji="0" lang="fr-FR" altLang="fr-FR" sz="2000" b="0" i="0" u="none" strike="noStrike" cap="none" normalizeH="0" baseline="0" dirty="0">
                <a:ln>
                  <a:noFill/>
                </a:ln>
                <a:solidFill>
                  <a:srgbClr val="202124"/>
                </a:solidFill>
                <a:effectLst/>
                <a:latin typeface="inherit"/>
              </a:rPr>
              <a:t> can </a:t>
            </a:r>
            <a:r>
              <a:rPr kumimoji="0" lang="fr-FR" altLang="fr-FR" sz="2000" b="0" i="0" u="none" strike="noStrike" cap="none" normalizeH="0" baseline="0" dirty="0" err="1">
                <a:ln>
                  <a:noFill/>
                </a:ln>
                <a:solidFill>
                  <a:srgbClr val="202124"/>
                </a:solidFill>
                <a:effectLst/>
                <a:latin typeface="inherit"/>
              </a:rPr>
              <a:t>be</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counterproductive</a:t>
            </a:r>
            <a:r>
              <a:rPr kumimoji="0" lang="fr-FR" altLang="fr-FR" sz="2000" b="0" i="0" u="none" strike="noStrike" cap="none" normalizeH="0" baseline="0" dirty="0">
                <a:ln>
                  <a:noFill/>
                </a:ln>
                <a:solidFill>
                  <a:srgbClr val="202124"/>
                </a:solidFill>
                <a:effectLst/>
                <a:latin typeface="inherit"/>
              </a:rPr>
              <a:t>: the change must </a:t>
            </a:r>
            <a:r>
              <a:rPr kumimoji="0" lang="fr-FR" altLang="fr-FR" sz="2000" b="0" i="0" u="none" strike="noStrike" cap="none" normalizeH="0" baseline="0" dirty="0" err="1">
                <a:ln>
                  <a:noFill/>
                </a:ln>
                <a:solidFill>
                  <a:srgbClr val="202124"/>
                </a:solidFill>
                <a:effectLst/>
                <a:latin typeface="inherit"/>
              </a:rPr>
              <a:t>be</a:t>
            </a:r>
            <a:r>
              <a:rPr kumimoji="0" lang="fr-FR" altLang="fr-FR" sz="2000" b="0" i="0" u="none" strike="noStrike" cap="none" normalizeH="0" baseline="0" dirty="0">
                <a:ln>
                  <a:noFill/>
                </a:ln>
                <a:solidFill>
                  <a:srgbClr val="202124"/>
                </a:solidFill>
                <a:effectLst/>
                <a:latin typeface="inherit"/>
              </a:rPr>
              <a:t> </a:t>
            </a:r>
            <a:r>
              <a:rPr kumimoji="0" lang="fr-FR" altLang="fr-FR" sz="2000" b="0" i="0" u="none" strike="noStrike" cap="none" normalizeH="0" baseline="0" dirty="0" err="1">
                <a:ln>
                  <a:noFill/>
                </a:ln>
                <a:solidFill>
                  <a:srgbClr val="202124"/>
                </a:solidFill>
                <a:effectLst/>
                <a:latin typeface="inherit"/>
              </a:rPr>
              <a:t>organized</a:t>
            </a:r>
            <a:r>
              <a:rPr kumimoji="0" lang="fr-FR" altLang="fr-FR" sz="2000" b="0" i="0" u="none" strike="noStrike" cap="none" normalizeH="0" baseline="0" dirty="0">
                <a:ln>
                  <a:noFill/>
                </a:ln>
                <a:solidFill>
                  <a:srgbClr val="202124"/>
                </a:solidFill>
                <a:effectLst/>
                <a:latin typeface="inherit"/>
              </a:rPr>
              <a:t> on a case-by-case basis in consultation </a:t>
            </a:r>
            <a:r>
              <a:rPr kumimoji="0" lang="fr-FR" altLang="fr-FR" sz="2000" b="0" i="0" u="none" strike="noStrike" cap="none" normalizeH="0" baseline="0" dirty="0" err="1">
                <a:ln>
                  <a:noFill/>
                </a:ln>
                <a:solidFill>
                  <a:srgbClr val="202124"/>
                </a:solidFill>
                <a:effectLst/>
                <a:latin typeface="inherit"/>
              </a:rPr>
              <a:t>with</a:t>
            </a:r>
            <a:r>
              <a:rPr kumimoji="0" lang="fr-FR" altLang="fr-FR" sz="2000" b="0" i="0" u="none" strike="noStrike" cap="none" normalizeH="0" baseline="0" dirty="0">
                <a:ln>
                  <a:noFill/>
                </a:ln>
                <a:solidFill>
                  <a:srgbClr val="202124"/>
                </a:solidFill>
                <a:effectLst/>
                <a:latin typeface="inherit"/>
              </a:rPr>
              <a:t> all the </a:t>
            </a:r>
            <a:r>
              <a:rPr kumimoji="0" lang="fr-FR" altLang="fr-FR" sz="2000" b="0" i="0" u="none" strike="noStrike" cap="none" normalizeH="0" baseline="0" dirty="0" err="1">
                <a:ln>
                  <a:noFill/>
                </a:ln>
                <a:solidFill>
                  <a:srgbClr val="202124"/>
                </a:solidFill>
                <a:effectLst/>
                <a:latin typeface="inherit"/>
              </a:rPr>
              <a:t>actors</a:t>
            </a:r>
            <a:r>
              <a:rPr kumimoji="0" lang="fr-FR" altLang="fr-FR" sz="2000" b="0" i="0" u="none" strike="noStrike" cap="none" normalizeH="0" baseline="0" dirty="0">
                <a:ln>
                  <a:noFill/>
                </a:ln>
                <a:solidFill>
                  <a:srgbClr val="202124"/>
                </a:solidFill>
                <a:effectLst/>
                <a:latin typeface="inherit"/>
              </a:rPr>
              <a:t> and </a:t>
            </a:r>
            <a:r>
              <a:rPr kumimoji="0" lang="fr-FR" altLang="fr-FR" sz="2000" b="0" i="0" u="none" strike="noStrike" cap="none" normalizeH="0" baseline="0" dirty="0" err="1">
                <a:ln>
                  <a:noFill/>
                </a:ln>
                <a:solidFill>
                  <a:srgbClr val="202124"/>
                </a:solidFill>
                <a:effectLst/>
                <a:latin typeface="inherit"/>
              </a:rPr>
              <a:t>according</a:t>
            </a:r>
            <a:r>
              <a:rPr kumimoji="0" lang="fr-FR" altLang="fr-FR" sz="2000" b="0" i="0" u="none" strike="noStrike" cap="none" normalizeH="0" baseline="0" dirty="0">
                <a:ln>
                  <a:noFill/>
                </a:ln>
                <a:solidFill>
                  <a:srgbClr val="202124"/>
                </a:solidFill>
                <a:effectLst/>
                <a:latin typeface="inherit"/>
              </a:rPr>
              <a:t> to the </a:t>
            </a:r>
            <a:r>
              <a:rPr kumimoji="0" lang="fr-FR" altLang="fr-FR" sz="2000" b="0" i="0" u="none" strike="noStrike" cap="none" normalizeH="0" baseline="0" dirty="0" err="1">
                <a:ln>
                  <a:noFill/>
                </a:ln>
                <a:solidFill>
                  <a:srgbClr val="202124"/>
                </a:solidFill>
                <a:effectLst/>
                <a:latin typeface="inherit"/>
              </a:rPr>
              <a:t>characteristics</a:t>
            </a:r>
            <a:r>
              <a:rPr kumimoji="0" lang="fr-FR" altLang="fr-FR" sz="2000" b="0" i="0" u="none" strike="noStrike" cap="none" normalizeH="0" baseline="0" dirty="0">
                <a:ln>
                  <a:noFill/>
                </a:ln>
                <a:solidFill>
                  <a:srgbClr val="202124"/>
                </a:solidFill>
                <a:effectLst/>
                <a:latin typeface="inherit"/>
              </a:rPr>
              <a:t> of </a:t>
            </a:r>
            <a:r>
              <a:rPr kumimoji="0" lang="fr-FR" altLang="fr-FR" sz="2000" b="0" i="0" u="none" strike="noStrike" cap="none" normalizeH="0" baseline="0" dirty="0" err="1">
                <a:ln>
                  <a:noFill/>
                </a:ln>
                <a:solidFill>
                  <a:srgbClr val="202124"/>
                </a:solidFill>
                <a:effectLst/>
                <a:latin typeface="inherit"/>
              </a:rPr>
              <a:t>each</a:t>
            </a:r>
            <a:r>
              <a:rPr kumimoji="0" lang="fr-FR" altLang="fr-FR" sz="2000" b="0" i="0" u="none" strike="noStrike" cap="none" normalizeH="0" baseline="0" dirty="0">
                <a:ln>
                  <a:noFill/>
                </a:ln>
                <a:solidFill>
                  <a:srgbClr val="202124"/>
                </a:solidFill>
                <a:effectLst/>
                <a:latin typeface="inherit"/>
              </a:rPr>
              <a:t> site.</a:t>
            </a:r>
            <a:r>
              <a:rPr kumimoji="0" lang="fr-FR" altLang="fr-FR" sz="2000" b="0" i="0" u="none" strike="noStrike" cap="none" normalizeH="0" baseline="0" dirty="0">
                <a:ln>
                  <a:noFill/>
                </a:ln>
                <a:solidFill>
                  <a:schemeClr val="tx1"/>
                </a:solidFill>
                <a:effectLst/>
              </a:rPr>
              <a:t> </a:t>
            </a:r>
          </a:p>
          <a:p>
            <a:pPr marL="0" indent="0">
              <a:buNone/>
            </a:pPr>
            <a:br>
              <a:rPr lang="en-US" sz="1600" dirty="0"/>
            </a:br>
            <a:r>
              <a:rPr lang="en-US" sz="1600" b="1" i="0" dirty="0">
                <a:solidFill>
                  <a:srgbClr val="202124"/>
                </a:solidFill>
                <a:effectLst/>
                <a:latin typeface="arial" panose="020B0604020202020204" pitchFamily="34" charset="0"/>
              </a:rPr>
              <a:t>… </a:t>
            </a:r>
            <a:r>
              <a:rPr lang="en-US" sz="2000" b="1" dirty="0">
                <a:solidFill>
                  <a:srgbClr val="202124"/>
                </a:solidFill>
                <a:latin typeface="arial" panose="020B0604020202020204" pitchFamily="34" charset="0"/>
              </a:rPr>
              <a:t>But in many cases the change is possible and desirable, and the reluctance can be quite easily overcome.</a:t>
            </a:r>
            <a:endParaRPr lang="fr-FR" altLang="fr-FR" sz="2000" b="1" dirty="0">
              <a:solidFill>
                <a:srgbClr val="202124"/>
              </a:solidFill>
              <a:latin typeface="arial" panose="020B0604020202020204" pitchFamily="34" charset="0"/>
            </a:endParaRPr>
          </a:p>
          <a:p>
            <a:pPr marL="0" indent="0">
              <a:buNone/>
            </a:pPr>
            <a:endParaRPr kumimoji="0" lang="fr-FR" altLang="fr-FR" sz="2000" b="0" i="0" u="none" strike="noStrike" cap="none" normalizeH="0" baseline="0" dirty="0">
              <a:ln>
                <a:noFill/>
              </a:ln>
              <a:solidFill>
                <a:schemeClr val="tx1"/>
              </a:solidFill>
              <a:effectLst/>
              <a:latin typeface="Arial" panose="020B0604020202020204" pitchFamily="34" charset="0"/>
            </a:endParaRPr>
          </a:p>
          <a:p>
            <a:pPr marL="0" indent="0">
              <a:buNone/>
            </a:pPr>
            <a:endParaRPr lang="fr-FR" dirty="0"/>
          </a:p>
          <a:p>
            <a:pPr marL="0" indent="0">
              <a:buNone/>
            </a:pPr>
            <a:endParaRPr lang="fr-FR" dirty="0"/>
          </a:p>
        </p:txBody>
      </p:sp>
      <p:sp>
        <p:nvSpPr>
          <p:cNvPr id="4" name="Espace réservé de la date 3">
            <a:extLst>
              <a:ext uri="{FF2B5EF4-FFF2-40B4-BE49-F238E27FC236}">
                <a16:creationId xmlns:a16="http://schemas.microsoft.com/office/drawing/2014/main" id="{201C057C-0B03-7EBE-3155-7B217BA71331}"/>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4144FC56-A17F-3112-3EFF-4138954464B6}"/>
              </a:ext>
            </a:extLst>
          </p:cNvPr>
          <p:cNvSpPr>
            <a:spLocks noGrp="1"/>
          </p:cNvSpPr>
          <p:nvPr>
            <p:ph type="ftr" sz="quarter" idx="11"/>
          </p:nvPr>
        </p:nvSpPr>
        <p:spPr/>
        <p:txBody>
          <a:bodyPr/>
          <a:lstStyle/>
          <a:p>
            <a:r>
              <a:rPr lang="fr-FR"/>
              <a:t>Monde de la Propreté</a:t>
            </a:r>
            <a:endParaRPr lang="fr-FR" dirty="0"/>
          </a:p>
        </p:txBody>
      </p:sp>
      <p:sp>
        <p:nvSpPr>
          <p:cNvPr id="6" name="Rectangle 1">
            <a:extLst>
              <a:ext uri="{FF2B5EF4-FFF2-40B4-BE49-F238E27FC236}">
                <a16:creationId xmlns:a16="http://schemas.microsoft.com/office/drawing/2014/main" id="{F9D097A6-1CF8-A60E-4451-F38D1892E79D}"/>
              </a:ext>
            </a:extLst>
          </p:cNvPr>
          <p:cNvSpPr>
            <a:spLocks noChangeArrowheads="1"/>
          </p:cNvSpPr>
          <p:nvPr/>
        </p:nvSpPr>
        <p:spPr bwMode="auto">
          <a:xfrm>
            <a:off x="152400" y="2672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Rectangle 3">
            <a:extLst>
              <a:ext uri="{FF2B5EF4-FFF2-40B4-BE49-F238E27FC236}">
                <a16:creationId xmlns:a16="http://schemas.microsoft.com/office/drawing/2014/main" id="{0368D95B-59BE-B6D0-A592-B26987DC1683}"/>
              </a:ext>
            </a:extLst>
          </p:cNvPr>
          <p:cNvSpPr>
            <a:spLocks noChangeArrowheads="1"/>
          </p:cNvSpPr>
          <p:nvPr/>
        </p:nvSpPr>
        <p:spPr bwMode="auto">
          <a:xfrm>
            <a:off x="-289932" y="239445"/>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56995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F7A688-5A3F-DD7B-304A-46B4A7AA8ABD}"/>
              </a:ext>
            </a:extLst>
          </p:cNvPr>
          <p:cNvSpPr>
            <a:spLocks noGrp="1"/>
          </p:cNvSpPr>
          <p:nvPr>
            <p:ph type="title"/>
          </p:nvPr>
        </p:nvSpPr>
        <p:spPr/>
        <p:txBody>
          <a:bodyPr/>
          <a:lstStyle/>
          <a:p>
            <a:r>
              <a:rPr lang="fr-FR" dirty="0" err="1">
                <a:solidFill>
                  <a:srgbClr val="F47727"/>
                </a:solidFill>
              </a:rPr>
              <a:t>Reassure</a:t>
            </a:r>
            <a:r>
              <a:rPr lang="fr-FR" dirty="0">
                <a:solidFill>
                  <a:srgbClr val="F47727"/>
                </a:solidFill>
              </a:rPr>
              <a:t> and </a:t>
            </a:r>
            <a:r>
              <a:rPr lang="fr-FR" dirty="0" err="1">
                <a:solidFill>
                  <a:srgbClr val="F47727"/>
                </a:solidFill>
              </a:rPr>
              <a:t>deconscruct</a:t>
            </a:r>
            <a:r>
              <a:rPr lang="fr-FR" dirty="0">
                <a:solidFill>
                  <a:srgbClr val="F47727"/>
                </a:solidFill>
              </a:rPr>
              <a:t> </a:t>
            </a:r>
            <a:r>
              <a:rPr lang="fr-FR" dirty="0" err="1">
                <a:solidFill>
                  <a:srgbClr val="F47727"/>
                </a:solidFill>
              </a:rPr>
              <a:t>received</a:t>
            </a:r>
            <a:r>
              <a:rPr lang="fr-FR" dirty="0">
                <a:solidFill>
                  <a:srgbClr val="F47727"/>
                </a:solidFill>
              </a:rPr>
              <a:t> </a:t>
            </a:r>
            <a:r>
              <a:rPr lang="fr-FR" dirty="0" err="1">
                <a:solidFill>
                  <a:srgbClr val="F47727"/>
                </a:solidFill>
              </a:rPr>
              <a:t>ideas</a:t>
            </a:r>
            <a:endParaRPr lang="fr-FR" dirty="0">
              <a:solidFill>
                <a:srgbClr val="F47727"/>
              </a:solidFill>
            </a:endParaRPr>
          </a:p>
        </p:txBody>
      </p:sp>
      <p:sp>
        <p:nvSpPr>
          <p:cNvPr id="3" name="Espace réservé du contenu 2">
            <a:extLst>
              <a:ext uri="{FF2B5EF4-FFF2-40B4-BE49-F238E27FC236}">
                <a16:creationId xmlns:a16="http://schemas.microsoft.com/office/drawing/2014/main" id="{CC22868C-E296-0D0D-1193-28152D84AD72}"/>
              </a:ext>
            </a:extLst>
          </p:cNvPr>
          <p:cNvSpPr>
            <a:spLocks noGrp="1"/>
          </p:cNvSpPr>
          <p:nvPr>
            <p:ph idx="1"/>
          </p:nvPr>
        </p:nvSpPr>
        <p:spPr>
          <a:xfrm>
            <a:off x="838200" y="1164578"/>
            <a:ext cx="10515600" cy="4799683"/>
          </a:xfrm>
        </p:spPr>
        <p:txBody>
          <a:bodyPr/>
          <a:lstStyle/>
          <a:p>
            <a:pPr marL="0" indent="0">
              <a:buNone/>
            </a:pPr>
            <a:r>
              <a:rPr lang="en-US" b="1" i="0" dirty="0">
                <a:solidFill>
                  <a:srgbClr val="202124"/>
                </a:solidFill>
                <a:effectLst/>
                <a:latin typeface="arial" panose="020B0604020202020204" pitchFamily="34" charset="0"/>
              </a:rPr>
              <a:t>"It will make noise and disturb our employees“</a:t>
            </a:r>
          </a:p>
          <a:p>
            <a:pPr marL="0" indent="0">
              <a:buNone/>
            </a:pPr>
            <a:endParaRPr lang="fr-FR" b="1"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e la date 3">
            <a:extLst>
              <a:ext uri="{FF2B5EF4-FFF2-40B4-BE49-F238E27FC236}">
                <a16:creationId xmlns:a16="http://schemas.microsoft.com/office/drawing/2014/main" id="{201C057C-0B03-7EBE-3155-7B217BA71331}"/>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4144FC56-A17F-3112-3EFF-4138954464B6}"/>
              </a:ext>
            </a:extLst>
          </p:cNvPr>
          <p:cNvSpPr>
            <a:spLocks noGrp="1"/>
          </p:cNvSpPr>
          <p:nvPr>
            <p:ph type="ftr" sz="quarter" idx="11"/>
          </p:nvPr>
        </p:nvSpPr>
        <p:spPr/>
        <p:txBody>
          <a:bodyPr/>
          <a:lstStyle/>
          <a:p>
            <a:r>
              <a:rPr lang="fr-FR"/>
              <a:t>Monde de la Propreté</a:t>
            </a:r>
            <a:endParaRPr lang="fr-FR" dirty="0"/>
          </a:p>
        </p:txBody>
      </p:sp>
      <p:sp>
        <p:nvSpPr>
          <p:cNvPr id="8" name="ZoneTexte 7">
            <a:extLst>
              <a:ext uri="{FF2B5EF4-FFF2-40B4-BE49-F238E27FC236}">
                <a16:creationId xmlns:a16="http://schemas.microsoft.com/office/drawing/2014/main" id="{C98A6BF6-A1D5-9E49-1DD0-4AFF30EDABF6}"/>
              </a:ext>
            </a:extLst>
          </p:cNvPr>
          <p:cNvSpPr txBox="1"/>
          <p:nvPr/>
        </p:nvSpPr>
        <p:spPr>
          <a:xfrm>
            <a:off x="1557146" y="2055771"/>
            <a:ext cx="9796653" cy="4100674"/>
          </a:xfrm>
          <a:prstGeom prst="rect">
            <a:avLst/>
          </a:prstGeom>
          <a:noFill/>
        </p:spPr>
        <p:txBody>
          <a:bodyPr wrap="square">
            <a:spAutoFit/>
          </a:bodyPr>
          <a:lstStyle/>
          <a:p>
            <a:pPr marL="342900" lvl="0" indent="-342900" algn="just">
              <a:lnSpc>
                <a:spcPct val="107000"/>
              </a:lnSpc>
              <a:buFont typeface="Wingdings" panose="05000000000000000000" pitchFamily="2" charset="2"/>
              <a:buChar char=""/>
              <a:tabLst>
                <a:tab pos="1371600" algn="l"/>
              </a:tabLst>
            </a:pPr>
            <a:r>
              <a:rPr lang="en-US" sz="2000" dirty="0"/>
              <a:t>The cleaning agents are trained to intervene in co-activity and adapt to the actual use of the premises.</a:t>
            </a:r>
          </a:p>
          <a:p>
            <a:pPr marL="342900" lvl="0" indent="-342900" algn="just">
              <a:lnSpc>
                <a:spcPct val="107000"/>
              </a:lnSpc>
              <a:buFont typeface="Wingdings" panose="05000000000000000000" pitchFamily="2" charset="2"/>
              <a:buChar char=""/>
              <a:tabLst>
                <a:tab pos="1371600" algn="l"/>
              </a:tabLst>
            </a:pPr>
            <a:endParaRPr lang="en-US" altLang="fr-FR" sz="2000" dirty="0">
              <a:solidFill>
                <a:srgbClr val="202124"/>
              </a:solidFill>
              <a:latin typeface="inherit"/>
            </a:endParaRPr>
          </a:p>
          <a:p>
            <a:pPr marL="342900" lvl="0" indent="-342900" algn="just">
              <a:lnSpc>
                <a:spcPct val="107000"/>
              </a:lnSpc>
              <a:buFont typeface="Wingdings" panose="05000000000000000000" pitchFamily="2" charset="2"/>
              <a:buChar char=""/>
              <a:tabLst>
                <a:tab pos="1371600" algn="l"/>
              </a:tabLst>
            </a:pPr>
            <a:r>
              <a:rPr lang="fr-FR" altLang="fr-FR" sz="2000" dirty="0">
                <a:solidFill>
                  <a:srgbClr val="202124"/>
                </a:solidFill>
                <a:latin typeface="inherit"/>
              </a:rPr>
              <a:t>The </a:t>
            </a:r>
            <a:r>
              <a:rPr lang="fr-FR" altLang="fr-FR" sz="2000" dirty="0" err="1">
                <a:solidFill>
                  <a:srgbClr val="202124"/>
                </a:solidFill>
                <a:latin typeface="inherit"/>
              </a:rPr>
              <a:t>preliminary</a:t>
            </a:r>
            <a:r>
              <a:rPr lang="fr-FR" altLang="fr-FR" sz="2000" dirty="0">
                <a:solidFill>
                  <a:srgbClr val="202124"/>
                </a:solidFill>
                <a:latin typeface="inherit"/>
              </a:rPr>
              <a:t> </a:t>
            </a:r>
            <a:r>
              <a:rPr lang="fr-FR" altLang="fr-FR" sz="2000" dirty="0" err="1">
                <a:solidFill>
                  <a:srgbClr val="202124"/>
                </a:solidFill>
                <a:latin typeface="inherit"/>
              </a:rPr>
              <a:t>analysis</a:t>
            </a:r>
            <a:r>
              <a:rPr lang="fr-FR" altLang="fr-FR" sz="2000" dirty="0">
                <a:solidFill>
                  <a:srgbClr val="202124"/>
                </a:solidFill>
                <a:latin typeface="inherit"/>
              </a:rPr>
              <a:t> of the </a:t>
            </a:r>
            <a:r>
              <a:rPr lang="fr-FR" altLang="fr-FR" sz="2000" dirty="0" err="1">
                <a:solidFill>
                  <a:srgbClr val="202124"/>
                </a:solidFill>
                <a:latin typeface="inherit"/>
              </a:rPr>
              <a:t>rhythms</a:t>
            </a:r>
            <a:r>
              <a:rPr lang="fr-FR" altLang="fr-FR" sz="2000" dirty="0">
                <a:solidFill>
                  <a:srgbClr val="202124"/>
                </a:solidFill>
                <a:latin typeface="inherit"/>
              </a:rPr>
              <a:t> of </a:t>
            </a:r>
            <a:r>
              <a:rPr lang="fr-FR" altLang="fr-FR" sz="2000" dirty="0" err="1">
                <a:solidFill>
                  <a:srgbClr val="202124"/>
                </a:solidFill>
                <a:latin typeface="inherit"/>
              </a:rPr>
              <a:t>activity</a:t>
            </a:r>
            <a:r>
              <a:rPr lang="fr-FR" altLang="fr-FR" sz="2000" dirty="0">
                <a:solidFill>
                  <a:srgbClr val="202124"/>
                </a:solidFill>
                <a:latin typeface="inherit"/>
              </a:rPr>
              <a:t> of the </a:t>
            </a:r>
            <a:r>
              <a:rPr lang="fr-FR" altLang="fr-FR" sz="2000" dirty="0" err="1">
                <a:solidFill>
                  <a:srgbClr val="202124"/>
                </a:solidFill>
                <a:latin typeface="inherit"/>
              </a:rPr>
              <a:t>premises</a:t>
            </a:r>
            <a:r>
              <a:rPr lang="fr-FR" altLang="fr-FR" sz="2000" dirty="0">
                <a:solidFill>
                  <a:srgbClr val="202124"/>
                </a:solidFill>
                <a:latin typeface="inherit"/>
              </a:rPr>
              <a:t> </a:t>
            </a:r>
            <a:r>
              <a:rPr lang="fr-FR" altLang="fr-FR" sz="2000" dirty="0" err="1">
                <a:solidFill>
                  <a:srgbClr val="202124"/>
                </a:solidFill>
                <a:latin typeface="inherit"/>
              </a:rPr>
              <a:t>makes</a:t>
            </a:r>
            <a:r>
              <a:rPr lang="fr-FR" altLang="fr-FR" sz="2000" dirty="0">
                <a:solidFill>
                  <a:srgbClr val="202124"/>
                </a:solidFill>
                <a:latin typeface="inherit"/>
              </a:rPr>
              <a:t> </a:t>
            </a:r>
            <a:r>
              <a:rPr lang="fr-FR" altLang="fr-FR" sz="2000" dirty="0" err="1">
                <a:solidFill>
                  <a:srgbClr val="202124"/>
                </a:solidFill>
                <a:latin typeface="inherit"/>
              </a:rPr>
              <a:t>it</a:t>
            </a:r>
            <a:r>
              <a:rPr lang="fr-FR" altLang="fr-FR" sz="2000" dirty="0">
                <a:solidFill>
                  <a:srgbClr val="202124"/>
                </a:solidFill>
                <a:latin typeface="inherit"/>
              </a:rPr>
              <a:t> possible to </a:t>
            </a:r>
            <a:r>
              <a:rPr lang="fr-FR" altLang="fr-FR" sz="2000" dirty="0" err="1">
                <a:solidFill>
                  <a:srgbClr val="202124"/>
                </a:solidFill>
                <a:latin typeface="inherit"/>
              </a:rPr>
              <a:t>identify</a:t>
            </a:r>
            <a:r>
              <a:rPr lang="fr-FR" altLang="fr-FR" sz="2000" dirty="0">
                <a:solidFill>
                  <a:srgbClr val="202124"/>
                </a:solidFill>
                <a:latin typeface="inherit"/>
              </a:rPr>
              <a:t> the </a:t>
            </a:r>
            <a:r>
              <a:rPr lang="fr-FR" altLang="fr-FR" sz="2000" dirty="0" err="1">
                <a:solidFill>
                  <a:srgbClr val="202124"/>
                </a:solidFill>
                <a:latin typeface="inherit"/>
              </a:rPr>
              <a:t>different</a:t>
            </a:r>
            <a:r>
              <a:rPr lang="fr-FR" altLang="fr-FR" sz="2000" dirty="0">
                <a:solidFill>
                  <a:srgbClr val="202124"/>
                </a:solidFill>
                <a:latin typeface="inherit"/>
              </a:rPr>
              <a:t> times and places </a:t>
            </a:r>
            <a:r>
              <a:rPr lang="fr-FR" altLang="fr-FR" sz="2000" dirty="0" err="1">
                <a:solidFill>
                  <a:srgbClr val="202124"/>
                </a:solidFill>
                <a:latin typeface="inherit"/>
              </a:rPr>
              <a:t>where</a:t>
            </a:r>
            <a:r>
              <a:rPr lang="fr-FR" altLang="fr-FR" sz="2000" dirty="0">
                <a:solidFill>
                  <a:srgbClr val="202124"/>
                </a:solidFill>
                <a:latin typeface="inherit"/>
              </a:rPr>
              <a:t> </a:t>
            </a:r>
            <a:r>
              <a:rPr lang="fr-FR" altLang="fr-FR" sz="2000" dirty="0" err="1">
                <a:solidFill>
                  <a:srgbClr val="202124"/>
                </a:solidFill>
                <a:latin typeface="inherit"/>
              </a:rPr>
              <a:t>it</a:t>
            </a:r>
            <a:r>
              <a:rPr lang="fr-FR" altLang="fr-FR" sz="2000" dirty="0">
                <a:solidFill>
                  <a:srgbClr val="202124"/>
                </a:solidFill>
                <a:latin typeface="inherit"/>
              </a:rPr>
              <a:t> </a:t>
            </a:r>
            <a:r>
              <a:rPr lang="fr-FR" altLang="fr-FR" sz="2000" dirty="0" err="1">
                <a:solidFill>
                  <a:srgbClr val="202124"/>
                </a:solidFill>
                <a:latin typeface="inherit"/>
              </a:rPr>
              <a:t>is</a:t>
            </a:r>
            <a:r>
              <a:rPr lang="fr-FR" altLang="fr-FR" sz="2000" dirty="0">
                <a:solidFill>
                  <a:srgbClr val="202124"/>
                </a:solidFill>
                <a:latin typeface="inherit"/>
              </a:rPr>
              <a:t> possible to </a:t>
            </a:r>
            <a:r>
              <a:rPr lang="fr-FR" altLang="fr-FR" sz="2000" dirty="0" err="1">
                <a:solidFill>
                  <a:srgbClr val="202124"/>
                </a:solidFill>
                <a:latin typeface="inherit"/>
              </a:rPr>
              <a:t>intervene</a:t>
            </a:r>
            <a:r>
              <a:rPr lang="fr-FR" altLang="fr-FR" sz="2000" dirty="0">
                <a:solidFill>
                  <a:srgbClr val="202124"/>
                </a:solidFill>
                <a:latin typeface="inherit"/>
              </a:rPr>
              <a:t> in </a:t>
            </a:r>
            <a:r>
              <a:rPr lang="fr-FR" altLang="fr-FR" sz="2000" dirty="0" err="1">
                <a:solidFill>
                  <a:srgbClr val="202124"/>
                </a:solidFill>
                <a:latin typeface="inherit"/>
              </a:rPr>
              <a:t>co-activity</a:t>
            </a:r>
            <a:r>
              <a:rPr lang="fr-FR" altLang="fr-FR" sz="2000" dirty="0">
                <a:solidFill>
                  <a:srgbClr val="202124"/>
                </a:solidFill>
                <a:latin typeface="inherit"/>
              </a:rPr>
              <a:t> (</a:t>
            </a:r>
            <a:r>
              <a:rPr lang="fr-FR" altLang="fr-FR" sz="2000" dirty="0" err="1">
                <a:solidFill>
                  <a:srgbClr val="202124"/>
                </a:solidFill>
                <a:latin typeface="inherit"/>
              </a:rPr>
              <a:t>example</a:t>
            </a:r>
            <a:r>
              <a:rPr lang="fr-FR" altLang="fr-FR" sz="2000" dirty="0">
                <a:solidFill>
                  <a:srgbClr val="202124"/>
                </a:solidFill>
                <a:latin typeface="inherit"/>
              </a:rPr>
              <a:t>: </a:t>
            </a:r>
            <a:r>
              <a:rPr lang="fr-FR" altLang="fr-FR" sz="2000" dirty="0" err="1">
                <a:solidFill>
                  <a:srgbClr val="202124"/>
                </a:solidFill>
                <a:latin typeface="inherit"/>
              </a:rPr>
              <a:t>intervene</a:t>
            </a:r>
            <a:r>
              <a:rPr lang="fr-FR" altLang="fr-FR" sz="2000" dirty="0">
                <a:solidFill>
                  <a:srgbClr val="202124"/>
                </a:solidFill>
                <a:latin typeface="inherit"/>
              </a:rPr>
              <a:t> in the offices </a:t>
            </a:r>
            <a:r>
              <a:rPr lang="fr-FR" altLang="fr-FR" sz="2000" dirty="0" err="1">
                <a:solidFill>
                  <a:srgbClr val="202124"/>
                </a:solidFill>
                <a:latin typeface="inherit"/>
              </a:rPr>
              <a:t>during</a:t>
            </a:r>
            <a:r>
              <a:rPr lang="fr-FR" altLang="fr-FR" sz="2000" dirty="0">
                <a:solidFill>
                  <a:srgbClr val="202124"/>
                </a:solidFill>
                <a:latin typeface="inherit"/>
              </a:rPr>
              <a:t> a meeting or at </a:t>
            </a:r>
            <a:r>
              <a:rPr lang="fr-FR" altLang="fr-FR" sz="2000" dirty="0" err="1">
                <a:solidFill>
                  <a:srgbClr val="202124"/>
                </a:solidFill>
                <a:latin typeface="inherit"/>
              </a:rPr>
              <a:t>lunchtime</a:t>
            </a:r>
            <a:r>
              <a:rPr lang="fr-FR" altLang="fr-FR" sz="2000" dirty="0">
                <a:solidFill>
                  <a:srgbClr val="202124"/>
                </a:solidFill>
                <a:latin typeface="inherit"/>
              </a:rPr>
              <a:t>).</a:t>
            </a:r>
            <a:r>
              <a:rPr lang="fr-FR" altLang="fr-FR" sz="2000" dirty="0"/>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
              <a:tabLst>
                <a:tab pos="1371600" algn="l"/>
              </a:tabLs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anose="05000000000000000000" pitchFamily="2" charset="2"/>
              <a:buChar char=""/>
              <a:tabLst>
                <a:tab pos="1371600" algn="l"/>
              </a:tabLst>
            </a:pPr>
            <a:r>
              <a:rPr lang="fr-FR" altLang="fr-FR" sz="2000" dirty="0" err="1">
                <a:solidFill>
                  <a:srgbClr val="202124"/>
                </a:solidFill>
                <a:latin typeface="inherit"/>
              </a:rPr>
              <a:t>Technical</a:t>
            </a:r>
            <a:r>
              <a:rPr lang="fr-FR" altLang="fr-FR" sz="2000" dirty="0">
                <a:solidFill>
                  <a:srgbClr val="202124"/>
                </a:solidFill>
                <a:latin typeface="inherit"/>
              </a:rPr>
              <a:t> </a:t>
            </a:r>
            <a:r>
              <a:rPr lang="fr-FR" altLang="fr-FR" sz="2000" dirty="0" err="1">
                <a:solidFill>
                  <a:srgbClr val="202124"/>
                </a:solidFill>
                <a:latin typeface="inherit"/>
              </a:rPr>
              <a:t>improvements</a:t>
            </a:r>
            <a:r>
              <a:rPr lang="fr-FR" altLang="fr-FR" sz="2000" dirty="0">
                <a:solidFill>
                  <a:srgbClr val="202124"/>
                </a:solidFill>
                <a:latin typeface="inherit"/>
              </a:rPr>
              <a:t> and </a:t>
            </a:r>
            <a:r>
              <a:rPr lang="fr-FR" altLang="fr-FR" sz="2000" dirty="0" err="1">
                <a:solidFill>
                  <a:srgbClr val="202124"/>
                </a:solidFill>
                <a:latin typeface="inherit"/>
              </a:rPr>
              <a:t>progress</a:t>
            </a:r>
            <a:r>
              <a:rPr lang="fr-FR" altLang="fr-FR" sz="2000" dirty="0">
                <a:solidFill>
                  <a:srgbClr val="202124"/>
                </a:solidFill>
                <a:latin typeface="inherit"/>
              </a:rPr>
              <a:t> in </a:t>
            </a:r>
            <a:r>
              <a:rPr lang="fr-FR" altLang="fr-FR" sz="2000" dirty="0" err="1">
                <a:solidFill>
                  <a:srgbClr val="202124"/>
                </a:solidFill>
                <a:latin typeface="inherit"/>
              </a:rPr>
              <a:t>ergonomics</a:t>
            </a:r>
            <a:r>
              <a:rPr lang="fr-FR" altLang="fr-FR" sz="2000" dirty="0">
                <a:solidFill>
                  <a:srgbClr val="202124"/>
                </a:solidFill>
                <a:latin typeface="inherit"/>
              </a:rPr>
              <a:t> are </a:t>
            </a:r>
            <a:r>
              <a:rPr lang="fr-FR" altLang="fr-FR" sz="2000" dirty="0" err="1">
                <a:solidFill>
                  <a:srgbClr val="202124"/>
                </a:solidFill>
                <a:latin typeface="inherit"/>
              </a:rPr>
              <a:t>increasingly</a:t>
            </a:r>
            <a:r>
              <a:rPr lang="fr-FR" altLang="fr-FR" sz="2000" dirty="0">
                <a:solidFill>
                  <a:srgbClr val="202124"/>
                </a:solidFill>
                <a:latin typeface="inherit"/>
              </a:rPr>
              <a:t> </a:t>
            </a:r>
            <a:r>
              <a:rPr lang="fr-FR" altLang="fr-FR" sz="2000" dirty="0" err="1">
                <a:solidFill>
                  <a:srgbClr val="202124"/>
                </a:solidFill>
                <a:latin typeface="inherit"/>
              </a:rPr>
              <a:t>removing</a:t>
            </a:r>
            <a:r>
              <a:rPr lang="fr-FR" altLang="fr-FR" sz="2000" dirty="0">
                <a:solidFill>
                  <a:srgbClr val="202124"/>
                </a:solidFill>
                <a:latin typeface="inherit"/>
              </a:rPr>
              <a:t> the </a:t>
            </a:r>
            <a:r>
              <a:rPr lang="fr-FR" altLang="fr-FR" sz="2000" dirty="0" err="1">
                <a:solidFill>
                  <a:srgbClr val="202124"/>
                </a:solidFill>
                <a:latin typeface="inherit"/>
              </a:rPr>
              <a:t>difficulties</a:t>
            </a:r>
            <a:r>
              <a:rPr lang="fr-FR" altLang="fr-FR" sz="2000" dirty="0">
                <a:solidFill>
                  <a:srgbClr val="202124"/>
                </a:solidFill>
                <a:latin typeface="inherit"/>
              </a:rPr>
              <a:t> </a:t>
            </a:r>
            <a:r>
              <a:rPr lang="fr-FR" altLang="fr-FR" sz="2000" dirty="0" err="1">
                <a:solidFill>
                  <a:srgbClr val="202124"/>
                </a:solidFill>
                <a:latin typeface="inherit"/>
              </a:rPr>
              <a:t>generally</a:t>
            </a:r>
            <a:r>
              <a:rPr lang="fr-FR" altLang="fr-FR" sz="2000" dirty="0">
                <a:solidFill>
                  <a:srgbClr val="202124"/>
                </a:solidFill>
                <a:latin typeface="inherit"/>
              </a:rPr>
              <a:t> </a:t>
            </a:r>
            <a:r>
              <a:rPr lang="fr-FR" altLang="fr-FR" sz="2000" dirty="0" err="1">
                <a:solidFill>
                  <a:srgbClr val="202124"/>
                </a:solidFill>
                <a:latin typeface="inherit"/>
              </a:rPr>
              <a:t>associated</a:t>
            </a:r>
            <a:r>
              <a:rPr lang="fr-FR" altLang="fr-FR" sz="2000" dirty="0">
                <a:solidFill>
                  <a:srgbClr val="202124"/>
                </a:solidFill>
                <a:latin typeface="inherit"/>
              </a:rPr>
              <a:t> </a:t>
            </a:r>
            <a:r>
              <a:rPr lang="fr-FR" altLang="fr-FR" sz="2000" dirty="0" err="1">
                <a:solidFill>
                  <a:srgbClr val="202124"/>
                </a:solidFill>
                <a:latin typeface="inherit"/>
              </a:rPr>
              <a:t>with</a:t>
            </a:r>
            <a:r>
              <a:rPr lang="fr-FR" altLang="fr-FR" sz="2000" dirty="0">
                <a:solidFill>
                  <a:srgbClr val="202124"/>
                </a:solidFill>
                <a:latin typeface="inherit"/>
              </a:rPr>
              <a:t> setting up </a:t>
            </a:r>
            <a:r>
              <a:rPr lang="fr-FR" altLang="fr-FR" sz="2000" dirty="0" err="1">
                <a:solidFill>
                  <a:srgbClr val="202124"/>
                </a:solidFill>
                <a:latin typeface="inherit"/>
              </a:rPr>
              <a:t>co-working</a:t>
            </a:r>
            <a:r>
              <a:rPr lang="fr-FR" altLang="fr-FR" sz="2000" dirty="0">
                <a:solidFill>
                  <a:srgbClr val="202124"/>
                </a:solidFill>
                <a:latin typeface="inherit"/>
              </a:rPr>
              <a:t>. Scrubber </a:t>
            </a:r>
            <a:r>
              <a:rPr lang="fr-FR" altLang="fr-FR" sz="2000" dirty="0" err="1">
                <a:solidFill>
                  <a:srgbClr val="202124"/>
                </a:solidFill>
                <a:latin typeface="inherit"/>
              </a:rPr>
              <a:t>dryers</a:t>
            </a:r>
            <a:r>
              <a:rPr lang="fr-FR" altLang="fr-FR" sz="2000" dirty="0">
                <a:solidFill>
                  <a:srgbClr val="202124"/>
                </a:solidFill>
                <a:latin typeface="inherit"/>
              </a:rPr>
              <a:t> and vacuum </a:t>
            </a:r>
            <a:r>
              <a:rPr lang="fr-FR" altLang="fr-FR" sz="2000" dirty="0" err="1">
                <a:solidFill>
                  <a:srgbClr val="202124"/>
                </a:solidFill>
                <a:latin typeface="inherit"/>
              </a:rPr>
              <a:t>cleaners</a:t>
            </a:r>
            <a:r>
              <a:rPr lang="fr-FR" altLang="fr-FR" sz="2000" dirty="0">
                <a:solidFill>
                  <a:srgbClr val="202124"/>
                </a:solidFill>
                <a:latin typeface="inherit"/>
              </a:rPr>
              <a:t> </a:t>
            </a:r>
            <a:r>
              <a:rPr lang="fr-FR" altLang="fr-FR" sz="2000" dirty="0" err="1">
                <a:solidFill>
                  <a:srgbClr val="202124"/>
                </a:solidFill>
                <a:latin typeface="inherit"/>
              </a:rPr>
              <a:t>that</a:t>
            </a:r>
            <a:r>
              <a:rPr lang="fr-FR" altLang="fr-FR" sz="2000" dirty="0">
                <a:solidFill>
                  <a:srgbClr val="202124"/>
                </a:solidFill>
                <a:latin typeface="inherit"/>
              </a:rPr>
              <a:t> are </a:t>
            </a:r>
            <a:r>
              <a:rPr lang="fr-FR" altLang="fr-FR" sz="2000" dirty="0" err="1">
                <a:solidFill>
                  <a:srgbClr val="202124"/>
                </a:solidFill>
                <a:latin typeface="inherit"/>
              </a:rPr>
              <a:t>lighter</a:t>
            </a:r>
            <a:r>
              <a:rPr lang="fr-FR" altLang="fr-FR" sz="2000" dirty="0">
                <a:solidFill>
                  <a:srgbClr val="202124"/>
                </a:solidFill>
                <a:latin typeface="inherit"/>
              </a:rPr>
              <a:t>, more </a:t>
            </a:r>
            <a:r>
              <a:rPr lang="fr-FR" altLang="fr-FR" sz="2000" dirty="0" err="1">
                <a:solidFill>
                  <a:srgbClr val="202124"/>
                </a:solidFill>
                <a:latin typeface="inherit"/>
              </a:rPr>
              <a:t>manageable</a:t>
            </a:r>
            <a:r>
              <a:rPr lang="fr-FR" altLang="fr-FR" sz="2000" dirty="0">
                <a:solidFill>
                  <a:srgbClr val="202124"/>
                </a:solidFill>
                <a:latin typeface="inherit"/>
              </a:rPr>
              <a:t> and </a:t>
            </a:r>
            <a:r>
              <a:rPr lang="fr-FR" altLang="fr-FR" sz="2000" dirty="0" err="1">
                <a:solidFill>
                  <a:srgbClr val="202124"/>
                </a:solidFill>
                <a:latin typeface="inherit"/>
              </a:rPr>
              <a:t>quieter</a:t>
            </a:r>
            <a:r>
              <a:rPr lang="fr-FR" altLang="fr-FR" sz="2000" dirty="0">
                <a:solidFill>
                  <a:srgbClr val="202124"/>
                </a:solidFill>
                <a:latin typeface="inherit"/>
              </a:rPr>
              <a:t> </a:t>
            </a:r>
            <a:r>
              <a:rPr lang="fr-FR" altLang="fr-FR" sz="2000" dirty="0" err="1">
                <a:solidFill>
                  <a:srgbClr val="202124"/>
                </a:solidFill>
                <a:latin typeface="inherit"/>
              </a:rPr>
              <a:t>allow</a:t>
            </a:r>
            <a:r>
              <a:rPr lang="fr-FR" altLang="fr-FR" sz="2000" dirty="0">
                <a:solidFill>
                  <a:srgbClr val="202124"/>
                </a:solidFill>
                <a:latin typeface="inherit"/>
              </a:rPr>
              <a:t> </a:t>
            </a:r>
            <a:r>
              <a:rPr lang="fr-FR" altLang="fr-FR" sz="2000" dirty="0" err="1">
                <a:solidFill>
                  <a:srgbClr val="202124"/>
                </a:solidFill>
                <a:latin typeface="inherit"/>
              </a:rPr>
              <a:t>discreet</a:t>
            </a:r>
            <a:r>
              <a:rPr lang="fr-FR" altLang="fr-FR" sz="2000" dirty="0">
                <a:solidFill>
                  <a:srgbClr val="202124"/>
                </a:solidFill>
                <a:latin typeface="inherit"/>
              </a:rPr>
              <a:t> interventions and </a:t>
            </a:r>
            <a:r>
              <a:rPr lang="fr-FR" altLang="fr-FR" sz="2000" dirty="0" err="1">
                <a:solidFill>
                  <a:srgbClr val="202124"/>
                </a:solidFill>
                <a:latin typeface="inherit"/>
              </a:rPr>
              <a:t>generate</a:t>
            </a:r>
            <a:r>
              <a:rPr lang="fr-FR" altLang="fr-FR" sz="2000" dirty="0">
                <a:solidFill>
                  <a:srgbClr val="202124"/>
                </a:solidFill>
                <a:latin typeface="inherit"/>
              </a:rPr>
              <a:t> </a:t>
            </a:r>
            <a:r>
              <a:rPr lang="fr-FR" altLang="fr-FR" sz="2000" dirty="0" err="1">
                <a:solidFill>
                  <a:srgbClr val="202124"/>
                </a:solidFill>
                <a:latin typeface="inherit"/>
              </a:rPr>
              <a:t>little</a:t>
            </a:r>
            <a:r>
              <a:rPr lang="fr-FR" altLang="fr-FR" sz="2000" dirty="0">
                <a:solidFill>
                  <a:srgbClr val="202124"/>
                </a:solidFill>
                <a:latin typeface="inherit"/>
              </a:rPr>
              <a:t> nuisance.</a:t>
            </a:r>
            <a:r>
              <a:rPr lang="fr-FR" altLang="fr-FR" sz="2000" dirty="0"/>
              <a:t> </a:t>
            </a:r>
            <a:endParaRPr lang="fr-FR" altLang="fr-FR" sz="2000" dirty="0">
              <a:latin typeface="Arial" panose="020B0604020202020204" pitchFamily="34" charset="0"/>
            </a:endParaRPr>
          </a:p>
          <a:p>
            <a:pPr marL="342900" lvl="0" indent="-342900" algn="just">
              <a:lnSpc>
                <a:spcPct val="107000"/>
              </a:lnSpc>
              <a:spcAft>
                <a:spcPts val="800"/>
              </a:spcAft>
              <a:buFont typeface="Wingdings" panose="05000000000000000000" pitchFamily="2" charset="2"/>
              <a:buChar char=""/>
              <a:tabLst>
                <a:tab pos="1371600" algn="l"/>
              </a:tabLs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1">
            <a:extLst>
              <a:ext uri="{FF2B5EF4-FFF2-40B4-BE49-F238E27FC236}">
                <a16:creationId xmlns:a16="http://schemas.microsoft.com/office/drawing/2014/main" id="{1902A5CD-FBCC-5524-8927-CAC54066D3E5}"/>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7" name="Rectangle 2">
            <a:extLst>
              <a:ext uri="{FF2B5EF4-FFF2-40B4-BE49-F238E27FC236}">
                <a16:creationId xmlns:a16="http://schemas.microsoft.com/office/drawing/2014/main" id="{1C965524-CEC6-6ECB-922F-DDBCA433CCE7}"/>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4701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C22868C-E296-0D0D-1193-28152D84AD72}"/>
              </a:ext>
            </a:extLst>
          </p:cNvPr>
          <p:cNvSpPr>
            <a:spLocks noGrp="1"/>
          </p:cNvSpPr>
          <p:nvPr>
            <p:ph idx="1"/>
          </p:nvPr>
        </p:nvSpPr>
        <p:spPr/>
        <p:txBody>
          <a:bodyPr>
            <a:normAutofit/>
          </a:bodyPr>
          <a:lstStyle/>
          <a:p>
            <a:pPr marL="0" indent="0">
              <a:buNone/>
            </a:pPr>
            <a:br>
              <a:rPr lang="en-US" b="1" dirty="0"/>
            </a:br>
            <a:r>
              <a:rPr lang="en-US" b="1" i="0" dirty="0">
                <a:solidFill>
                  <a:srgbClr val="202124"/>
                </a:solidFill>
                <a:effectLst/>
                <a:latin typeface="arial" panose="020B0604020202020204" pitchFamily="34" charset="0"/>
              </a:rPr>
              <a:t>“We receive a lot of outside audiences”</a:t>
            </a:r>
            <a:endParaRPr lang="fr-FR" b="1" dirty="0"/>
          </a:p>
        </p:txBody>
      </p:sp>
      <p:sp>
        <p:nvSpPr>
          <p:cNvPr id="4" name="Espace réservé de la date 3">
            <a:extLst>
              <a:ext uri="{FF2B5EF4-FFF2-40B4-BE49-F238E27FC236}">
                <a16:creationId xmlns:a16="http://schemas.microsoft.com/office/drawing/2014/main" id="{201C057C-0B03-7EBE-3155-7B217BA71331}"/>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4144FC56-A17F-3112-3EFF-4138954464B6}"/>
              </a:ext>
            </a:extLst>
          </p:cNvPr>
          <p:cNvSpPr>
            <a:spLocks noGrp="1"/>
          </p:cNvSpPr>
          <p:nvPr>
            <p:ph type="ftr" sz="quarter" idx="11"/>
          </p:nvPr>
        </p:nvSpPr>
        <p:spPr/>
        <p:txBody>
          <a:bodyPr/>
          <a:lstStyle/>
          <a:p>
            <a:r>
              <a:rPr lang="fr-FR"/>
              <a:t>Monde de la Propreté</a:t>
            </a:r>
            <a:endParaRPr lang="fr-FR" dirty="0"/>
          </a:p>
        </p:txBody>
      </p:sp>
      <p:sp>
        <p:nvSpPr>
          <p:cNvPr id="8" name="ZoneTexte 7">
            <a:extLst>
              <a:ext uri="{FF2B5EF4-FFF2-40B4-BE49-F238E27FC236}">
                <a16:creationId xmlns:a16="http://schemas.microsoft.com/office/drawing/2014/main" id="{C98A6BF6-A1D5-9E49-1DD0-4AFF30EDABF6}"/>
              </a:ext>
            </a:extLst>
          </p:cNvPr>
          <p:cNvSpPr txBox="1"/>
          <p:nvPr/>
        </p:nvSpPr>
        <p:spPr>
          <a:xfrm>
            <a:off x="1557147" y="2320947"/>
            <a:ext cx="9077706" cy="3010119"/>
          </a:xfrm>
          <a:prstGeom prst="rect">
            <a:avLst/>
          </a:prstGeom>
          <a:noFill/>
        </p:spPr>
        <p:txBody>
          <a:bodyPr wrap="square">
            <a:spAutoFit/>
          </a:bodyPr>
          <a:lstStyle/>
          <a:p>
            <a:pPr marL="342900" indent="-342900" algn="just">
              <a:lnSpc>
                <a:spcPct val="107000"/>
              </a:lnSpc>
              <a:buFont typeface="Wingdings" panose="05000000000000000000" pitchFamily="2" charset="2"/>
              <a:buChar char=""/>
              <a:tabLst>
                <a:tab pos="1371600" algn="l"/>
              </a:tabLst>
            </a:pPr>
            <a:r>
              <a:rPr lang="fr-FR" altLang="fr-FR" sz="2000" dirty="0">
                <a:solidFill>
                  <a:srgbClr val="202124"/>
                </a:solidFill>
                <a:latin typeface="inherit"/>
              </a:rPr>
              <a:t>This </a:t>
            </a:r>
            <a:r>
              <a:rPr lang="fr-FR" altLang="fr-FR" sz="2000" dirty="0" err="1">
                <a:solidFill>
                  <a:srgbClr val="202124"/>
                </a:solidFill>
                <a:latin typeface="inherit"/>
              </a:rPr>
              <a:t>is</a:t>
            </a:r>
            <a:r>
              <a:rPr lang="fr-FR" altLang="fr-FR" sz="2000" dirty="0">
                <a:solidFill>
                  <a:srgbClr val="202124"/>
                </a:solidFill>
                <a:latin typeface="inherit"/>
              </a:rPr>
              <a:t> not a </a:t>
            </a:r>
            <a:r>
              <a:rPr lang="fr-FR" altLang="fr-FR" sz="2000" dirty="0" err="1">
                <a:solidFill>
                  <a:srgbClr val="202124"/>
                </a:solidFill>
                <a:latin typeface="inherit"/>
              </a:rPr>
              <a:t>problem</a:t>
            </a:r>
            <a:r>
              <a:rPr lang="fr-FR" altLang="fr-FR" sz="2000" dirty="0">
                <a:solidFill>
                  <a:srgbClr val="202124"/>
                </a:solidFill>
                <a:latin typeface="inherit"/>
              </a:rPr>
              <a:t> </a:t>
            </a:r>
            <a:r>
              <a:rPr lang="fr-FR" altLang="fr-FR" sz="2000" dirty="0" err="1">
                <a:solidFill>
                  <a:srgbClr val="202124"/>
                </a:solidFill>
                <a:latin typeface="inherit"/>
              </a:rPr>
              <a:t>because</a:t>
            </a:r>
            <a:r>
              <a:rPr lang="fr-FR" altLang="fr-FR" sz="2000" dirty="0">
                <a:solidFill>
                  <a:srgbClr val="202124"/>
                </a:solidFill>
                <a:latin typeface="inherit"/>
              </a:rPr>
              <a:t> the </a:t>
            </a:r>
            <a:r>
              <a:rPr lang="fr-FR" altLang="fr-FR" sz="2000" dirty="0" err="1">
                <a:solidFill>
                  <a:srgbClr val="202124"/>
                </a:solidFill>
                <a:latin typeface="inherit"/>
              </a:rPr>
              <a:t>reception</a:t>
            </a:r>
            <a:r>
              <a:rPr lang="fr-FR" altLang="fr-FR" sz="2000" dirty="0">
                <a:solidFill>
                  <a:srgbClr val="202124"/>
                </a:solidFill>
                <a:latin typeface="inherit"/>
              </a:rPr>
              <a:t> halls can </a:t>
            </a:r>
            <a:r>
              <a:rPr lang="fr-FR" altLang="fr-FR" sz="2000" dirty="0" err="1">
                <a:solidFill>
                  <a:srgbClr val="202124"/>
                </a:solidFill>
                <a:latin typeface="inherit"/>
              </a:rPr>
              <a:t>generally</a:t>
            </a:r>
            <a:r>
              <a:rPr lang="fr-FR" altLang="fr-FR" sz="2000" dirty="0">
                <a:solidFill>
                  <a:srgbClr val="202124"/>
                </a:solidFill>
                <a:latin typeface="inherit"/>
              </a:rPr>
              <a:t> </a:t>
            </a:r>
            <a:r>
              <a:rPr lang="fr-FR" altLang="fr-FR" sz="2000" dirty="0" err="1">
                <a:solidFill>
                  <a:srgbClr val="202124"/>
                </a:solidFill>
                <a:latin typeface="inherit"/>
              </a:rPr>
              <a:t>be</a:t>
            </a:r>
            <a:r>
              <a:rPr lang="fr-FR" altLang="fr-FR" sz="2000" dirty="0">
                <a:solidFill>
                  <a:srgbClr val="202124"/>
                </a:solidFill>
                <a:latin typeface="inherit"/>
              </a:rPr>
              <a:t> made </a:t>
            </a:r>
            <a:r>
              <a:rPr lang="fr-FR" altLang="fr-FR" sz="2000" dirty="0" err="1">
                <a:solidFill>
                  <a:srgbClr val="202124"/>
                </a:solidFill>
                <a:latin typeface="inherit"/>
              </a:rPr>
              <a:t>before</a:t>
            </a:r>
            <a:r>
              <a:rPr lang="fr-FR" altLang="fr-FR" sz="2000" dirty="0">
                <a:solidFill>
                  <a:srgbClr val="202124"/>
                </a:solidFill>
                <a:latin typeface="inherit"/>
              </a:rPr>
              <a:t> the </a:t>
            </a:r>
            <a:r>
              <a:rPr lang="fr-FR" altLang="fr-FR" sz="2000" dirty="0" err="1">
                <a:solidFill>
                  <a:srgbClr val="202124"/>
                </a:solidFill>
                <a:latin typeface="inherit"/>
              </a:rPr>
              <a:t>arrival</a:t>
            </a:r>
            <a:r>
              <a:rPr lang="fr-FR" altLang="fr-FR" sz="2000" dirty="0">
                <a:solidFill>
                  <a:srgbClr val="202124"/>
                </a:solidFill>
                <a:latin typeface="inherit"/>
              </a:rPr>
              <a:t> of the occupants and the circulations and the </a:t>
            </a:r>
            <a:r>
              <a:rPr lang="fr-FR" altLang="fr-FR" sz="2000" dirty="0" err="1">
                <a:solidFill>
                  <a:srgbClr val="202124"/>
                </a:solidFill>
                <a:latin typeface="inherit"/>
              </a:rPr>
              <a:t>toilets</a:t>
            </a:r>
            <a:r>
              <a:rPr lang="fr-FR" altLang="fr-FR" sz="2000" dirty="0">
                <a:solidFill>
                  <a:srgbClr val="202124"/>
                </a:solidFill>
                <a:latin typeface="inherit"/>
              </a:rPr>
              <a:t> can </a:t>
            </a:r>
            <a:r>
              <a:rPr lang="fr-FR" altLang="fr-FR" sz="2000" dirty="0" err="1">
                <a:solidFill>
                  <a:srgbClr val="202124"/>
                </a:solidFill>
                <a:latin typeface="inherit"/>
              </a:rPr>
              <a:t>be</a:t>
            </a:r>
            <a:r>
              <a:rPr lang="fr-FR" altLang="fr-FR" sz="2000" dirty="0">
                <a:solidFill>
                  <a:srgbClr val="202124"/>
                </a:solidFill>
                <a:latin typeface="inherit"/>
              </a:rPr>
              <a:t> made in the </a:t>
            </a:r>
            <a:r>
              <a:rPr lang="fr-FR" altLang="fr-FR" sz="2000" dirty="0" err="1">
                <a:solidFill>
                  <a:srgbClr val="202124"/>
                </a:solidFill>
                <a:latin typeface="inherit"/>
              </a:rPr>
              <a:t>presence</a:t>
            </a:r>
            <a:r>
              <a:rPr lang="fr-FR" altLang="fr-FR" sz="2000" dirty="0">
                <a:solidFill>
                  <a:srgbClr val="202124"/>
                </a:solidFill>
                <a:latin typeface="inherit"/>
              </a:rPr>
              <a:t> of the occupants. On the </a:t>
            </a:r>
            <a:r>
              <a:rPr lang="fr-FR" altLang="fr-FR" sz="2000" dirty="0" err="1">
                <a:solidFill>
                  <a:srgbClr val="202124"/>
                </a:solidFill>
                <a:latin typeface="inherit"/>
              </a:rPr>
              <a:t>contrary</a:t>
            </a:r>
            <a:r>
              <a:rPr lang="fr-FR" altLang="fr-FR" sz="2000" dirty="0">
                <a:solidFill>
                  <a:srgbClr val="202124"/>
                </a:solidFill>
                <a:latin typeface="inherit"/>
              </a:rPr>
              <a:t>, </a:t>
            </a:r>
            <a:r>
              <a:rPr lang="fr-FR" altLang="fr-FR" sz="2000" dirty="0" err="1">
                <a:solidFill>
                  <a:srgbClr val="202124"/>
                </a:solidFill>
                <a:latin typeface="inherit"/>
              </a:rPr>
              <a:t>it</a:t>
            </a:r>
            <a:r>
              <a:rPr lang="fr-FR" altLang="fr-FR" sz="2000" dirty="0">
                <a:solidFill>
                  <a:srgbClr val="202124"/>
                </a:solidFill>
                <a:latin typeface="inherit"/>
              </a:rPr>
              <a:t> </a:t>
            </a:r>
            <a:r>
              <a:rPr lang="fr-FR" altLang="fr-FR" sz="2000" dirty="0" err="1">
                <a:solidFill>
                  <a:srgbClr val="202124"/>
                </a:solidFill>
                <a:latin typeface="inherit"/>
              </a:rPr>
              <a:t>keeps</a:t>
            </a:r>
            <a:r>
              <a:rPr lang="fr-FR" altLang="fr-FR" sz="2000" dirty="0">
                <a:solidFill>
                  <a:srgbClr val="202124"/>
                </a:solidFill>
                <a:latin typeface="inherit"/>
              </a:rPr>
              <a:t> </a:t>
            </a:r>
            <a:r>
              <a:rPr lang="fr-FR" altLang="fr-FR" sz="2000" dirty="0" err="1">
                <a:solidFill>
                  <a:srgbClr val="202124"/>
                </a:solidFill>
                <a:latin typeface="inherit"/>
              </a:rPr>
              <a:t>them</a:t>
            </a:r>
            <a:r>
              <a:rPr lang="fr-FR" altLang="fr-FR" sz="2000" dirty="0">
                <a:solidFill>
                  <a:srgbClr val="202124"/>
                </a:solidFill>
                <a:latin typeface="inherit"/>
              </a:rPr>
              <a:t> clean </a:t>
            </a:r>
            <a:r>
              <a:rPr lang="fr-FR" altLang="fr-FR" sz="2000" dirty="0" err="1">
                <a:solidFill>
                  <a:srgbClr val="202124"/>
                </a:solidFill>
                <a:latin typeface="inherit"/>
              </a:rPr>
              <a:t>continuously</a:t>
            </a:r>
            <a:r>
              <a:rPr lang="fr-FR" altLang="fr-FR" sz="2000" dirty="0">
                <a:solidFill>
                  <a:srgbClr val="202124"/>
                </a:solidFill>
                <a:latin typeface="inherit"/>
              </a:rPr>
              <a:t>.</a:t>
            </a:r>
            <a:r>
              <a:rPr lang="fr-FR" altLang="fr-FR" sz="2000" dirty="0"/>
              <a:t> </a:t>
            </a:r>
            <a:endParaRPr lang="fr-FR" altLang="fr-FR" sz="2000" dirty="0">
              <a:latin typeface="Arial" panose="020B0604020202020204" pitchFamily="34" charset="0"/>
            </a:endParaRPr>
          </a:p>
          <a:p>
            <a:pPr marL="342900" lvl="0" indent="-342900" algn="just">
              <a:lnSpc>
                <a:spcPct val="107000"/>
              </a:lnSpc>
              <a:buFont typeface="Wingdings" panose="05000000000000000000" pitchFamily="2" charset="2"/>
              <a:buChar char=""/>
              <a:tabLst>
                <a:tab pos="1371600" algn="l"/>
              </a:tabLst>
            </a:pPr>
            <a:endParaRPr lang="fr-FR" sz="20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buFont typeface="Wingdings" panose="05000000000000000000" pitchFamily="2" charset="2"/>
              <a:buChar char=""/>
              <a:tabLst>
                <a:tab pos="1371600" algn="l"/>
              </a:tabLst>
            </a:pPr>
            <a:r>
              <a:rPr lang="fr-FR" altLang="fr-FR" sz="2000" dirty="0">
                <a:solidFill>
                  <a:srgbClr val="202124"/>
                </a:solidFill>
                <a:latin typeface="inherit"/>
              </a:rPr>
              <a:t>In addition, </a:t>
            </a:r>
            <a:r>
              <a:rPr lang="fr-FR" altLang="fr-FR" sz="2000" dirty="0" err="1">
                <a:solidFill>
                  <a:srgbClr val="202124"/>
                </a:solidFill>
                <a:latin typeface="inherit"/>
              </a:rPr>
              <a:t>working</a:t>
            </a:r>
            <a:r>
              <a:rPr lang="fr-FR" altLang="fr-FR" sz="2000" dirty="0">
                <a:solidFill>
                  <a:srgbClr val="202124"/>
                </a:solidFill>
                <a:latin typeface="inherit"/>
              </a:rPr>
              <a:t> </a:t>
            </a:r>
            <a:r>
              <a:rPr lang="fr-FR" altLang="fr-FR" sz="2000" dirty="0" err="1">
                <a:solidFill>
                  <a:srgbClr val="202124"/>
                </a:solidFill>
                <a:latin typeface="inherit"/>
              </a:rPr>
              <a:t>continuously</a:t>
            </a:r>
            <a:r>
              <a:rPr lang="fr-FR" altLang="fr-FR" sz="2000" dirty="0">
                <a:solidFill>
                  <a:srgbClr val="202124"/>
                </a:solidFill>
                <a:latin typeface="inherit"/>
              </a:rPr>
              <a:t> and/or </a:t>
            </a:r>
            <a:r>
              <a:rPr lang="fr-FR" altLang="fr-FR" sz="2000" dirty="0" err="1">
                <a:solidFill>
                  <a:srgbClr val="202124"/>
                </a:solidFill>
                <a:latin typeface="inherit"/>
              </a:rPr>
              <a:t>during</a:t>
            </a:r>
            <a:r>
              <a:rPr lang="fr-FR" altLang="fr-FR" sz="2000" dirty="0">
                <a:solidFill>
                  <a:srgbClr val="202124"/>
                </a:solidFill>
                <a:latin typeface="inherit"/>
              </a:rPr>
              <a:t> the </a:t>
            </a:r>
            <a:r>
              <a:rPr lang="fr-FR" altLang="fr-FR" sz="2000" dirty="0" err="1">
                <a:solidFill>
                  <a:srgbClr val="202124"/>
                </a:solidFill>
                <a:latin typeface="inherit"/>
              </a:rPr>
              <a:t>day</a:t>
            </a:r>
            <a:r>
              <a:rPr lang="fr-FR" altLang="fr-FR" sz="2000" dirty="0">
                <a:solidFill>
                  <a:srgbClr val="202124"/>
                </a:solidFill>
                <a:latin typeface="inherit"/>
              </a:rPr>
              <a:t> </a:t>
            </a:r>
            <a:r>
              <a:rPr lang="fr-FR" altLang="fr-FR" sz="2000" dirty="0" err="1">
                <a:solidFill>
                  <a:srgbClr val="202124"/>
                </a:solidFill>
                <a:latin typeface="inherit"/>
              </a:rPr>
              <a:t>makes</a:t>
            </a:r>
            <a:r>
              <a:rPr lang="fr-FR" altLang="fr-FR" sz="2000" dirty="0">
                <a:solidFill>
                  <a:srgbClr val="202124"/>
                </a:solidFill>
                <a:latin typeface="inherit"/>
              </a:rPr>
              <a:t> the service visible and </a:t>
            </a:r>
            <a:r>
              <a:rPr lang="fr-FR" altLang="fr-FR" sz="2000" dirty="0" err="1">
                <a:solidFill>
                  <a:srgbClr val="202124"/>
                </a:solidFill>
                <a:latin typeface="inherit"/>
              </a:rPr>
              <a:t>reinforces</a:t>
            </a:r>
            <a:r>
              <a:rPr lang="fr-FR" altLang="fr-FR" sz="2000" dirty="0">
                <a:solidFill>
                  <a:srgbClr val="202124"/>
                </a:solidFill>
                <a:latin typeface="inherit"/>
              </a:rPr>
              <a:t> the perception of </a:t>
            </a:r>
            <a:r>
              <a:rPr lang="fr-FR" altLang="fr-FR" sz="2000" dirty="0" err="1">
                <a:solidFill>
                  <a:srgbClr val="202124"/>
                </a:solidFill>
                <a:latin typeface="inherit"/>
              </a:rPr>
              <a:t>cleanliness</a:t>
            </a:r>
            <a:r>
              <a:rPr lang="fr-FR" altLang="fr-FR" sz="2000" dirty="0">
                <a:solidFill>
                  <a:srgbClr val="202124"/>
                </a:solidFill>
                <a:latin typeface="inherit"/>
              </a:rPr>
              <a:t> of the </a:t>
            </a:r>
            <a:r>
              <a:rPr lang="fr-FR" altLang="fr-FR" sz="2000" dirty="0" err="1">
                <a:solidFill>
                  <a:srgbClr val="202124"/>
                </a:solidFill>
                <a:latin typeface="inherit"/>
              </a:rPr>
              <a:t>spaces</a:t>
            </a:r>
            <a:r>
              <a:rPr lang="fr-FR" altLang="fr-FR" sz="2000" dirty="0">
                <a:solidFill>
                  <a:srgbClr val="202124"/>
                </a:solidFill>
                <a:latin typeface="inherit"/>
              </a:rPr>
              <a:t>. </a:t>
            </a:r>
            <a:r>
              <a:rPr lang="fr-FR" altLang="fr-FR" sz="2000" dirty="0" err="1">
                <a:solidFill>
                  <a:srgbClr val="202124"/>
                </a:solidFill>
                <a:latin typeface="inherit"/>
              </a:rPr>
              <a:t>Studies</a:t>
            </a:r>
            <a:r>
              <a:rPr lang="fr-FR" altLang="fr-FR" sz="2000" dirty="0">
                <a:solidFill>
                  <a:srgbClr val="202124"/>
                </a:solidFill>
                <a:latin typeface="inherit"/>
              </a:rPr>
              <a:t> have </a:t>
            </a:r>
            <a:r>
              <a:rPr lang="fr-FR" altLang="fr-FR" sz="2000" dirty="0" err="1">
                <a:solidFill>
                  <a:srgbClr val="202124"/>
                </a:solidFill>
                <a:latin typeface="inherit"/>
              </a:rPr>
              <a:t>shown</a:t>
            </a:r>
            <a:r>
              <a:rPr lang="fr-FR" altLang="fr-FR" sz="2000" dirty="0">
                <a:solidFill>
                  <a:srgbClr val="202124"/>
                </a:solidFill>
                <a:latin typeface="inherit"/>
              </a:rPr>
              <a:t> </a:t>
            </a:r>
            <a:r>
              <a:rPr lang="fr-FR" altLang="fr-FR" sz="2000" dirty="0" err="1">
                <a:solidFill>
                  <a:srgbClr val="202124"/>
                </a:solidFill>
                <a:latin typeface="inherit"/>
              </a:rPr>
              <a:t>that</a:t>
            </a:r>
            <a:r>
              <a:rPr lang="fr-FR" altLang="fr-FR" sz="2000" dirty="0">
                <a:solidFill>
                  <a:srgbClr val="202124"/>
                </a:solidFill>
                <a:latin typeface="inherit"/>
              </a:rPr>
              <a:t> </a:t>
            </a:r>
            <a:r>
              <a:rPr lang="fr-FR" altLang="fr-FR" sz="2000" dirty="0" err="1">
                <a:solidFill>
                  <a:srgbClr val="202124"/>
                </a:solidFill>
                <a:latin typeface="inherit"/>
              </a:rPr>
              <a:t>this</a:t>
            </a:r>
            <a:r>
              <a:rPr lang="fr-FR" altLang="fr-FR" sz="2000" dirty="0">
                <a:solidFill>
                  <a:srgbClr val="202124"/>
                </a:solidFill>
                <a:latin typeface="inherit"/>
              </a:rPr>
              <a:t> </a:t>
            </a:r>
            <a:r>
              <a:rPr lang="fr-FR" altLang="fr-FR" sz="2000" dirty="0" err="1">
                <a:solidFill>
                  <a:srgbClr val="202124"/>
                </a:solidFill>
                <a:latin typeface="inherit"/>
              </a:rPr>
              <a:t>could</a:t>
            </a:r>
            <a:r>
              <a:rPr lang="fr-FR" altLang="fr-FR" sz="2000" dirty="0">
                <a:solidFill>
                  <a:srgbClr val="202124"/>
                </a:solidFill>
                <a:latin typeface="inherit"/>
              </a:rPr>
              <a:t> have a favorable impact on the image of the </a:t>
            </a:r>
            <a:r>
              <a:rPr lang="fr-FR" altLang="fr-FR" sz="2000" dirty="0" err="1">
                <a:solidFill>
                  <a:srgbClr val="202124"/>
                </a:solidFill>
                <a:latin typeface="inherit"/>
              </a:rPr>
              <a:t>company</a:t>
            </a:r>
            <a:r>
              <a:rPr lang="fr-FR" altLang="fr-FR" sz="2000" dirty="0">
                <a:solidFill>
                  <a:srgbClr val="202124"/>
                </a:solidFill>
                <a:latin typeface="inherit"/>
              </a:rPr>
              <a:t> and </a:t>
            </a:r>
            <a:r>
              <a:rPr lang="fr-FR" altLang="fr-FR" sz="2000" dirty="0" err="1">
                <a:solidFill>
                  <a:srgbClr val="202124"/>
                </a:solidFill>
                <a:latin typeface="inherit"/>
              </a:rPr>
              <a:t>enhance</a:t>
            </a:r>
            <a:r>
              <a:rPr lang="fr-FR" altLang="fr-FR" sz="2000" dirty="0">
                <a:solidFill>
                  <a:srgbClr val="202124"/>
                </a:solidFill>
                <a:latin typeface="inherit"/>
              </a:rPr>
              <a:t> </a:t>
            </a:r>
            <a:r>
              <a:rPr lang="fr-FR" altLang="fr-FR" sz="2000" dirty="0" err="1">
                <a:solidFill>
                  <a:srgbClr val="202124"/>
                </a:solidFill>
                <a:latin typeface="inherit"/>
              </a:rPr>
              <a:t>its</a:t>
            </a:r>
            <a:r>
              <a:rPr lang="fr-FR" altLang="fr-FR" sz="2000" dirty="0">
                <a:solidFill>
                  <a:srgbClr val="202124"/>
                </a:solidFill>
                <a:latin typeface="inherit"/>
              </a:rPr>
              <a:t> CSR </a:t>
            </a:r>
            <a:r>
              <a:rPr lang="fr-FR" altLang="fr-FR" sz="2000" dirty="0" err="1">
                <a:solidFill>
                  <a:srgbClr val="202124"/>
                </a:solidFill>
                <a:latin typeface="inherit"/>
              </a:rPr>
              <a:t>commitment</a:t>
            </a:r>
            <a:r>
              <a:rPr lang="fr-FR" altLang="fr-FR" sz="2000" dirty="0">
                <a:solidFill>
                  <a:srgbClr val="202124"/>
                </a:solidFill>
                <a:latin typeface="inherit"/>
              </a:rPr>
              <a:t> to </a:t>
            </a:r>
            <a:r>
              <a:rPr lang="fr-FR" altLang="fr-FR" sz="2000" dirty="0" err="1">
                <a:solidFill>
                  <a:srgbClr val="202124"/>
                </a:solidFill>
                <a:latin typeface="inherit"/>
              </a:rPr>
              <a:t>its</a:t>
            </a:r>
            <a:r>
              <a:rPr lang="fr-FR" altLang="fr-FR" sz="2000" dirty="0">
                <a:solidFill>
                  <a:srgbClr val="202124"/>
                </a:solidFill>
                <a:latin typeface="inherit"/>
              </a:rPr>
              <a:t> </a:t>
            </a:r>
            <a:r>
              <a:rPr lang="fr-FR" altLang="fr-FR" sz="2000" dirty="0" err="1">
                <a:solidFill>
                  <a:srgbClr val="202124"/>
                </a:solidFill>
                <a:latin typeface="inherit"/>
              </a:rPr>
              <a:t>partners</a:t>
            </a:r>
            <a:r>
              <a:rPr lang="fr-FR" altLang="fr-FR" sz="2000" dirty="0">
                <a:solidFill>
                  <a:srgbClr val="202124"/>
                </a:solidFill>
                <a:latin typeface="inherit"/>
              </a:rPr>
              <a:t>.</a:t>
            </a:r>
            <a:r>
              <a:rPr lang="fr-FR" altLang="fr-FR" sz="2000" dirty="0"/>
              <a:t> </a:t>
            </a:r>
            <a:endParaRPr lang="fr-FR" altLang="fr-FR" sz="2000" dirty="0">
              <a:latin typeface="Arial" panose="020B0604020202020204" pitchFamily="34" charset="0"/>
            </a:endParaRPr>
          </a:p>
          <a:p>
            <a:pPr marL="342900" lvl="0" indent="-342900" algn="just">
              <a:lnSpc>
                <a:spcPct val="107000"/>
              </a:lnSpc>
              <a:buFont typeface="Wingdings" panose="05000000000000000000" pitchFamily="2" charset="2"/>
              <a:buChar char=""/>
              <a:tabLst>
                <a:tab pos="1371600" algn="l"/>
              </a:tabLst>
            </a:pP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1">
            <a:extLst>
              <a:ext uri="{FF2B5EF4-FFF2-40B4-BE49-F238E27FC236}">
                <a16:creationId xmlns:a16="http://schemas.microsoft.com/office/drawing/2014/main" id="{F2A3C98C-693D-C7D3-2EFC-92A8892D2589}"/>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7" name="Rectangle 2">
            <a:extLst>
              <a:ext uri="{FF2B5EF4-FFF2-40B4-BE49-F238E27FC236}">
                <a16:creationId xmlns:a16="http://schemas.microsoft.com/office/drawing/2014/main" id="{CB818E61-5CC8-5CA8-19C1-DAC15B87823B}"/>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1" name="Titre 1">
            <a:extLst>
              <a:ext uri="{FF2B5EF4-FFF2-40B4-BE49-F238E27FC236}">
                <a16:creationId xmlns:a16="http://schemas.microsoft.com/office/drawing/2014/main" id="{D80F8A09-6EFE-0437-4205-83009008DC74}"/>
              </a:ext>
            </a:extLst>
          </p:cNvPr>
          <p:cNvSpPr>
            <a:spLocks noGrp="1"/>
          </p:cNvSpPr>
          <p:nvPr>
            <p:ph type="title"/>
          </p:nvPr>
        </p:nvSpPr>
        <p:spPr>
          <a:xfrm>
            <a:off x="838200" y="318846"/>
            <a:ext cx="10515600" cy="645827"/>
          </a:xfrm>
        </p:spPr>
        <p:txBody>
          <a:bodyPr/>
          <a:lstStyle/>
          <a:p>
            <a:r>
              <a:rPr lang="fr-FR" dirty="0" err="1">
                <a:solidFill>
                  <a:srgbClr val="F47727"/>
                </a:solidFill>
              </a:rPr>
              <a:t>Reassure</a:t>
            </a:r>
            <a:r>
              <a:rPr lang="fr-FR" dirty="0">
                <a:solidFill>
                  <a:srgbClr val="F47727"/>
                </a:solidFill>
              </a:rPr>
              <a:t> and </a:t>
            </a:r>
            <a:r>
              <a:rPr lang="fr-FR" dirty="0" err="1">
                <a:solidFill>
                  <a:srgbClr val="F47727"/>
                </a:solidFill>
              </a:rPr>
              <a:t>deconscruct</a:t>
            </a:r>
            <a:r>
              <a:rPr lang="fr-FR" dirty="0">
                <a:solidFill>
                  <a:srgbClr val="F47727"/>
                </a:solidFill>
              </a:rPr>
              <a:t> </a:t>
            </a:r>
            <a:r>
              <a:rPr lang="fr-FR" dirty="0" err="1">
                <a:solidFill>
                  <a:srgbClr val="F47727"/>
                </a:solidFill>
              </a:rPr>
              <a:t>received</a:t>
            </a:r>
            <a:r>
              <a:rPr lang="fr-FR" dirty="0">
                <a:solidFill>
                  <a:srgbClr val="F47727"/>
                </a:solidFill>
              </a:rPr>
              <a:t> </a:t>
            </a:r>
            <a:r>
              <a:rPr lang="fr-FR" dirty="0" err="1">
                <a:solidFill>
                  <a:srgbClr val="F47727"/>
                </a:solidFill>
              </a:rPr>
              <a:t>ideas</a:t>
            </a:r>
            <a:endParaRPr lang="fr-FR" dirty="0">
              <a:solidFill>
                <a:srgbClr val="F47727"/>
              </a:solidFill>
            </a:endParaRPr>
          </a:p>
        </p:txBody>
      </p:sp>
    </p:spTree>
    <p:extLst>
      <p:ext uri="{BB962C8B-B14F-4D97-AF65-F5344CB8AC3E}">
        <p14:creationId xmlns:p14="http://schemas.microsoft.com/office/powerpoint/2010/main" val="248859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C22868C-E296-0D0D-1193-28152D84AD72}"/>
              </a:ext>
            </a:extLst>
          </p:cNvPr>
          <p:cNvSpPr>
            <a:spLocks noGrp="1"/>
          </p:cNvSpPr>
          <p:nvPr>
            <p:ph idx="1"/>
          </p:nvPr>
        </p:nvSpPr>
        <p:spPr/>
        <p:txBody>
          <a:bodyPr/>
          <a:lstStyle/>
          <a:p>
            <a:pPr marL="0" indent="0">
              <a:buNone/>
            </a:pPr>
            <a:br>
              <a:rPr lang="en-US" sz="1600" dirty="0"/>
            </a:br>
            <a:r>
              <a:rPr lang="en-US" b="1" i="0" dirty="0">
                <a:solidFill>
                  <a:srgbClr val="202124"/>
                </a:solidFill>
                <a:effectLst/>
                <a:latin typeface="arial" panose="020B0604020202020204" pitchFamily="34" charset="0"/>
              </a:rPr>
              <a:t>“We have a need for confidentiality in relation to our activity”</a:t>
            </a:r>
            <a:endParaRPr lang="fr-FR" b="1" dirty="0"/>
          </a:p>
        </p:txBody>
      </p:sp>
      <p:sp>
        <p:nvSpPr>
          <p:cNvPr id="4" name="Espace réservé de la date 3">
            <a:extLst>
              <a:ext uri="{FF2B5EF4-FFF2-40B4-BE49-F238E27FC236}">
                <a16:creationId xmlns:a16="http://schemas.microsoft.com/office/drawing/2014/main" id="{201C057C-0B03-7EBE-3155-7B217BA71331}"/>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4144FC56-A17F-3112-3EFF-4138954464B6}"/>
              </a:ext>
            </a:extLst>
          </p:cNvPr>
          <p:cNvSpPr>
            <a:spLocks noGrp="1"/>
          </p:cNvSpPr>
          <p:nvPr>
            <p:ph type="ftr" sz="quarter" idx="11"/>
          </p:nvPr>
        </p:nvSpPr>
        <p:spPr/>
        <p:txBody>
          <a:bodyPr/>
          <a:lstStyle/>
          <a:p>
            <a:r>
              <a:rPr lang="fr-FR"/>
              <a:t>Monde de la Propreté</a:t>
            </a:r>
            <a:endParaRPr lang="fr-FR" dirty="0"/>
          </a:p>
        </p:txBody>
      </p:sp>
      <p:sp>
        <p:nvSpPr>
          <p:cNvPr id="8" name="ZoneTexte 7">
            <a:extLst>
              <a:ext uri="{FF2B5EF4-FFF2-40B4-BE49-F238E27FC236}">
                <a16:creationId xmlns:a16="http://schemas.microsoft.com/office/drawing/2014/main" id="{C98A6BF6-A1D5-9E49-1DD0-4AFF30EDABF6}"/>
              </a:ext>
            </a:extLst>
          </p:cNvPr>
          <p:cNvSpPr txBox="1"/>
          <p:nvPr/>
        </p:nvSpPr>
        <p:spPr>
          <a:xfrm>
            <a:off x="1557147" y="2320947"/>
            <a:ext cx="9077706" cy="1394997"/>
          </a:xfrm>
          <a:prstGeom prst="rect">
            <a:avLst/>
          </a:prstGeom>
          <a:noFill/>
        </p:spPr>
        <p:txBody>
          <a:bodyPr wrap="square">
            <a:spAutoFit/>
          </a:bodyPr>
          <a:lstStyle/>
          <a:p>
            <a:pPr marL="342900" indent="-342900" algn="just">
              <a:lnSpc>
                <a:spcPct val="107000"/>
              </a:lnSpc>
              <a:buFont typeface="Wingdings" panose="05000000000000000000" pitchFamily="2" charset="2"/>
              <a:buChar char=""/>
              <a:tabLst>
                <a:tab pos="1371600" algn="l"/>
              </a:tabLst>
            </a:pPr>
            <a:r>
              <a:rPr lang="fr-FR" altLang="fr-FR" sz="2000" dirty="0">
                <a:solidFill>
                  <a:srgbClr val="202124"/>
                </a:solidFill>
                <a:latin typeface="inherit"/>
              </a:rPr>
              <a:t>It </a:t>
            </a:r>
            <a:r>
              <a:rPr lang="fr-FR" altLang="fr-FR" sz="2000" dirty="0" err="1">
                <a:solidFill>
                  <a:srgbClr val="202124"/>
                </a:solidFill>
                <a:latin typeface="inherit"/>
              </a:rPr>
              <a:t>is</a:t>
            </a:r>
            <a:r>
              <a:rPr lang="fr-FR" altLang="fr-FR" sz="2000" dirty="0">
                <a:solidFill>
                  <a:srgbClr val="202124"/>
                </a:solidFill>
                <a:latin typeface="inherit"/>
              </a:rPr>
              <a:t> </a:t>
            </a:r>
            <a:r>
              <a:rPr lang="fr-FR" altLang="fr-FR" sz="2000" dirty="0" err="1">
                <a:solidFill>
                  <a:srgbClr val="202124"/>
                </a:solidFill>
                <a:latin typeface="inherit"/>
              </a:rPr>
              <a:t>often</a:t>
            </a:r>
            <a:r>
              <a:rPr lang="fr-FR" altLang="fr-FR" sz="2000" dirty="0">
                <a:solidFill>
                  <a:srgbClr val="202124"/>
                </a:solidFill>
                <a:latin typeface="inherit"/>
              </a:rPr>
              <a:t> possible to </a:t>
            </a:r>
            <a:r>
              <a:rPr lang="fr-FR" altLang="fr-FR" sz="2000" dirty="0" err="1">
                <a:solidFill>
                  <a:srgbClr val="202124"/>
                </a:solidFill>
                <a:latin typeface="inherit"/>
              </a:rPr>
              <a:t>adapt</a:t>
            </a:r>
            <a:r>
              <a:rPr lang="fr-FR" altLang="fr-FR" sz="2000" dirty="0">
                <a:solidFill>
                  <a:srgbClr val="202124"/>
                </a:solidFill>
                <a:latin typeface="inherit"/>
              </a:rPr>
              <a:t> the interventions </a:t>
            </a:r>
            <a:r>
              <a:rPr lang="fr-FR" altLang="fr-FR" sz="2000" dirty="0" err="1">
                <a:solidFill>
                  <a:srgbClr val="202124"/>
                </a:solidFill>
                <a:latin typeface="inherit"/>
              </a:rPr>
              <a:t>according</a:t>
            </a:r>
            <a:r>
              <a:rPr lang="fr-FR" altLang="fr-FR" sz="2000" dirty="0">
                <a:solidFill>
                  <a:srgbClr val="202124"/>
                </a:solidFill>
                <a:latin typeface="inherit"/>
              </a:rPr>
              <a:t> to the </a:t>
            </a:r>
            <a:r>
              <a:rPr lang="fr-FR" altLang="fr-FR" sz="2000" dirty="0" err="1">
                <a:solidFill>
                  <a:srgbClr val="202124"/>
                </a:solidFill>
                <a:latin typeface="inherit"/>
              </a:rPr>
              <a:t>specificities</a:t>
            </a:r>
            <a:r>
              <a:rPr lang="fr-FR" altLang="fr-FR" sz="2000" dirty="0">
                <a:solidFill>
                  <a:srgbClr val="202124"/>
                </a:solidFill>
                <a:latin typeface="inherit"/>
              </a:rPr>
              <a:t> of </a:t>
            </a:r>
            <a:r>
              <a:rPr lang="fr-FR" altLang="fr-FR" sz="2000" dirty="0" err="1">
                <a:solidFill>
                  <a:srgbClr val="202124"/>
                </a:solidFill>
                <a:latin typeface="inherit"/>
              </a:rPr>
              <a:t>each</a:t>
            </a:r>
            <a:r>
              <a:rPr lang="fr-FR" altLang="fr-FR" sz="2000" dirty="0">
                <a:solidFill>
                  <a:srgbClr val="202124"/>
                </a:solidFill>
                <a:latin typeface="inherit"/>
              </a:rPr>
              <a:t> </a:t>
            </a:r>
            <a:r>
              <a:rPr lang="fr-FR" altLang="fr-FR" sz="2000" dirty="0" err="1">
                <a:solidFill>
                  <a:srgbClr val="202124"/>
                </a:solidFill>
                <a:latin typeface="inherit"/>
              </a:rPr>
              <a:t>activity</a:t>
            </a:r>
            <a:r>
              <a:rPr lang="fr-FR" altLang="fr-FR" sz="2000" dirty="0">
                <a:solidFill>
                  <a:srgbClr val="202124"/>
                </a:solidFill>
                <a:latin typeface="inherit"/>
              </a:rPr>
              <a:t>. For </a:t>
            </a:r>
            <a:r>
              <a:rPr lang="fr-FR" altLang="fr-FR" sz="2000" dirty="0" err="1">
                <a:solidFill>
                  <a:srgbClr val="202124"/>
                </a:solidFill>
                <a:latin typeface="inherit"/>
              </a:rPr>
              <a:t>example</a:t>
            </a:r>
            <a:r>
              <a:rPr lang="fr-FR" altLang="fr-FR" sz="2000" dirty="0">
                <a:solidFill>
                  <a:srgbClr val="202124"/>
                </a:solidFill>
                <a:latin typeface="inherit"/>
              </a:rPr>
              <a:t>, </a:t>
            </a:r>
            <a:r>
              <a:rPr lang="fr-FR" altLang="fr-FR" sz="2000" dirty="0" err="1">
                <a:solidFill>
                  <a:srgbClr val="202124"/>
                </a:solidFill>
                <a:latin typeface="inherit"/>
              </a:rPr>
              <a:t>this</a:t>
            </a:r>
            <a:r>
              <a:rPr lang="fr-FR" altLang="fr-FR" sz="2000" dirty="0">
                <a:solidFill>
                  <a:srgbClr val="202124"/>
                </a:solidFill>
                <a:latin typeface="inherit"/>
              </a:rPr>
              <a:t> has been </a:t>
            </a:r>
            <a:r>
              <a:rPr lang="fr-FR" altLang="fr-FR" sz="2000" dirty="0" err="1">
                <a:solidFill>
                  <a:srgbClr val="202124"/>
                </a:solidFill>
                <a:latin typeface="inherit"/>
              </a:rPr>
              <a:t>implemented</a:t>
            </a:r>
            <a:r>
              <a:rPr lang="fr-FR" altLang="fr-FR" sz="2000" dirty="0">
                <a:solidFill>
                  <a:srgbClr val="202124"/>
                </a:solidFill>
                <a:latin typeface="inherit"/>
              </a:rPr>
              <a:t> in </a:t>
            </a:r>
            <a:r>
              <a:rPr lang="fr-FR" altLang="fr-FR" sz="2000" dirty="0" err="1">
                <a:solidFill>
                  <a:srgbClr val="202124"/>
                </a:solidFill>
                <a:latin typeface="inherit"/>
              </a:rPr>
              <a:t>banks</a:t>
            </a:r>
            <a:r>
              <a:rPr lang="fr-FR" altLang="fr-FR" sz="2000" dirty="0">
                <a:solidFill>
                  <a:srgbClr val="202124"/>
                </a:solidFill>
                <a:latin typeface="inherit"/>
              </a:rPr>
              <a:t>, police stations, call centers, etc.</a:t>
            </a:r>
            <a:r>
              <a:rPr lang="fr-FR" altLang="fr-FR" sz="2000" dirty="0"/>
              <a:t> </a:t>
            </a:r>
            <a:endParaRPr lang="fr-FR" altLang="fr-FR" sz="2000" dirty="0">
              <a:latin typeface="Arial" panose="020B0604020202020204" pitchFamily="34" charset="0"/>
            </a:endParaRPr>
          </a:p>
          <a:p>
            <a:pPr marL="342900" lvl="0" indent="-342900" algn="just">
              <a:lnSpc>
                <a:spcPct val="107000"/>
              </a:lnSpc>
              <a:buFont typeface="Wingdings" panose="05000000000000000000" pitchFamily="2" charset="2"/>
              <a:buChar char=""/>
              <a:tabLst>
                <a:tab pos="1371600" algn="l"/>
              </a:tabLst>
            </a:pPr>
            <a:endParaRPr lang="fr-FR" sz="2000" dirty="0">
              <a:latin typeface="Calibri" panose="020F0502020204030204" pitchFamily="34" charset="0"/>
              <a:ea typeface="Calibri" panose="020F0502020204030204" pitchFamily="34" charset="0"/>
              <a:cs typeface="Calibri" panose="020F0502020204030204" pitchFamily="34" charset="0"/>
            </a:endParaRPr>
          </a:p>
        </p:txBody>
      </p:sp>
      <p:sp>
        <p:nvSpPr>
          <p:cNvPr id="9" name="Titre 1">
            <a:extLst>
              <a:ext uri="{FF2B5EF4-FFF2-40B4-BE49-F238E27FC236}">
                <a16:creationId xmlns:a16="http://schemas.microsoft.com/office/drawing/2014/main" id="{D4EA44D0-6C2B-8EFF-994F-B141ADE26A18}"/>
              </a:ext>
            </a:extLst>
          </p:cNvPr>
          <p:cNvSpPr>
            <a:spLocks noGrp="1"/>
          </p:cNvSpPr>
          <p:nvPr>
            <p:ph type="title"/>
          </p:nvPr>
        </p:nvSpPr>
        <p:spPr>
          <a:xfrm>
            <a:off x="838200" y="318846"/>
            <a:ext cx="10515600" cy="645827"/>
          </a:xfrm>
        </p:spPr>
        <p:txBody>
          <a:bodyPr/>
          <a:lstStyle/>
          <a:p>
            <a:r>
              <a:rPr lang="fr-FR" dirty="0" err="1">
                <a:solidFill>
                  <a:srgbClr val="F47727"/>
                </a:solidFill>
              </a:rPr>
              <a:t>Reassure</a:t>
            </a:r>
            <a:r>
              <a:rPr lang="fr-FR" dirty="0">
                <a:solidFill>
                  <a:srgbClr val="F47727"/>
                </a:solidFill>
              </a:rPr>
              <a:t> and </a:t>
            </a:r>
            <a:r>
              <a:rPr lang="fr-FR" dirty="0" err="1">
                <a:solidFill>
                  <a:srgbClr val="F47727"/>
                </a:solidFill>
              </a:rPr>
              <a:t>deconscruct</a:t>
            </a:r>
            <a:r>
              <a:rPr lang="fr-FR" dirty="0">
                <a:solidFill>
                  <a:srgbClr val="F47727"/>
                </a:solidFill>
              </a:rPr>
              <a:t> </a:t>
            </a:r>
            <a:r>
              <a:rPr lang="fr-FR" dirty="0" err="1">
                <a:solidFill>
                  <a:srgbClr val="F47727"/>
                </a:solidFill>
              </a:rPr>
              <a:t>received</a:t>
            </a:r>
            <a:r>
              <a:rPr lang="fr-FR" dirty="0">
                <a:solidFill>
                  <a:srgbClr val="F47727"/>
                </a:solidFill>
              </a:rPr>
              <a:t> </a:t>
            </a:r>
            <a:r>
              <a:rPr lang="fr-FR" dirty="0" err="1">
                <a:solidFill>
                  <a:srgbClr val="F47727"/>
                </a:solidFill>
              </a:rPr>
              <a:t>ideas</a:t>
            </a:r>
            <a:endParaRPr lang="fr-FR" dirty="0">
              <a:solidFill>
                <a:srgbClr val="F47727"/>
              </a:solidFill>
            </a:endParaRPr>
          </a:p>
        </p:txBody>
      </p:sp>
      <p:sp>
        <p:nvSpPr>
          <p:cNvPr id="10" name="Rectangle 1">
            <a:extLst>
              <a:ext uri="{FF2B5EF4-FFF2-40B4-BE49-F238E27FC236}">
                <a16:creationId xmlns:a16="http://schemas.microsoft.com/office/drawing/2014/main" id="{CA3E0FB6-90D5-70B8-C8D4-DEBF6B821FFE}"/>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4856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255097-ABBA-4C18-BE52-E2247683284D}"/>
              </a:ext>
            </a:extLst>
          </p:cNvPr>
          <p:cNvSpPr/>
          <p:nvPr/>
        </p:nvSpPr>
        <p:spPr>
          <a:xfrm>
            <a:off x="0" y="-10510"/>
            <a:ext cx="12192000" cy="6868510"/>
          </a:xfrm>
          <a:prstGeom prst="rect">
            <a:avLst/>
          </a:prstGeom>
          <a:solidFill>
            <a:srgbClr val="F47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0C96EDB-86F6-41BF-9398-1E4C39344ABC}"/>
              </a:ext>
            </a:extLst>
          </p:cNvPr>
          <p:cNvSpPr>
            <a:spLocks noGrp="1"/>
          </p:cNvSpPr>
          <p:nvPr>
            <p:ph type="title"/>
          </p:nvPr>
        </p:nvSpPr>
        <p:spPr>
          <a:xfrm>
            <a:off x="2143125" y="2909998"/>
            <a:ext cx="8096250" cy="645827"/>
          </a:xfrm>
        </p:spPr>
        <p:txBody>
          <a:bodyPr>
            <a:normAutofit fontScale="90000"/>
          </a:bodyPr>
          <a:lstStyle/>
          <a:p>
            <a:pPr algn="ctr"/>
            <a:r>
              <a:rPr lang="fr-FR" sz="4800" dirty="0" err="1">
                <a:solidFill>
                  <a:schemeClr val="bg1"/>
                </a:solidFill>
              </a:rPr>
              <a:t>Implement</a:t>
            </a:r>
            <a:r>
              <a:rPr lang="fr-FR" sz="4800" dirty="0">
                <a:solidFill>
                  <a:schemeClr val="bg1"/>
                </a:solidFill>
              </a:rPr>
              <a:t> </a:t>
            </a:r>
            <a:r>
              <a:rPr lang="fr-FR" sz="4800" dirty="0" err="1">
                <a:solidFill>
                  <a:schemeClr val="bg1"/>
                </a:solidFill>
              </a:rPr>
              <a:t>continuous</a:t>
            </a:r>
            <a:r>
              <a:rPr lang="fr-FR" sz="4800" dirty="0">
                <a:solidFill>
                  <a:schemeClr val="bg1"/>
                </a:solidFill>
              </a:rPr>
              <a:t> and/or </a:t>
            </a:r>
            <a:r>
              <a:rPr lang="fr-FR" sz="4800" dirty="0" err="1">
                <a:solidFill>
                  <a:schemeClr val="bg1"/>
                </a:solidFill>
              </a:rPr>
              <a:t>daytime</a:t>
            </a:r>
            <a:r>
              <a:rPr lang="fr-FR" sz="4800" dirty="0">
                <a:solidFill>
                  <a:schemeClr val="bg1"/>
                </a:solidFill>
              </a:rPr>
              <a:t> </a:t>
            </a:r>
            <a:r>
              <a:rPr lang="fr-FR" sz="4800" dirty="0" err="1">
                <a:solidFill>
                  <a:schemeClr val="bg1"/>
                </a:solidFill>
              </a:rPr>
              <a:t>work</a:t>
            </a:r>
            <a:r>
              <a:rPr lang="fr-FR" sz="4800" dirty="0">
                <a:solidFill>
                  <a:schemeClr val="bg1"/>
                </a:solidFill>
              </a:rPr>
              <a:t>  </a:t>
            </a:r>
            <a:r>
              <a:rPr lang="fr-FR" sz="4800" dirty="0" err="1">
                <a:solidFill>
                  <a:schemeClr val="bg1"/>
                </a:solidFill>
              </a:rPr>
              <a:t>with</a:t>
            </a:r>
            <a:r>
              <a:rPr lang="fr-FR" sz="4800" dirty="0">
                <a:solidFill>
                  <a:schemeClr val="bg1"/>
                </a:solidFill>
              </a:rPr>
              <a:t> the </a:t>
            </a:r>
            <a:r>
              <a:rPr lang="fr-FR" sz="4800" dirty="0" err="1">
                <a:solidFill>
                  <a:schemeClr val="bg1"/>
                </a:solidFill>
              </a:rPr>
              <a:t>resources</a:t>
            </a:r>
            <a:r>
              <a:rPr lang="fr-FR" sz="4800" dirty="0">
                <a:solidFill>
                  <a:schemeClr val="bg1"/>
                </a:solidFill>
              </a:rPr>
              <a:t> </a:t>
            </a:r>
            <a:r>
              <a:rPr lang="fr-FR" sz="4800" dirty="0" err="1">
                <a:solidFill>
                  <a:schemeClr val="bg1"/>
                </a:solidFill>
              </a:rPr>
              <a:t>available</a:t>
            </a:r>
            <a:r>
              <a:rPr lang="fr-FR" sz="4800" dirty="0">
                <a:solidFill>
                  <a:schemeClr val="bg1"/>
                </a:solidFill>
              </a:rPr>
              <a:t> in French</a:t>
            </a:r>
          </a:p>
        </p:txBody>
      </p:sp>
      <p:sp>
        <p:nvSpPr>
          <p:cNvPr id="3" name="Rectangle 1">
            <a:extLst>
              <a:ext uri="{FF2B5EF4-FFF2-40B4-BE49-F238E27FC236}">
                <a16:creationId xmlns:a16="http://schemas.microsoft.com/office/drawing/2014/main" id="{44B79968-9102-B1A5-F245-4B1D22AD10E3}"/>
              </a:ext>
            </a:extLst>
          </p:cNvPr>
          <p:cNvSpPr>
            <a:spLocks noChangeArrowheads="1"/>
          </p:cNvSpPr>
          <p:nvPr/>
        </p:nvSpPr>
        <p:spPr bwMode="auto">
          <a:xfrm>
            <a:off x="0" y="-20320"/>
            <a:ext cx="12192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a:ln>
                  <a:noFill/>
                </a:ln>
                <a:solidFill>
                  <a:srgbClr val="202124"/>
                </a:solidFill>
                <a:effectLst/>
                <a:latin typeface="inherit"/>
              </a:rPr>
              <a:t>Implement continuous and/or daytime work with the resources available in French</a:t>
            </a:r>
            <a:r>
              <a:rPr kumimoji="0" lang="fr-FR" altLang="fr-FR" sz="800" b="0" i="0" u="none" strike="noStrike" cap="none" normalizeH="0" baseline="0">
                <a:ln>
                  <a:noFill/>
                </a:ln>
                <a:solidFill>
                  <a:schemeClr val="tx1"/>
                </a:solidFill>
                <a:effectLst/>
              </a:rPr>
              <a:t>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82660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1050313" y="2347201"/>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sz="2400" dirty="0"/>
              <a:t> leurs locaux durant leurs horaires de travail</a:t>
            </a:r>
          </a:p>
        </p:txBody>
      </p:sp>
      <p:sp>
        <p:nvSpPr>
          <p:cNvPr id="6" name="ZoneTexte 5">
            <a:extLst>
              <a:ext uri="{FF2B5EF4-FFF2-40B4-BE49-F238E27FC236}">
                <a16:creationId xmlns:a16="http://schemas.microsoft.com/office/drawing/2014/main" id="{7691AC07-0829-4262-A952-7F31814F1FCA}"/>
              </a:ext>
            </a:extLst>
          </p:cNvPr>
          <p:cNvSpPr txBox="1"/>
          <p:nvPr/>
        </p:nvSpPr>
        <p:spPr>
          <a:xfrm>
            <a:off x="7191375" y="6478874"/>
            <a:ext cx="4295581" cy="276999"/>
          </a:xfrm>
          <a:prstGeom prst="rect">
            <a:avLst/>
          </a:prstGeom>
          <a:noFill/>
        </p:spPr>
        <p:txBody>
          <a:bodyPr wrap="square">
            <a:spAutoFit/>
          </a:bodyPr>
          <a:lstStyle/>
          <a:p>
            <a:r>
              <a:rPr lang="fr-FR" sz="1200" i="1" dirty="0"/>
              <a:t>Source : Enquête BVA-Le Monde de la Propreté (2023)</a:t>
            </a:r>
            <a:endParaRPr lang="fr-FR" sz="1200" dirty="0"/>
          </a:p>
        </p:txBody>
      </p:sp>
      <p:pic>
        <p:nvPicPr>
          <p:cNvPr id="10" name="Image 9">
            <a:extLst>
              <a:ext uri="{FF2B5EF4-FFF2-40B4-BE49-F238E27FC236}">
                <a16:creationId xmlns:a16="http://schemas.microsoft.com/office/drawing/2014/main" id="{3B0AA0A1-2B90-1887-A251-6178DEE7860D}"/>
              </a:ext>
            </a:extLst>
          </p:cNvPr>
          <p:cNvPicPr>
            <a:picLocks noChangeAspect="1"/>
          </p:cNvPicPr>
          <p:nvPr/>
        </p:nvPicPr>
        <p:blipFill>
          <a:blip r:embed="rId3"/>
          <a:stretch>
            <a:fillRect/>
          </a:stretch>
        </p:blipFill>
        <p:spPr>
          <a:xfrm>
            <a:off x="938241" y="2091794"/>
            <a:ext cx="9517446" cy="3694839"/>
          </a:xfrm>
          <a:prstGeom prst="rect">
            <a:avLst/>
          </a:prstGeom>
        </p:spPr>
      </p:pic>
      <p:pic>
        <p:nvPicPr>
          <p:cNvPr id="5" name="Image 4">
            <a:extLst>
              <a:ext uri="{FF2B5EF4-FFF2-40B4-BE49-F238E27FC236}">
                <a16:creationId xmlns:a16="http://schemas.microsoft.com/office/drawing/2014/main" id="{7F7AC0C2-AFF7-30AB-BD9E-F27526C05B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5977" y="1228532"/>
            <a:ext cx="1208844" cy="1118669"/>
          </a:xfrm>
          <a:prstGeom prst="rect">
            <a:avLst/>
          </a:prstGeom>
        </p:spPr>
      </p:pic>
      <p:sp>
        <p:nvSpPr>
          <p:cNvPr id="11" name="Rectangle 10">
            <a:extLst>
              <a:ext uri="{FF2B5EF4-FFF2-40B4-BE49-F238E27FC236}">
                <a16:creationId xmlns:a16="http://schemas.microsoft.com/office/drawing/2014/main" id="{F9DFA2B6-018E-490D-A7C0-AA77A05B0471}"/>
              </a:ext>
            </a:extLst>
          </p:cNvPr>
          <p:cNvSpPr/>
          <p:nvPr/>
        </p:nvSpPr>
        <p:spPr>
          <a:xfrm>
            <a:off x="7962900" y="4610100"/>
            <a:ext cx="3083537" cy="1562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BB2BBD8B-5C29-6CBC-2171-9E7378D94336}"/>
              </a:ext>
            </a:extLst>
          </p:cNvPr>
          <p:cNvSpPr txBox="1"/>
          <p:nvPr/>
        </p:nvSpPr>
        <p:spPr>
          <a:xfrm>
            <a:off x="5021119" y="5737221"/>
            <a:ext cx="6779172" cy="369332"/>
          </a:xfrm>
          <a:prstGeom prst="rect">
            <a:avLst/>
          </a:prstGeom>
          <a:noFill/>
        </p:spPr>
        <p:txBody>
          <a:bodyPr wrap="square">
            <a:spAutoFit/>
          </a:bodyPr>
          <a:lstStyle/>
          <a:p>
            <a:pPr lvl="0" eaLnBrk="0" fontAlgn="base" hangingPunct="0">
              <a:spcBef>
                <a:spcPct val="0"/>
              </a:spcBef>
              <a:spcAft>
                <a:spcPct val="0"/>
              </a:spcAft>
            </a:pPr>
            <a:r>
              <a:rPr lang="fr-FR" altLang="fr-FR" b="1" u="sng" dirty="0">
                <a:solidFill>
                  <a:srgbClr val="202124"/>
                </a:solidFill>
                <a:latin typeface="inherit"/>
              </a:rPr>
              <a:t>And </a:t>
            </a:r>
            <a:r>
              <a:rPr lang="fr-FR" altLang="fr-FR" b="1" u="sng" dirty="0" err="1">
                <a:solidFill>
                  <a:srgbClr val="202124"/>
                </a:solidFill>
                <a:latin typeface="inherit"/>
              </a:rPr>
              <a:t>after</a:t>
            </a:r>
            <a:r>
              <a:rPr lang="fr-FR" altLang="fr-FR" b="1" u="sng" dirty="0">
                <a:solidFill>
                  <a:srgbClr val="202124"/>
                </a:solidFill>
                <a:latin typeface="inherit"/>
              </a:rPr>
              <a:t> </a:t>
            </a:r>
            <a:r>
              <a:rPr lang="fr-FR" altLang="fr-FR" b="1" u="sng" dirty="0" err="1">
                <a:solidFill>
                  <a:srgbClr val="202124"/>
                </a:solidFill>
                <a:latin typeface="inherit"/>
              </a:rPr>
              <a:t>presentation</a:t>
            </a:r>
            <a:r>
              <a:rPr lang="fr-FR" altLang="fr-FR" b="1" u="sng" dirty="0">
                <a:solidFill>
                  <a:srgbClr val="202124"/>
                </a:solidFill>
                <a:latin typeface="inherit"/>
              </a:rPr>
              <a:t> of the arguments, the </a:t>
            </a:r>
            <a:r>
              <a:rPr lang="fr-FR" altLang="fr-FR" b="1" u="sng" dirty="0" err="1">
                <a:solidFill>
                  <a:srgbClr val="202124"/>
                </a:solidFill>
                <a:latin typeface="inherit"/>
              </a:rPr>
              <a:t>adhesion</a:t>
            </a:r>
            <a:r>
              <a:rPr lang="fr-FR" altLang="fr-FR" b="1" u="sng" dirty="0">
                <a:solidFill>
                  <a:srgbClr val="202124"/>
                </a:solidFill>
                <a:latin typeface="inherit"/>
              </a:rPr>
              <a:t> </a:t>
            </a:r>
            <a:r>
              <a:rPr lang="fr-FR" altLang="fr-FR" b="1" u="sng" dirty="0" err="1">
                <a:solidFill>
                  <a:srgbClr val="202124"/>
                </a:solidFill>
                <a:latin typeface="inherit"/>
              </a:rPr>
              <a:t>rises</a:t>
            </a:r>
            <a:r>
              <a:rPr lang="fr-FR" altLang="fr-FR" b="1" u="sng" dirty="0">
                <a:solidFill>
                  <a:srgbClr val="202124"/>
                </a:solidFill>
                <a:latin typeface="inherit"/>
              </a:rPr>
              <a:t> to 70%.</a:t>
            </a:r>
            <a:r>
              <a:rPr lang="fr-FR" altLang="fr-FR" sz="600" b="1" u="sng" dirty="0"/>
              <a:t> </a:t>
            </a:r>
            <a:endParaRPr lang="fr-FR" altLang="fr-FR" sz="1400" b="1" u="sng" dirty="0">
              <a:latin typeface="Arial" panose="020B0604020202020204" pitchFamily="34" charset="0"/>
            </a:endParaRPr>
          </a:p>
        </p:txBody>
      </p:sp>
      <p:sp>
        <p:nvSpPr>
          <p:cNvPr id="2" name="Espace réservé du contenu 2">
            <a:extLst>
              <a:ext uri="{FF2B5EF4-FFF2-40B4-BE49-F238E27FC236}">
                <a16:creationId xmlns:a16="http://schemas.microsoft.com/office/drawing/2014/main" id="{BE3891CA-2488-5292-6D90-67220CC364E3}"/>
              </a:ext>
            </a:extLst>
          </p:cNvPr>
          <p:cNvSpPr>
            <a:spLocks noGrp="1"/>
          </p:cNvSpPr>
          <p:nvPr>
            <p:ph idx="1"/>
          </p:nvPr>
        </p:nvSpPr>
        <p:spPr>
          <a:xfrm>
            <a:off x="1167502" y="1129819"/>
            <a:ext cx="10515600" cy="4799683"/>
          </a:xfrm>
        </p:spPr>
        <p:txBody>
          <a:bodyPr>
            <a:normAutofit/>
          </a:bodyPr>
          <a:lstStyle/>
          <a:p>
            <a:pPr marL="0" indent="0">
              <a:buNone/>
            </a:pPr>
            <a:r>
              <a:rPr lang="en-US" b="1" i="0" dirty="0">
                <a:solidFill>
                  <a:srgbClr val="202124"/>
                </a:solidFill>
                <a:effectLst/>
                <a:latin typeface="arial" panose="020B0604020202020204" pitchFamily="34" charset="0"/>
              </a:rPr>
              <a:t>“Our collaborators will oppose it”</a:t>
            </a:r>
            <a:endParaRPr lang="fr-FR" b="1" dirty="0"/>
          </a:p>
        </p:txBody>
      </p:sp>
      <p:sp>
        <p:nvSpPr>
          <p:cNvPr id="8" name="Titre 1">
            <a:extLst>
              <a:ext uri="{FF2B5EF4-FFF2-40B4-BE49-F238E27FC236}">
                <a16:creationId xmlns:a16="http://schemas.microsoft.com/office/drawing/2014/main" id="{ABA51F58-FE70-E40E-1949-D9C01552F63A}"/>
              </a:ext>
            </a:extLst>
          </p:cNvPr>
          <p:cNvSpPr>
            <a:spLocks noGrp="1"/>
          </p:cNvSpPr>
          <p:nvPr>
            <p:ph type="title"/>
          </p:nvPr>
        </p:nvSpPr>
        <p:spPr>
          <a:xfrm>
            <a:off x="838200" y="318846"/>
            <a:ext cx="10515600" cy="645827"/>
          </a:xfrm>
        </p:spPr>
        <p:txBody>
          <a:bodyPr/>
          <a:lstStyle/>
          <a:p>
            <a:r>
              <a:rPr lang="fr-FR" dirty="0" err="1">
                <a:solidFill>
                  <a:srgbClr val="F47727"/>
                </a:solidFill>
              </a:rPr>
              <a:t>Reassure</a:t>
            </a:r>
            <a:r>
              <a:rPr lang="fr-FR" dirty="0">
                <a:solidFill>
                  <a:srgbClr val="F47727"/>
                </a:solidFill>
              </a:rPr>
              <a:t> and </a:t>
            </a:r>
            <a:r>
              <a:rPr lang="fr-FR" dirty="0" err="1">
                <a:solidFill>
                  <a:srgbClr val="F47727"/>
                </a:solidFill>
              </a:rPr>
              <a:t>deconscrut</a:t>
            </a:r>
            <a:r>
              <a:rPr lang="fr-FR" dirty="0">
                <a:solidFill>
                  <a:srgbClr val="F47727"/>
                </a:solidFill>
              </a:rPr>
              <a:t> </a:t>
            </a:r>
            <a:r>
              <a:rPr lang="fr-FR" dirty="0" err="1">
                <a:solidFill>
                  <a:srgbClr val="F47727"/>
                </a:solidFill>
              </a:rPr>
              <a:t>received</a:t>
            </a:r>
            <a:r>
              <a:rPr lang="fr-FR" dirty="0">
                <a:solidFill>
                  <a:srgbClr val="F47727"/>
                </a:solidFill>
              </a:rPr>
              <a:t> </a:t>
            </a:r>
            <a:r>
              <a:rPr lang="fr-FR" dirty="0" err="1">
                <a:solidFill>
                  <a:srgbClr val="F47727"/>
                </a:solidFill>
              </a:rPr>
              <a:t>ideas</a:t>
            </a:r>
            <a:endParaRPr lang="fr-FR" dirty="0">
              <a:solidFill>
                <a:srgbClr val="F47727"/>
              </a:solidFill>
            </a:endParaRPr>
          </a:p>
        </p:txBody>
      </p:sp>
      <p:sp>
        <p:nvSpPr>
          <p:cNvPr id="14" name="ZoneTexte 13">
            <a:extLst>
              <a:ext uri="{FF2B5EF4-FFF2-40B4-BE49-F238E27FC236}">
                <a16:creationId xmlns:a16="http://schemas.microsoft.com/office/drawing/2014/main" id="{983401BD-5940-163F-D0D4-9B3AD82FC8B4}"/>
              </a:ext>
            </a:extLst>
          </p:cNvPr>
          <p:cNvSpPr txBox="1"/>
          <p:nvPr/>
        </p:nvSpPr>
        <p:spPr>
          <a:xfrm>
            <a:off x="1167502" y="1404549"/>
            <a:ext cx="8457214" cy="923330"/>
          </a:xfrm>
          <a:prstGeom prst="rect">
            <a:avLst/>
          </a:prstGeom>
          <a:noFill/>
        </p:spPr>
        <p:txBody>
          <a:bodyPr wrap="square">
            <a:spAutoFit/>
          </a:bodyPr>
          <a:lstStyle/>
          <a:p>
            <a:br>
              <a:rPr lang="en-US" dirty="0"/>
            </a:br>
            <a:r>
              <a:rPr lang="en-US" b="0" i="0" dirty="0">
                <a:solidFill>
                  <a:srgbClr val="202124"/>
                </a:solidFill>
                <a:effectLst/>
                <a:latin typeface="arial" panose="020B0604020202020204" pitchFamily="34" charset="0"/>
              </a:rPr>
              <a:t>A recent nationwide poll in France (February 2023) shows that </a:t>
            </a:r>
          </a:p>
          <a:p>
            <a:r>
              <a:rPr lang="en-US" b="1" i="0" dirty="0">
                <a:solidFill>
                  <a:srgbClr val="202124"/>
                </a:solidFill>
                <a:effectLst/>
                <a:latin typeface="arial" panose="020B0604020202020204" pitchFamily="34" charset="0"/>
              </a:rPr>
              <a:t>people are overwhelmingly in favor of daytime work</a:t>
            </a:r>
            <a:endParaRPr lang="fr-FR" b="1" dirty="0"/>
          </a:p>
        </p:txBody>
      </p:sp>
      <p:sp>
        <p:nvSpPr>
          <p:cNvPr id="15" name="Rectangle 1">
            <a:extLst>
              <a:ext uri="{FF2B5EF4-FFF2-40B4-BE49-F238E27FC236}">
                <a16:creationId xmlns:a16="http://schemas.microsoft.com/office/drawing/2014/main" id="{9136ECDC-2154-18E5-99E7-AC8D5F070A5A}"/>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8252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255097-ABBA-4C18-BE52-E2247683284D}"/>
              </a:ext>
            </a:extLst>
          </p:cNvPr>
          <p:cNvSpPr/>
          <p:nvPr/>
        </p:nvSpPr>
        <p:spPr>
          <a:xfrm>
            <a:off x="0" y="-10510"/>
            <a:ext cx="12192000" cy="6868510"/>
          </a:xfrm>
          <a:prstGeom prst="rect">
            <a:avLst/>
          </a:prstGeom>
          <a:solidFill>
            <a:srgbClr val="F47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0C96EDB-86F6-41BF-9398-1E4C39344ABC}"/>
              </a:ext>
            </a:extLst>
          </p:cNvPr>
          <p:cNvSpPr>
            <a:spLocks noGrp="1"/>
          </p:cNvSpPr>
          <p:nvPr>
            <p:ph type="title"/>
          </p:nvPr>
        </p:nvSpPr>
        <p:spPr>
          <a:xfrm>
            <a:off x="2400299" y="2955745"/>
            <a:ext cx="7705725" cy="473255"/>
          </a:xfrm>
        </p:spPr>
        <p:txBody>
          <a:bodyPr>
            <a:normAutofit fontScale="90000"/>
          </a:bodyPr>
          <a:lstStyle/>
          <a:p>
            <a:pPr algn="ctr"/>
            <a:r>
              <a:rPr lang="fr-FR" sz="4800" dirty="0">
                <a:solidFill>
                  <a:schemeClr val="bg1"/>
                </a:solidFill>
              </a:rPr>
              <a:t>Principles of </a:t>
            </a:r>
            <a:r>
              <a:rPr lang="fr-FR" sz="4800" dirty="0" err="1">
                <a:solidFill>
                  <a:schemeClr val="bg1"/>
                </a:solidFill>
              </a:rPr>
              <a:t>implementation</a:t>
            </a:r>
            <a:endParaRPr lang="fr-FR" sz="4800" dirty="0">
              <a:solidFill>
                <a:schemeClr val="bg1"/>
              </a:solidFill>
            </a:endParaRPr>
          </a:p>
        </p:txBody>
      </p:sp>
    </p:spTree>
    <p:extLst>
      <p:ext uri="{BB962C8B-B14F-4D97-AF65-F5344CB8AC3E}">
        <p14:creationId xmlns:p14="http://schemas.microsoft.com/office/powerpoint/2010/main" val="2379450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C22868C-E296-0D0D-1193-28152D84AD72}"/>
              </a:ext>
            </a:extLst>
          </p:cNvPr>
          <p:cNvSpPr>
            <a:spLocks noGrp="1"/>
          </p:cNvSpPr>
          <p:nvPr>
            <p:ph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202124"/>
                </a:solidFill>
                <a:effectLst/>
                <a:latin typeface="inherit"/>
              </a:rPr>
              <a:t>« Our </a:t>
            </a:r>
            <a:r>
              <a:rPr kumimoji="0" lang="fr-FR" altLang="fr-FR" b="1" i="0" u="none" strike="noStrike" cap="none" normalizeH="0" baseline="0" dirty="0" err="1">
                <a:ln>
                  <a:noFill/>
                </a:ln>
                <a:solidFill>
                  <a:srgbClr val="202124"/>
                </a:solidFill>
                <a:effectLst/>
                <a:latin typeface="inherit"/>
              </a:rPr>
              <a:t>activities</a:t>
            </a:r>
            <a:r>
              <a:rPr kumimoji="0" lang="fr-FR" altLang="fr-FR" b="1" i="0" u="none" strike="noStrike" cap="none" normalizeH="0" baseline="0" dirty="0">
                <a:ln>
                  <a:noFill/>
                </a:ln>
                <a:solidFill>
                  <a:srgbClr val="202124"/>
                </a:solidFill>
                <a:effectLst/>
                <a:latin typeface="inherit"/>
              </a:rPr>
              <a:t> do not </a:t>
            </a:r>
            <a:r>
              <a:rPr kumimoji="0" lang="fr-FR" altLang="fr-FR" b="1" i="0" u="none" strike="noStrike" cap="none" normalizeH="0" baseline="0" dirty="0" err="1">
                <a:ln>
                  <a:noFill/>
                </a:ln>
                <a:solidFill>
                  <a:srgbClr val="202124"/>
                </a:solidFill>
                <a:effectLst/>
                <a:latin typeface="inherit"/>
              </a:rPr>
              <a:t>allow</a:t>
            </a:r>
            <a:r>
              <a:rPr kumimoji="0" lang="fr-FR" altLang="fr-FR" b="1" i="0" u="none" strike="noStrike" cap="none" normalizeH="0" baseline="0" dirty="0">
                <a:ln>
                  <a:noFill/>
                </a:ln>
                <a:solidFill>
                  <a:srgbClr val="202124"/>
                </a:solidFill>
                <a:effectLst/>
                <a:latin typeface="inherit"/>
              </a:rPr>
              <a:t> the </a:t>
            </a:r>
            <a:r>
              <a:rPr kumimoji="0" lang="fr-FR" altLang="fr-FR" b="1" i="0" u="none" strike="noStrike" cap="none" normalizeH="0" baseline="0" dirty="0" err="1">
                <a:ln>
                  <a:noFill/>
                </a:ln>
                <a:solidFill>
                  <a:srgbClr val="202124"/>
                </a:solidFill>
                <a:effectLst/>
                <a:latin typeface="inherit"/>
              </a:rPr>
              <a:t>implementation</a:t>
            </a:r>
            <a:r>
              <a:rPr kumimoji="0" lang="fr-FR" altLang="fr-FR" b="1" i="0" u="none" strike="noStrike" cap="none" normalizeH="0" baseline="0" dirty="0">
                <a:ln>
                  <a:noFill/>
                </a:ln>
                <a:solidFill>
                  <a:srgbClr val="202124"/>
                </a:solidFill>
                <a:effectLst/>
                <a:latin typeface="inherit"/>
              </a:rPr>
              <a:t> of </a:t>
            </a:r>
            <a:r>
              <a:rPr kumimoji="0" lang="fr-FR" altLang="fr-FR" b="1" i="0" u="none" strike="noStrike" cap="none" normalizeH="0" baseline="0" dirty="0" err="1">
                <a:ln>
                  <a:noFill/>
                </a:ln>
                <a:solidFill>
                  <a:srgbClr val="202124"/>
                </a:solidFill>
                <a:effectLst/>
                <a:latin typeface="inherit"/>
              </a:rPr>
              <a:t>co-activity</a:t>
            </a:r>
            <a:r>
              <a:rPr kumimoji="0" lang="fr-FR" altLang="fr-FR" b="1" i="0" u="none" strike="noStrike" cap="none" normalizeH="0" baseline="0" dirty="0">
                <a:ln>
                  <a:noFill/>
                </a:ln>
                <a:solidFill>
                  <a:srgbClr val="202124"/>
                </a:solidFill>
                <a:effectLst/>
                <a:latin typeface="inherit"/>
              </a:rPr>
              <a:t> </a:t>
            </a:r>
            <a:r>
              <a:rPr kumimoji="0" lang="fr-FR" altLang="fr-FR" b="1" i="0" u="none" strike="noStrike" cap="none" normalizeH="0" baseline="0" dirty="0" err="1">
                <a:ln>
                  <a:noFill/>
                </a:ln>
                <a:solidFill>
                  <a:srgbClr val="202124"/>
                </a:solidFill>
                <a:effectLst/>
                <a:latin typeface="inherit"/>
              </a:rPr>
              <a:t>work</a:t>
            </a:r>
            <a:r>
              <a:rPr kumimoji="0" lang="fr-FR" altLang="fr-FR" b="1" i="0" u="none" strike="noStrike" cap="none" normalizeH="0" baseline="0" dirty="0">
                <a:ln>
                  <a:noFill/>
                </a:ln>
                <a:solidFill>
                  <a:srgbClr val="202124"/>
                </a:solidFill>
                <a:effectLst/>
                <a:latin typeface="inherit"/>
              </a:rPr>
              <a:t> on </a:t>
            </a:r>
            <a:r>
              <a:rPr kumimoji="0" lang="fr-FR" altLang="fr-FR" b="1" i="0" u="none" strike="noStrike" cap="none" normalizeH="0" baseline="0" dirty="0" err="1">
                <a:ln>
                  <a:noFill/>
                </a:ln>
                <a:solidFill>
                  <a:srgbClr val="202124"/>
                </a:solidFill>
                <a:effectLst/>
                <a:latin typeface="inherit"/>
              </a:rPr>
              <a:t>our</a:t>
            </a:r>
            <a:r>
              <a:rPr kumimoji="0" lang="fr-FR" altLang="fr-FR" b="1" i="0" u="none" strike="noStrike" cap="none" normalizeH="0" baseline="0" dirty="0">
                <a:ln>
                  <a:noFill/>
                </a:ln>
                <a:solidFill>
                  <a:srgbClr val="202124"/>
                </a:solidFill>
                <a:effectLst/>
                <a:latin typeface="inherit"/>
              </a:rPr>
              <a:t> site »</a:t>
            </a:r>
            <a:r>
              <a:rPr kumimoji="0" lang="fr-FR" altLang="fr-FR" b="1" i="0" u="none" strike="noStrike" cap="none" normalizeH="0" baseline="0" dirty="0">
                <a:ln>
                  <a:noFill/>
                </a:ln>
                <a:solidFill>
                  <a:schemeClr val="tx1"/>
                </a:solidFill>
                <a:effectLst/>
              </a:rPr>
              <a:t> </a:t>
            </a:r>
            <a:endParaRPr kumimoji="0" lang="fr-FR" altLang="fr-FR" b="1" i="0" u="none" strike="noStrike" cap="none" normalizeH="0" baseline="0" dirty="0">
              <a:ln>
                <a:noFill/>
              </a:ln>
              <a:solidFill>
                <a:schemeClr val="tx1"/>
              </a:solidFill>
              <a:effectLst/>
              <a:latin typeface="Arial" panose="020B0604020202020204" pitchFamily="34" charset="0"/>
            </a:endParaRPr>
          </a:p>
        </p:txBody>
      </p:sp>
      <p:sp>
        <p:nvSpPr>
          <p:cNvPr id="4" name="Espace réservé de la date 3">
            <a:extLst>
              <a:ext uri="{FF2B5EF4-FFF2-40B4-BE49-F238E27FC236}">
                <a16:creationId xmlns:a16="http://schemas.microsoft.com/office/drawing/2014/main" id="{201C057C-0B03-7EBE-3155-7B217BA71331}"/>
              </a:ext>
            </a:extLst>
          </p:cNvPr>
          <p:cNvSpPr>
            <a:spLocks noGrp="1"/>
          </p:cNvSpPr>
          <p:nvPr>
            <p:ph type="dt" sz="half" idx="10"/>
          </p:nvPr>
        </p:nvSpPr>
        <p:spPr/>
        <p:txBody>
          <a:bodyPr/>
          <a:lstStyle/>
          <a:p>
            <a:r>
              <a:rPr lang="fr-FR"/>
              <a:t>2023</a:t>
            </a:r>
          </a:p>
        </p:txBody>
      </p:sp>
      <p:sp>
        <p:nvSpPr>
          <p:cNvPr id="5" name="Espace réservé du pied de page 4">
            <a:extLst>
              <a:ext uri="{FF2B5EF4-FFF2-40B4-BE49-F238E27FC236}">
                <a16:creationId xmlns:a16="http://schemas.microsoft.com/office/drawing/2014/main" id="{4144FC56-A17F-3112-3EFF-4138954464B6}"/>
              </a:ext>
            </a:extLst>
          </p:cNvPr>
          <p:cNvSpPr>
            <a:spLocks noGrp="1"/>
          </p:cNvSpPr>
          <p:nvPr>
            <p:ph type="ftr" sz="quarter" idx="11"/>
          </p:nvPr>
        </p:nvSpPr>
        <p:spPr/>
        <p:txBody>
          <a:bodyPr/>
          <a:lstStyle/>
          <a:p>
            <a:r>
              <a:rPr lang="fr-FR"/>
              <a:t>Monde de la Propreté</a:t>
            </a:r>
            <a:endParaRPr lang="fr-FR" dirty="0"/>
          </a:p>
        </p:txBody>
      </p:sp>
      <p:sp>
        <p:nvSpPr>
          <p:cNvPr id="8" name="ZoneTexte 7">
            <a:extLst>
              <a:ext uri="{FF2B5EF4-FFF2-40B4-BE49-F238E27FC236}">
                <a16:creationId xmlns:a16="http://schemas.microsoft.com/office/drawing/2014/main" id="{C98A6BF6-A1D5-9E49-1DD0-4AFF30EDABF6}"/>
              </a:ext>
            </a:extLst>
          </p:cNvPr>
          <p:cNvSpPr txBox="1"/>
          <p:nvPr/>
        </p:nvSpPr>
        <p:spPr>
          <a:xfrm>
            <a:off x="1557147" y="2320947"/>
            <a:ext cx="9077706" cy="3306483"/>
          </a:xfrm>
          <a:prstGeom prst="rect">
            <a:avLst/>
          </a:prstGeom>
          <a:noFill/>
        </p:spPr>
        <p:txBody>
          <a:bodyPr wrap="square">
            <a:spAutoFit/>
          </a:bodyPr>
          <a:lstStyle/>
          <a:p>
            <a:pPr marL="342900" indent="-342900" algn="just">
              <a:lnSpc>
                <a:spcPct val="107000"/>
              </a:lnSpc>
              <a:buFont typeface="Wingdings" panose="05000000000000000000" pitchFamily="2" charset="2"/>
              <a:buChar char=""/>
              <a:tabLst>
                <a:tab pos="1371600" algn="l"/>
              </a:tabLst>
            </a:pPr>
            <a:r>
              <a:rPr lang="fr-FR" altLang="fr-FR" sz="2000" dirty="0">
                <a:solidFill>
                  <a:srgbClr val="202124"/>
                </a:solidFill>
                <a:latin typeface="inherit"/>
              </a:rPr>
              <a:t>In </a:t>
            </a:r>
            <a:r>
              <a:rPr lang="fr-FR" altLang="fr-FR" sz="2000" dirty="0" err="1">
                <a:solidFill>
                  <a:srgbClr val="202124"/>
                </a:solidFill>
                <a:latin typeface="inherit"/>
              </a:rPr>
              <a:t>this</a:t>
            </a:r>
            <a:r>
              <a:rPr lang="fr-FR" altLang="fr-FR" sz="2000" dirty="0">
                <a:solidFill>
                  <a:srgbClr val="202124"/>
                </a:solidFill>
                <a:latin typeface="inherit"/>
              </a:rPr>
              <a:t> case, </a:t>
            </a:r>
            <a:r>
              <a:rPr lang="fr-FR" altLang="fr-FR" sz="2000" dirty="0" err="1">
                <a:solidFill>
                  <a:srgbClr val="202124"/>
                </a:solidFill>
                <a:latin typeface="inherit"/>
              </a:rPr>
              <a:t>it</a:t>
            </a:r>
            <a:r>
              <a:rPr lang="fr-FR" altLang="fr-FR" sz="2000" dirty="0">
                <a:solidFill>
                  <a:srgbClr val="202124"/>
                </a:solidFill>
                <a:latin typeface="inherit"/>
              </a:rPr>
              <a:t> </a:t>
            </a:r>
            <a:r>
              <a:rPr lang="fr-FR" altLang="fr-FR" sz="2000" dirty="0" err="1">
                <a:solidFill>
                  <a:srgbClr val="202124"/>
                </a:solidFill>
                <a:latin typeface="inherit"/>
              </a:rPr>
              <a:t>is</a:t>
            </a:r>
            <a:r>
              <a:rPr lang="fr-FR" altLang="fr-FR" sz="2000" dirty="0">
                <a:solidFill>
                  <a:srgbClr val="202124"/>
                </a:solidFill>
                <a:latin typeface="inherit"/>
              </a:rPr>
              <a:t> </a:t>
            </a:r>
            <a:r>
              <a:rPr lang="fr-FR" altLang="fr-FR" sz="2000" dirty="0" err="1">
                <a:solidFill>
                  <a:srgbClr val="202124"/>
                </a:solidFill>
                <a:latin typeface="inherit"/>
              </a:rPr>
              <a:t>recommended</a:t>
            </a:r>
            <a:r>
              <a:rPr lang="fr-FR" altLang="fr-FR" sz="2000" dirty="0">
                <a:solidFill>
                  <a:srgbClr val="202124"/>
                </a:solidFill>
                <a:latin typeface="inherit"/>
              </a:rPr>
              <a:t> to carry out a </a:t>
            </a:r>
            <a:r>
              <a:rPr lang="fr-FR" altLang="fr-FR" sz="2000" dirty="0" err="1">
                <a:solidFill>
                  <a:srgbClr val="202124"/>
                </a:solidFill>
                <a:latin typeface="inherit"/>
              </a:rPr>
              <a:t>feasibility</a:t>
            </a:r>
            <a:r>
              <a:rPr lang="fr-FR" altLang="fr-FR" sz="2000" dirty="0">
                <a:solidFill>
                  <a:srgbClr val="202124"/>
                </a:solidFill>
                <a:latin typeface="inherit"/>
              </a:rPr>
              <a:t> </a:t>
            </a:r>
            <a:r>
              <a:rPr lang="fr-FR" altLang="fr-FR" sz="2000" dirty="0" err="1">
                <a:solidFill>
                  <a:srgbClr val="202124"/>
                </a:solidFill>
                <a:latin typeface="inherit"/>
              </a:rPr>
              <a:t>study</a:t>
            </a:r>
            <a:r>
              <a:rPr lang="fr-FR" altLang="fr-FR" sz="2000" dirty="0">
                <a:solidFill>
                  <a:srgbClr val="202124"/>
                </a:solidFill>
                <a:latin typeface="inherit"/>
              </a:rPr>
              <a:t> to </a:t>
            </a:r>
            <a:r>
              <a:rPr lang="fr-FR" altLang="fr-FR" sz="2000" dirty="0" err="1">
                <a:solidFill>
                  <a:srgbClr val="202124"/>
                </a:solidFill>
                <a:latin typeface="inherit"/>
              </a:rPr>
              <a:t>assess</a:t>
            </a:r>
            <a:r>
              <a:rPr lang="fr-FR" altLang="fr-FR" sz="2000" dirty="0">
                <a:solidFill>
                  <a:srgbClr val="202124"/>
                </a:solidFill>
                <a:latin typeface="inherit"/>
              </a:rPr>
              <a:t> the times and places </a:t>
            </a:r>
            <a:r>
              <a:rPr lang="fr-FR" altLang="fr-FR" sz="2000" dirty="0" err="1">
                <a:solidFill>
                  <a:srgbClr val="202124"/>
                </a:solidFill>
                <a:latin typeface="inherit"/>
              </a:rPr>
              <a:t>where</a:t>
            </a:r>
            <a:r>
              <a:rPr lang="fr-FR" altLang="fr-FR" sz="2000" dirty="0">
                <a:solidFill>
                  <a:srgbClr val="202124"/>
                </a:solidFill>
                <a:latin typeface="inherit"/>
              </a:rPr>
              <a:t> </a:t>
            </a:r>
            <a:r>
              <a:rPr lang="fr-FR" altLang="fr-FR" sz="2000" dirty="0" err="1">
                <a:solidFill>
                  <a:srgbClr val="202124"/>
                </a:solidFill>
                <a:latin typeface="inherit"/>
              </a:rPr>
              <a:t>it</a:t>
            </a:r>
            <a:r>
              <a:rPr lang="fr-FR" altLang="fr-FR" sz="2000" dirty="0">
                <a:solidFill>
                  <a:srgbClr val="202124"/>
                </a:solidFill>
                <a:latin typeface="inherit"/>
              </a:rPr>
              <a:t> </a:t>
            </a:r>
            <a:r>
              <a:rPr lang="fr-FR" altLang="fr-FR" sz="2000" dirty="0" err="1">
                <a:solidFill>
                  <a:srgbClr val="202124"/>
                </a:solidFill>
                <a:latin typeface="inherit"/>
              </a:rPr>
              <a:t>is</a:t>
            </a:r>
            <a:r>
              <a:rPr lang="fr-FR" altLang="fr-FR" sz="2000" dirty="0">
                <a:solidFill>
                  <a:srgbClr val="202124"/>
                </a:solidFill>
                <a:latin typeface="inherit"/>
              </a:rPr>
              <a:t> possible to </a:t>
            </a:r>
            <a:r>
              <a:rPr lang="fr-FR" altLang="fr-FR" sz="2000" dirty="0" err="1">
                <a:solidFill>
                  <a:srgbClr val="202124"/>
                </a:solidFill>
                <a:latin typeface="inherit"/>
              </a:rPr>
              <a:t>intervene</a:t>
            </a:r>
            <a:r>
              <a:rPr lang="fr-FR" altLang="fr-FR" sz="2000" dirty="0">
                <a:solidFill>
                  <a:srgbClr val="202124"/>
                </a:solidFill>
                <a:latin typeface="inherit"/>
              </a:rPr>
              <a:t> in </a:t>
            </a:r>
            <a:r>
              <a:rPr lang="fr-FR" altLang="fr-FR" sz="2000" dirty="0" err="1">
                <a:solidFill>
                  <a:srgbClr val="202124"/>
                </a:solidFill>
                <a:latin typeface="inherit"/>
              </a:rPr>
              <a:t>co-activity</a:t>
            </a:r>
            <a:r>
              <a:rPr lang="fr-FR" altLang="fr-FR" sz="2000" dirty="0">
                <a:solidFill>
                  <a:srgbClr val="202124"/>
                </a:solidFill>
                <a:latin typeface="inherit"/>
              </a:rPr>
              <a:t> and </a:t>
            </a:r>
            <a:r>
              <a:rPr lang="fr-FR" altLang="fr-FR" sz="2000" dirty="0" err="1">
                <a:solidFill>
                  <a:srgbClr val="202124"/>
                </a:solidFill>
                <a:latin typeface="inherit"/>
              </a:rPr>
              <a:t>those</a:t>
            </a:r>
            <a:r>
              <a:rPr lang="fr-FR" altLang="fr-FR" sz="2000" dirty="0">
                <a:solidFill>
                  <a:srgbClr val="202124"/>
                </a:solidFill>
                <a:latin typeface="inherit"/>
              </a:rPr>
              <a:t> </a:t>
            </a:r>
            <a:r>
              <a:rPr lang="fr-FR" altLang="fr-FR" sz="2000" dirty="0" err="1">
                <a:solidFill>
                  <a:srgbClr val="202124"/>
                </a:solidFill>
                <a:latin typeface="inherit"/>
              </a:rPr>
              <a:t>which</a:t>
            </a:r>
            <a:r>
              <a:rPr lang="fr-FR" altLang="fr-FR" sz="2000" dirty="0">
                <a:solidFill>
                  <a:srgbClr val="202124"/>
                </a:solidFill>
                <a:latin typeface="inherit"/>
              </a:rPr>
              <a:t> </a:t>
            </a:r>
            <a:r>
              <a:rPr lang="fr-FR" altLang="fr-FR" sz="2000" dirty="0" err="1">
                <a:solidFill>
                  <a:srgbClr val="202124"/>
                </a:solidFill>
                <a:latin typeface="inherit"/>
              </a:rPr>
              <a:t>it</a:t>
            </a:r>
            <a:r>
              <a:rPr lang="fr-FR" altLang="fr-FR" sz="2000" dirty="0">
                <a:solidFill>
                  <a:srgbClr val="202124"/>
                </a:solidFill>
                <a:latin typeface="inherit"/>
              </a:rPr>
              <a:t> </a:t>
            </a:r>
            <a:r>
              <a:rPr lang="fr-FR" altLang="fr-FR" sz="2000" dirty="0" err="1">
                <a:solidFill>
                  <a:srgbClr val="202124"/>
                </a:solidFill>
                <a:latin typeface="inherit"/>
              </a:rPr>
              <a:t>would</a:t>
            </a:r>
            <a:r>
              <a:rPr lang="fr-FR" altLang="fr-FR" sz="2000" dirty="0">
                <a:solidFill>
                  <a:srgbClr val="202124"/>
                </a:solidFill>
                <a:latin typeface="inherit"/>
              </a:rPr>
              <a:t> </a:t>
            </a:r>
            <a:r>
              <a:rPr lang="fr-FR" altLang="fr-FR" sz="2000" dirty="0" err="1">
                <a:solidFill>
                  <a:srgbClr val="202124"/>
                </a:solidFill>
                <a:latin typeface="inherit"/>
              </a:rPr>
              <a:t>be</a:t>
            </a:r>
            <a:r>
              <a:rPr lang="fr-FR" altLang="fr-FR" sz="2000" dirty="0">
                <a:solidFill>
                  <a:srgbClr val="202124"/>
                </a:solidFill>
                <a:latin typeface="inherit"/>
              </a:rPr>
              <a:t> </a:t>
            </a:r>
            <a:r>
              <a:rPr lang="fr-FR" altLang="fr-FR" sz="2000" dirty="0" err="1">
                <a:solidFill>
                  <a:srgbClr val="202124"/>
                </a:solidFill>
                <a:latin typeface="inherit"/>
              </a:rPr>
              <a:t>preferable</a:t>
            </a:r>
            <a:r>
              <a:rPr lang="fr-FR" altLang="fr-FR" sz="2000" dirty="0">
                <a:solidFill>
                  <a:srgbClr val="202124"/>
                </a:solidFill>
                <a:latin typeface="inherit"/>
              </a:rPr>
              <a:t> to carry out </a:t>
            </a:r>
            <a:r>
              <a:rPr lang="fr-FR" altLang="fr-FR" sz="2000" dirty="0" err="1">
                <a:solidFill>
                  <a:srgbClr val="202124"/>
                </a:solidFill>
                <a:latin typeface="inherit"/>
              </a:rPr>
              <a:t>before</a:t>
            </a:r>
            <a:r>
              <a:rPr lang="fr-FR" altLang="fr-FR" sz="2000" dirty="0">
                <a:solidFill>
                  <a:srgbClr val="202124"/>
                </a:solidFill>
                <a:latin typeface="inherit"/>
              </a:rPr>
              <a:t> the </a:t>
            </a:r>
            <a:r>
              <a:rPr lang="fr-FR" altLang="fr-FR" sz="2000" dirty="0" err="1">
                <a:solidFill>
                  <a:srgbClr val="202124"/>
                </a:solidFill>
                <a:latin typeface="inherit"/>
              </a:rPr>
              <a:t>opening</a:t>
            </a:r>
            <a:r>
              <a:rPr lang="fr-FR" altLang="fr-FR" sz="2000" dirty="0">
                <a:solidFill>
                  <a:srgbClr val="202124"/>
                </a:solidFill>
                <a:latin typeface="inherit"/>
              </a:rPr>
              <a:t>, for </a:t>
            </a:r>
            <a:r>
              <a:rPr lang="fr-FR" altLang="fr-FR" sz="2000" dirty="0" err="1">
                <a:solidFill>
                  <a:srgbClr val="202124"/>
                </a:solidFill>
                <a:latin typeface="inherit"/>
              </a:rPr>
              <a:t>example</a:t>
            </a:r>
            <a:r>
              <a:rPr lang="fr-FR" altLang="fr-FR" sz="2000" dirty="0">
                <a:solidFill>
                  <a:srgbClr val="202124"/>
                </a:solidFill>
                <a:latin typeface="inherit"/>
              </a:rPr>
              <a:t>. The </a:t>
            </a:r>
            <a:r>
              <a:rPr lang="fr-FR" altLang="fr-FR" sz="2000" dirty="0" err="1">
                <a:solidFill>
                  <a:srgbClr val="202124"/>
                </a:solidFill>
                <a:latin typeface="inherit"/>
              </a:rPr>
              <a:t>day</a:t>
            </a:r>
            <a:r>
              <a:rPr lang="fr-FR" altLang="fr-FR" sz="2000" dirty="0">
                <a:solidFill>
                  <a:srgbClr val="202124"/>
                </a:solidFill>
                <a:latin typeface="inherit"/>
              </a:rPr>
              <a:t> </a:t>
            </a:r>
            <a:r>
              <a:rPr lang="fr-FR" altLang="fr-FR" sz="2000" dirty="0" err="1">
                <a:solidFill>
                  <a:srgbClr val="202124"/>
                </a:solidFill>
                <a:latin typeface="inherit"/>
              </a:rPr>
              <a:t>pass</a:t>
            </a:r>
            <a:r>
              <a:rPr lang="fr-FR" altLang="fr-FR" sz="2000" dirty="0">
                <a:solidFill>
                  <a:srgbClr val="202124"/>
                </a:solidFill>
                <a:latin typeface="inherit"/>
              </a:rPr>
              <a:t> can </a:t>
            </a:r>
            <a:r>
              <a:rPr lang="fr-FR" altLang="fr-FR" sz="2000" dirty="0" err="1">
                <a:solidFill>
                  <a:srgbClr val="202124"/>
                </a:solidFill>
                <a:latin typeface="inherit"/>
              </a:rPr>
              <a:t>only</a:t>
            </a:r>
            <a:r>
              <a:rPr lang="fr-FR" altLang="fr-FR" sz="2000" dirty="0">
                <a:solidFill>
                  <a:srgbClr val="202124"/>
                </a:solidFill>
                <a:latin typeface="inherit"/>
              </a:rPr>
              <a:t> </a:t>
            </a:r>
            <a:r>
              <a:rPr lang="fr-FR" altLang="fr-FR" sz="2000" dirty="0" err="1">
                <a:solidFill>
                  <a:srgbClr val="202124"/>
                </a:solidFill>
                <a:latin typeface="inherit"/>
              </a:rPr>
              <a:t>be</a:t>
            </a:r>
            <a:r>
              <a:rPr lang="fr-FR" altLang="fr-FR" sz="2000" dirty="0">
                <a:solidFill>
                  <a:srgbClr val="202124"/>
                </a:solidFill>
                <a:latin typeface="inherit"/>
              </a:rPr>
              <a:t> partial and not </a:t>
            </a:r>
            <a:r>
              <a:rPr lang="fr-FR" altLang="fr-FR" sz="2000" dirty="0" err="1">
                <a:solidFill>
                  <a:srgbClr val="202124"/>
                </a:solidFill>
                <a:latin typeface="inherit"/>
              </a:rPr>
              <a:t>systematic</a:t>
            </a:r>
            <a:r>
              <a:rPr lang="fr-FR" altLang="fr-FR" sz="2000" dirty="0">
                <a:solidFill>
                  <a:srgbClr val="202124"/>
                </a:solidFill>
                <a:latin typeface="inherit"/>
              </a:rPr>
              <a:t>.</a:t>
            </a:r>
            <a:r>
              <a:rPr lang="fr-FR" altLang="fr-FR" sz="2000" dirty="0"/>
              <a:t> </a:t>
            </a:r>
            <a:endParaRPr lang="fr-FR" altLang="fr-FR" sz="2000" dirty="0">
              <a:latin typeface="Arial" panose="020B0604020202020204" pitchFamily="34" charset="0"/>
            </a:endParaRPr>
          </a:p>
          <a:p>
            <a:pPr marL="342900" lvl="0" indent="-342900" algn="just">
              <a:lnSpc>
                <a:spcPct val="107000"/>
              </a:lnSpc>
              <a:buFont typeface="Wingdings" panose="05000000000000000000" pitchFamily="2" charset="2"/>
              <a:buChar char=""/>
              <a:tabLst>
                <a:tab pos="1371600" algn="l"/>
              </a:tabLst>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buFont typeface="Wingdings" panose="05000000000000000000" pitchFamily="2" charset="2"/>
              <a:buChar char=""/>
              <a:tabLst>
                <a:tab pos="1371600" algn="l"/>
              </a:tabLst>
            </a:pPr>
            <a:r>
              <a:rPr lang="fr-FR" altLang="fr-FR" sz="2000" dirty="0">
                <a:solidFill>
                  <a:srgbClr val="202124"/>
                </a:solidFill>
                <a:latin typeface="inherit"/>
              </a:rPr>
              <a:t>Apart </a:t>
            </a:r>
            <a:r>
              <a:rPr lang="fr-FR" altLang="fr-FR" sz="2000" dirty="0" err="1">
                <a:solidFill>
                  <a:srgbClr val="202124"/>
                </a:solidFill>
                <a:latin typeface="inherit"/>
              </a:rPr>
              <a:t>from</a:t>
            </a:r>
            <a:r>
              <a:rPr lang="fr-FR" altLang="fr-FR" sz="2000" dirty="0">
                <a:solidFill>
                  <a:srgbClr val="202124"/>
                </a:solidFill>
                <a:latin typeface="inherit"/>
              </a:rPr>
              <a:t> </a:t>
            </a:r>
            <a:r>
              <a:rPr lang="fr-FR" altLang="fr-FR" sz="2000" dirty="0" err="1">
                <a:solidFill>
                  <a:srgbClr val="202124"/>
                </a:solidFill>
                <a:latin typeface="inherit"/>
              </a:rPr>
              <a:t>tertiary</a:t>
            </a:r>
            <a:r>
              <a:rPr lang="fr-FR" altLang="fr-FR" sz="2000" dirty="0">
                <a:solidFill>
                  <a:srgbClr val="202124"/>
                </a:solidFill>
                <a:latin typeface="inherit"/>
              </a:rPr>
              <a:t> offices, </a:t>
            </a:r>
            <a:r>
              <a:rPr lang="fr-FR" altLang="fr-FR" sz="2000" dirty="0" err="1">
                <a:solidFill>
                  <a:srgbClr val="202124"/>
                </a:solidFill>
                <a:latin typeface="inherit"/>
              </a:rPr>
              <a:t>this</a:t>
            </a:r>
            <a:r>
              <a:rPr lang="fr-FR" altLang="fr-FR" sz="2000" dirty="0">
                <a:solidFill>
                  <a:srgbClr val="202124"/>
                </a:solidFill>
                <a:latin typeface="inherit"/>
              </a:rPr>
              <a:t> </a:t>
            </a:r>
            <a:r>
              <a:rPr lang="fr-FR" altLang="fr-FR" sz="2000" dirty="0" err="1">
                <a:solidFill>
                  <a:srgbClr val="202124"/>
                </a:solidFill>
                <a:latin typeface="inherit"/>
              </a:rPr>
              <a:t>organization</a:t>
            </a:r>
            <a:r>
              <a:rPr lang="fr-FR" altLang="fr-FR" sz="2000" dirty="0">
                <a:solidFill>
                  <a:srgbClr val="202124"/>
                </a:solidFill>
                <a:latin typeface="inherit"/>
              </a:rPr>
              <a:t> has </a:t>
            </a:r>
            <a:r>
              <a:rPr lang="fr-FR" altLang="fr-FR" sz="2000" dirty="0" err="1">
                <a:solidFill>
                  <a:srgbClr val="202124"/>
                </a:solidFill>
                <a:latin typeface="inherit"/>
              </a:rPr>
              <a:t>already</a:t>
            </a:r>
            <a:r>
              <a:rPr lang="fr-FR" altLang="fr-FR" sz="2000" dirty="0">
                <a:solidFill>
                  <a:srgbClr val="202124"/>
                </a:solidFill>
                <a:latin typeface="inherit"/>
              </a:rPr>
              <a:t> been </a:t>
            </a:r>
            <a:r>
              <a:rPr lang="fr-FR" altLang="fr-FR" sz="2000" dirty="0" err="1">
                <a:solidFill>
                  <a:srgbClr val="202124"/>
                </a:solidFill>
                <a:latin typeface="inherit"/>
              </a:rPr>
              <a:t>successfully</a:t>
            </a:r>
            <a:r>
              <a:rPr lang="fr-FR" altLang="fr-FR" sz="2000" dirty="0">
                <a:solidFill>
                  <a:srgbClr val="202124"/>
                </a:solidFill>
                <a:latin typeface="inherit"/>
              </a:rPr>
              <a:t> </a:t>
            </a:r>
            <a:r>
              <a:rPr lang="fr-FR" altLang="fr-FR" sz="2000" dirty="0" err="1">
                <a:solidFill>
                  <a:srgbClr val="202124"/>
                </a:solidFill>
                <a:latin typeface="inherit"/>
              </a:rPr>
              <a:t>implemented</a:t>
            </a:r>
            <a:r>
              <a:rPr lang="fr-FR" altLang="fr-FR" sz="2000" dirty="0">
                <a:solidFill>
                  <a:srgbClr val="202124"/>
                </a:solidFill>
                <a:latin typeface="inherit"/>
              </a:rPr>
              <a:t> </a:t>
            </a:r>
            <a:r>
              <a:rPr lang="fr-FR" altLang="fr-FR" sz="2000" dirty="0" err="1">
                <a:solidFill>
                  <a:srgbClr val="202124"/>
                </a:solidFill>
                <a:latin typeface="inherit"/>
              </a:rPr>
              <a:t>within</a:t>
            </a:r>
            <a:r>
              <a:rPr lang="fr-FR" altLang="fr-FR" sz="2000" dirty="0">
                <a:solidFill>
                  <a:srgbClr val="202124"/>
                </a:solidFill>
                <a:latin typeface="inherit"/>
              </a:rPr>
              <a:t> large </a:t>
            </a:r>
            <a:r>
              <a:rPr lang="fr-FR" altLang="fr-FR" sz="2000" dirty="0" err="1">
                <a:solidFill>
                  <a:srgbClr val="202124"/>
                </a:solidFill>
                <a:latin typeface="inherit"/>
              </a:rPr>
              <a:t>industrial</a:t>
            </a:r>
            <a:r>
              <a:rPr lang="fr-FR" altLang="fr-FR" sz="2000" dirty="0">
                <a:solidFill>
                  <a:srgbClr val="202124"/>
                </a:solidFill>
                <a:latin typeface="inherit"/>
              </a:rPr>
              <a:t> sites, music </a:t>
            </a:r>
            <a:r>
              <a:rPr lang="fr-FR" altLang="fr-FR" sz="2000" dirty="0" err="1">
                <a:solidFill>
                  <a:srgbClr val="202124"/>
                </a:solidFill>
                <a:latin typeface="inherit"/>
              </a:rPr>
              <a:t>conservatories</a:t>
            </a:r>
            <a:r>
              <a:rPr lang="fr-FR" altLang="fr-FR" sz="2000" dirty="0">
                <a:solidFill>
                  <a:srgbClr val="202124"/>
                </a:solidFill>
                <a:latin typeface="inherit"/>
              </a:rPr>
              <a:t>, </a:t>
            </a:r>
            <a:r>
              <a:rPr lang="fr-FR" altLang="fr-FR" sz="2000" dirty="0" err="1">
                <a:solidFill>
                  <a:srgbClr val="202124"/>
                </a:solidFill>
                <a:latin typeface="inherit"/>
              </a:rPr>
              <a:t>schools</a:t>
            </a:r>
            <a:r>
              <a:rPr lang="fr-FR" altLang="fr-FR" sz="2000" dirty="0">
                <a:solidFill>
                  <a:srgbClr val="202124"/>
                </a:solidFill>
                <a:latin typeface="inherit"/>
              </a:rPr>
              <a:t>, etc., places </a:t>
            </a:r>
            <a:r>
              <a:rPr lang="fr-FR" altLang="fr-FR" sz="2000" dirty="0" err="1">
                <a:solidFill>
                  <a:srgbClr val="202124"/>
                </a:solidFill>
                <a:latin typeface="inherit"/>
              </a:rPr>
              <a:t>where</a:t>
            </a:r>
            <a:r>
              <a:rPr lang="fr-FR" altLang="fr-FR" sz="2000" dirty="0">
                <a:solidFill>
                  <a:srgbClr val="202124"/>
                </a:solidFill>
                <a:latin typeface="inherit"/>
              </a:rPr>
              <a:t> </a:t>
            </a:r>
            <a:r>
              <a:rPr lang="fr-FR" altLang="fr-FR" sz="2000" dirty="0" err="1">
                <a:solidFill>
                  <a:srgbClr val="202124"/>
                </a:solidFill>
                <a:latin typeface="inherit"/>
              </a:rPr>
              <a:t>it</a:t>
            </a:r>
            <a:r>
              <a:rPr lang="fr-FR" altLang="fr-FR" sz="2000" dirty="0">
                <a:solidFill>
                  <a:srgbClr val="202124"/>
                </a:solidFill>
                <a:latin typeface="inherit"/>
              </a:rPr>
              <a:t> </a:t>
            </a:r>
            <a:r>
              <a:rPr lang="fr-FR" altLang="fr-FR" sz="2000" dirty="0" err="1">
                <a:solidFill>
                  <a:srgbClr val="202124"/>
                </a:solidFill>
                <a:latin typeface="inherit"/>
              </a:rPr>
              <a:t>was</a:t>
            </a:r>
            <a:r>
              <a:rPr lang="fr-FR" altLang="fr-FR" sz="2000" dirty="0">
                <a:solidFill>
                  <a:srgbClr val="202124"/>
                </a:solidFill>
                <a:latin typeface="inherit"/>
              </a:rPr>
              <a:t> </a:t>
            </a:r>
            <a:r>
              <a:rPr lang="fr-FR" altLang="fr-FR" sz="2000" dirty="0" err="1">
                <a:solidFill>
                  <a:srgbClr val="202124"/>
                </a:solidFill>
                <a:latin typeface="inherit"/>
              </a:rPr>
              <a:t>often</a:t>
            </a:r>
            <a:r>
              <a:rPr lang="fr-FR" altLang="fr-FR" sz="2000" dirty="0">
                <a:solidFill>
                  <a:srgbClr val="202124"/>
                </a:solidFill>
                <a:latin typeface="inherit"/>
              </a:rPr>
              <a:t> </a:t>
            </a:r>
            <a:r>
              <a:rPr lang="fr-FR" altLang="fr-FR" sz="2000" dirty="0" err="1">
                <a:solidFill>
                  <a:srgbClr val="202124"/>
                </a:solidFill>
                <a:latin typeface="inherit"/>
              </a:rPr>
              <a:t>thought</a:t>
            </a:r>
            <a:r>
              <a:rPr lang="fr-FR" altLang="fr-FR" sz="2000" dirty="0">
                <a:solidFill>
                  <a:srgbClr val="202124"/>
                </a:solidFill>
                <a:latin typeface="inherit"/>
              </a:rPr>
              <a:t> a priori </a:t>
            </a:r>
            <a:r>
              <a:rPr lang="fr-FR" altLang="fr-FR" sz="2000" dirty="0" err="1">
                <a:solidFill>
                  <a:srgbClr val="202124"/>
                </a:solidFill>
                <a:latin typeface="inherit"/>
              </a:rPr>
              <a:t>that</a:t>
            </a:r>
            <a:r>
              <a:rPr lang="fr-FR" altLang="fr-FR" sz="2000" dirty="0">
                <a:solidFill>
                  <a:srgbClr val="202124"/>
                </a:solidFill>
                <a:latin typeface="inherit"/>
              </a:rPr>
              <a:t> </a:t>
            </a:r>
            <a:r>
              <a:rPr lang="fr-FR" altLang="fr-FR" sz="2000" dirty="0" err="1">
                <a:solidFill>
                  <a:srgbClr val="202124"/>
                </a:solidFill>
                <a:latin typeface="inherit"/>
              </a:rPr>
              <a:t>this</a:t>
            </a:r>
            <a:r>
              <a:rPr lang="fr-FR" altLang="fr-FR" sz="2000" dirty="0">
                <a:solidFill>
                  <a:srgbClr val="202124"/>
                </a:solidFill>
                <a:latin typeface="inherit"/>
              </a:rPr>
              <a:t> </a:t>
            </a:r>
            <a:r>
              <a:rPr lang="fr-FR" altLang="fr-FR" sz="2000" dirty="0" err="1">
                <a:solidFill>
                  <a:srgbClr val="202124"/>
                </a:solidFill>
                <a:latin typeface="inherit"/>
              </a:rPr>
              <a:t>would</a:t>
            </a:r>
            <a:r>
              <a:rPr lang="fr-FR" altLang="fr-FR" sz="2000" dirty="0">
                <a:solidFill>
                  <a:srgbClr val="202124"/>
                </a:solidFill>
                <a:latin typeface="inherit"/>
              </a:rPr>
              <a:t> not </a:t>
            </a:r>
            <a:r>
              <a:rPr lang="fr-FR" altLang="fr-FR" sz="2000" dirty="0" err="1">
                <a:solidFill>
                  <a:srgbClr val="202124"/>
                </a:solidFill>
                <a:latin typeface="inherit"/>
              </a:rPr>
              <a:t>be</a:t>
            </a:r>
            <a:r>
              <a:rPr lang="fr-FR" altLang="fr-FR" sz="2000" dirty="0">
                <a:solidFill>
                  <a:srgbClr val="202124"/>
                </a:solidFill>
                <a:latin typeface="inherit"/>
              </a:rPr>
              <a:t> possible. </a:t>
            </a:r>
            <a:r>
              <a:rPr lang="fr-FR" altLang="fr-FR" sz="2000" dirty="0" err="1">
                <a:solidFill>
                  <a:srgbClr val="202124"/>
                </a:solidFill>
                <a:latin typeface="inherit"/>
              </a:rPr>
              <a:t>did</a:t>
            </a:r>
            <a:r>
              <a:rPr lang="fr-FR" altLang="fr-FR" sz="2000" dirty="0">
                <a:solidFill>
                  <a:srgbClr val="202124"/>
                </a:solidFill>
                <a:latin typeface="inherit"/>
              </a:rPr>
              <a:t> not </a:t>
            </a:r>
            <a:r>
              <a:rPr lang="fr-FR" altLang="fr-FR" sz="2000" dirty="0" err="1">
                <a:solidFill>
                  <a:srgbClr val="202124"/>
                </a:solidFill>
                <a:latin typeface="inherit"/>
              </a:rPr>
              <a:t>lend</a:t>
            </a:r>
            <a:r>
              <a:rPr lang="fr-FR" altLang="fr-FR" sz="2000" dirty="0">
                <a:solidFill>
                  <a:srgbClr val="202124"/>
                </a:solidFill>
                <a:latin typeface="inherit"/>
              </a:rPr>
              <a:t> to </a:t>
            </a:r>
            <a:r>
              <a:rPr lang="fr-FR" altLang="fr-FR" sz="2000" dirty="0" err="1">
                <a:solidFill>
                  <a:srgbClr val="202124"/>
                </a:solidFill>
                <a:latin typeface="inherit"/>
              </a:rPr>
              <a:t>it</a:t>
            </a:r>
            <a:r>
              <a:rPr lang="fr-FR" altLang="fr-FR" sz="2000" dirty="0">
                <a:solidFill>
                  <a:srgbClr val="202124"/>
                </a:solidFill>
                <a:latin typeface="inherit"/>
              </a:rPr>
              <a:t>.</a:t>
            </a:r>
            <a:r>
              <a:rPr lang="fr-FR" altLang="fr-FR" sz="2000" dirty="0"/>
              <a:t> </a:t>
            </a:r>
            <a:endParaRPr lang="fr-FR" altLang="fr-FR" sz="2000" dirty="0">
              <a:latin typeface="Arial" panose="020B0604020202020204" pitchFamily="34" charset="0"/>
            </a:endParaRPr>
          </a:p>
          <a:p>
            <a:pPr marL="342900" lvl="0" indent="-342900" algn="just">
              <a:lnSpc>
                <a:spcPct val="107000"/>
              </a:lnSpc>
              <a:buFont typeface="Wingdings" panose="05000000000000000000" pitchFamily="2" charset="2"/>
              <a:buChar char=""/>
              <a:tabLst>
                <a:tab pos="1371600" algn="l"/>
              </a:tabLst>
            </a:pP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10" name="Titre 1">
            <a:extLst>
              <a:ext uri="{FF2B5EF4-FFF2-40B4-BE49-F238E27FC236}">
                <a16:creationId xmlns:a16="http://schemas.microsoft.com/office/drawing/2014/main" id="{B1963C8B-F2B9-C766-283A-9012C6F772BC}"/>
              </a:ext>
            </a:extLst>
          </p:cNvPr>
          <p:cNvSpPr>
            <a:spLocks noGrp="1"/>
          </p:cNvSpPr>
          <p:nvPr>
            <p:ph type="title"/>
          </p:nvPr>
        </p:nvSpPr>
        <p:spPr>
          <a:xfrm>
            <a:off x="838200" y="318846"/>
            <a:ext cx="10515600" cy="645827"/>
          </a:xfrm>
        </p:spPr>
        <p:txBody>
          <a:bodyPr/>
          <a:lstStyle/>
          <a:p>
            <a:r>
              <a:rPr lang="fr-FR" dirty="0" err="1">
                <a:solidFill>
                  <a:srgbClr val="F47727"/>
                </a:solidFill>
              </a:rPr>
              <a:t>Reassure</a:t>
            </a:r>
            <a:r>
              <a:rPr lang="fr-FR" dirty="0">
                <a:solidFill>
                  <a:srgbClr val="F47727"/>
                </a:solidFill>
              </a:rPr>
              <a:t> and </a:t>
            </a:r>
            <a:r>
              <a:rPr lang="fr-FR" dirty="0" err="1">
                <a:solidFill>
                  <a:srgbClr val="F47727"/>
                </a:solidFill>
              </a:rPr>
              <a:t>deconscruct</a:t>
            </a:r>
            <a:r>
              <a:rPr lang="fr-FR" dirty="0">
                <a:solidFill>
                  <a:srgbClr val="F47727"/>
                </a:solidFill>
              </a:rPr>
              <a:t> </a:t>
            </a:r>
            <a:r>
              <a:rPr lang="fr-FR" dirty="0" err="1">
                <a:solidFill>
                  <a:srgbClr val="F47727"/>
                </a:solidFill>
              </a:rPr>
              <a:t>received</a:t>
            </a:r>
            <a:r>
              <a:rPr lang="fr-FR" dirty="0">
                <a:solidFill>
                  <a:srgbClr val="F47727"/>
                </a:solidFill>
              </a:rPr>
              <a:t> </a:t>
            </a:r>
            <a:r>
              <a:rPr lang="fr-FR" dirty="0" err="1">
                <a:solidFill>
                  <a:srgbClr val="F47727"/>
                </a:solidFill>
              </a:rPr>
              <a:t>ideas</a:t>
            </a:r>
            <a:endParaRPr lang="fr-FR" dirty="0">
              <a:solidFill>
                <a:srgbClr val="F47727"/>
              </a:solidFill>
            </a:endParaRPr>
          </a:p>
        </p:txBody>
      </p:sp>
      <p:sp>
        <p:nvSpPr>
          <p:cNvPr id="11" name="Rectangle 1">
            <a:extLst>
              <a:ext uri="{FF2B5EF4-FFF2-40B4-BE49-F238E27FC236}">
                <a16:creationId xmlns:a16="http://schemas.microsoft.com/office/drawing/2014/main" id="{8DFC44AF-A3AA-9384-2EEB-C115A68F3D88}"/>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2" name="Rectangle 2">
            <a:extLst>
              <a:ext uri="{FF2B5EF4-FFF2-40B4-BE49-F238E27FC236}">
                <a16:creationId xmlns:a16="http://schemas.microsoft.com/office/drawing/2014/main" id="{32D97CF7-B922-2548-1BF8-1400973766FC}"/>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Rectangle 5">
            <a:extLst>
              <a:ext uri="{FF2B5EF4-FFF2-40B4-BE49-F238E27FC236}">
                <a16:creationId xmlns:a16="http://schemas.microsoft.com/office/drawing/2014/main" id="{4270C0AB-DB78-2727-3A01-DEC885F9B479}"/>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660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1240155" y="88491"/>
            <a:ext cx="10229258" cy="976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r>
              <a:rPr lang="fr-FR" b="1" dirty="0">
                <a:effectLst/>
              </a:rPr>
              <a:t>An </a:t>
            </a:r>
            <a:r>
              <a:rPr lang="fr-FR" b="1" dirty="0" err="1">
                <a:effectLst/>
              </a:rPr>
              <a:t>implementation</a:t>
            </a:r>
            <a:r>
              <a:rPr lang="fr-FR" b="1" dirty="0">
                <a:effectLst/>
              </a:rPr>
              <a:t> </a:t>
            </a:r>
            <a:r>
              <a:rPr lang="fr-FR" b="1" dirty="0" err="1">
                <a:effectLst/>
              </a:rPr>
              <a:t>that</a:t>
            </a:r>
            <a:r>
              <a:rPr lang="fr-FR" b="1" dirty="0">
                <a:effectLst/>
              </a:rPr>
              <a:t> </a:t>
            </a:r>
            <a:r>
              <a:rPr lang="fr-FR" b="1" dirty="0" err="1">
                <a:effectLst/>
              </a:rPr>
              <a:t>cannot</a:t>
            </a:r>
            <a:r>
              <a:rPr lang="fr-FR" b="1" dirty="0">
                <a:effectLst/>
              </a:rPr>
              <a:t> </a:t>
            </a:r>
            <a:r>
              <a:rPr lang="fr-FR" b="1" dirty="0" err="1">
                <a:effectLst/>
              </a:rPr>
              <a:t>be</a:t>
            </a:r>
            <a:r>
              <a:rPr lang="fr-FR" b="1" dirty="0">
                <a:effectLst/>
              </a:rPr>
              <a:t> </a:t>
            </a:r>
            <a:r>
              <a:rPr lang="fr-FR" b="1" dirty="0" err="1">
                <a:effectLst/>
              </a:rPr>
              <a:t>improvised</a:t>
            </a:r>
            <a:endParaRPr lang="fr-FR" b="1" dirty="0"/>
          </a:p>
        </p:txBody>
      </p:sp>
      <p:pic>
        <p:nvPicPr>
          <p:cNvPr id="3" name="Image 2">
            <a:extLst>
              <a:ext uri="{FF2B5EF4-FFF2-40B4-BE49-F238E27FC236}">
                <a16:creationId xmlns:a16="http://schemas.microsoft.com/office/drawing/2014/main" id="{44971746-2F4B-5D67-84F9-014E27304251}"/>
              </a:ext>
            </a:extLst>
          </p:cNvPr>
          <p:cNvPicPr>
            <a:picLocks noChangeAspect="1"/>
          </p:cNvPicPr>
          <p:nvPr/>
        </p:nvPicPr>
        <p:blipFill>
          <a:blip r:embed="rId3"/>
          <a:stretch>
            <a:fillRect/>
          </a:stretch>
        </p:blipFill>
        <p:spPr>
          <a:xfrm>
            <a:off x="6095997" y="0"/>
            <a:ext cx="6" cy="6858000"/>
          </a:xfrm>
          <a:prstGeom prst="rect">
            <a:avLst/>
          </a:prstGeom>
        </p:spPr>
      </p:pic>
      <p:pic>
        <p:nvPicPr>
          <p:cNvPr id="12" name="Image 11">
            <a:extLst>
              <a:ext uri="{FF2B5EF4-FFF2-40B4-BE49-F238E27FC236}">
                <a16:creationId xmlns:a16="http://schemas.microsoft.com/office/drawing/2014/main" id="{9D61BFD8-E711-B586-4EE1-82228D624962}"/>
              </a:ext>
            </a:extLst>
          </p:cNvPr>
          <p:cNvPicPr>
            <a:picLocks noChangeAspect="1"/>
          </p:cNvPicPr>
          <p:nvPr/>
        </p:nvPicPr>
        <p:blipFill>
          <a:blip r:embed="rId4"/>
          <a:stretch>
            <a:fillRect/>
          </a:stretch>
        </p:blipFill>
        <p:spPr>
          <a:xfrm>
            <a:off x="6095959" y="3428987"/>
            <a:ext cx="81" cy="25"/>
          </a:xfrm>
          <a:prstGeom prst="rect">
            <a:avLst/>
          </a:prstGeom>
        </p:spPr>
      </p:pic>
      <p:pic>
        <p:nvPicPr>
          <p:cNvPr id="14" name="Image 13">
            <a:extLst>
              <a:ext uri="{FF2B5EF4-FFF2-40B4-BE49-F238E27FC236}">
                <a16:creationId xmlns:a16="http://schemas.microsoft.com/office/drawing/2014/main" id="{25E0F374-DCC2-E23B-1BA2-7302A20432D2}"/>
              </a:ext>
            </a:extLst>
          </p:cNvPr>
          <p:cNvPicPr>
            <a:picLocks noChangeAspect="1"/>
          </p:cNvPicPr>
          <p:nvPr/>
        </p:nvPicPr>
        <p:blipFill>
          <a:blip r:embed="rId4"/>
          <a:stretch>
            <a:fillRect/>
          </a:stretch>
        </p:blipFill>
        <p:spPr>
          <a:xfrm>
            <a:off x="6095959" y="3428987"/>
            <a:ext cx="81" cy="25"/>
          </a:xfrm>
          <a:prstGeom prst="rect">
            <a:avLst/>
          </a:prstGeom>
        </p:spPr>
      </p:pic>
      <p:pic>
        <p:nvPicPr>
          <p:cNvPr id="16" name="Image 15">
            <a:extLst>
              <a:ext uri="{FF2B5EF4-FFF2-40B4-BE49-F238E27FC236}">
                <a16:creationId xmlns:a16="http://schemas.microsoft.com/office/drawing/2014/main" id="{DEEE4EDF-D167-4295-A643-666012B3C4F1}"/>
              </a:ext>
            </a:extLst>
          </p:cNvPr>
          <p:cNvPicPr>
            <a:picLocks noChangeAspect="1"/>
          </p:cNvPicPr>
          <p:nvPr/>
        </p:nvPicPr>
        <p:blipFill>
          <a:blip r:embed="rId5"/>
          <a:stretch>
            <a:fillRect/>
          </a:stretch>
        </p:blipFill>
        <p:spPr>
          <a:xfrm>
            <a:off x="0" y="1409687"/>
            <a:ext cx="12192000" cy="4038600"/>
          </a:xfrm>
          <a:prstGeom prst="rect">
            <a:avLst/>
          </a:prstGeom>
        </p:spPr>
      </p:pic>
    </p:spTree>
    <p:extLst>
      <p:ext uri="{BB962C8B-B14F-4D97-AF65-F5344CB8AC3E}">
        <p14:creationId xmlns:p14="http://schemas.microsoft.com/office/powerpoint/2010/main" val="3391005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800466" y="-131850"/>
            <a:ext cx="10816120" cy="9769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br>
              <a:rPr lang="en-US" dirty="0"/>
            </a:br>
            <a:r>
              <a:rPr lang="en-US" i="0" dirty="0">
                <a:effectLst/>
                <a:latin typeface="arial" panose="020B0604020202020204" pitchFamily="34" charset="0"/>
              </a:rPr>
              <a:t>The key step: a joint feasibility study</a:t>
            </a:r>
            <a:endParaRPr lang="fr-FR" dirty="0"/>
          </a:p>
        </p:txBody>
      </p:sp>
      <p:pic>
        <p:nvPicPr>
          <p:cNvPr id="12" name="Image 11">
            <a:extLst>
              <a:ext uri="{FF2B5EF4-FFF2-40B4-BE49-F238E27FC236}">
                <a16:creationId xmlns:a16="http://schemas.microsoft.com/office/drawing/2014/main" id="{ED5090CB-BDDE-4614-A426-32006272C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736" y="1836011"/>
            <a:ext cx="4883850" cy="2099881"/>
          </a:xfrm>
          <a:prstGeom prst="rect">
            <a:avLst/>
          </a:prstGeom>
        </p:spPr>
      </p:pic>
      <p:sp>
        <p:nvSpPr>
          <p:cNvPr id="16" name="ZoneTexte 15">
            <a:extLst>
              <a:ext uri="{FF2B5EF4-FFF2-40B4-BE49-F238E27FC236}">
                <a16:creationId xmlns:a16="http://schemas.microsoft.com/office/drawing/2014/main" id="{F9FE56C9-67DB-4DAB-9B23-8C4CB36BEE68}"/>
              </a:ext>
            </a:extLst>
          </p:cNvPr>
          <p:cNvSpPr txBox="1"/>
          <p:nvPr/>
        </p:nvSpPr>
        <p:spPr>
          <a:xfrm>
            <a:off x="7499334" y="3799937"/>
            <a:ext cx="4883850" cy="923330"/>
          </a:xfrm>
          <a:prstGeom prst="rect">
            <a:avLst/>
          </a:prstGeom>
          <a:noFill/>
        </p:spPr>
        <p:txBody>
          <a:bodyPr wrap="square">
            <a:spAutoFit/>
          </a:bodyPr>
          <a:lstStyle/>
          <a:p>
            <a:br>
              <a:rPr lang="en-US" dirty="0"/>
            </a:br>
            <a:r>
              <a:rPr lang="en-US" b="1" i="1" dirty="0">
                <a:solidFill>
                  <a:srgbClr val="F47727"/>
                </a:solidFill>
                <a:effectLst/>
                <a:latin typeface="arial" panose="020B0604020202020204" pitchFamily="34" charset="0"/>
              </a:rPr>
              <a:t>The continuous / day shift is 50% organization and 50% communication!</a:t>
            </a:r>
            <a:endParaRPr lang="fr-FR" b="1" i="1" dirty="0">
              <a:solidFill>
                <a:srgbClr val="F47727"/>
              </a:solidFill>
              <a:effectLst/>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9B5C5D71-69C7-E5C5-F49F-A0A2B6F934A3}"/>
              </a:ext>
            </a:extLst>
          </p:cNvPr>
          <p:cNvSpPr txBox="1"/>
          <p:nvPr/>
        </p:nvSpPr>
        <p:spPr>
          <a:xfrm>
            <a:off x="424964" y="1466861"/>
            <a:ext cx="6096000" cy="4801314"/>
          </a:xfrm>
          <a:prstGeom prst="rect">
            <a:avLst/>
          </a:prstGeom>
          <a:noFill/>
        </p:spPr>
        <p:txBody>
          <a:bodyPr wrap="square">
            <a:spAutoFit/>
          </a:bodyPr>
          <a:lstStyle/>
          <a:p>
            <a:pPr marL="285750" indent="-285750">
              <a:buFont typeface="Wingdings" panose="05000000000000000000" pitchFamily="2" charset="2"/>
              <a:buChar char="ü"/>
            </a:pPr>
            <a:r>
              <a:rPr lang="en-US" b="0" i="0" dirty="0">
                <a:solidFill>
                  <a:srgbClr val="202124"/>
                </a:solidFill>
                <a:effectLst/>
                <a:latin typeface="arial" panose="020B0604020202020204" pitchFamily="34" charset="0"/>
              </a:rPr>
              <a:t>Clearly define the goals the operational issues together</a:t>
            </a:r>
          </a:p>
          <a:p>
            <a:pPr marL="285750" indent="-285750">
              <a:buFont typeface="Wingdings" panose="05000000000000000000" pitchFamily="2" charset="2"/>
              <a:buChar char="ü"/>
            </a:pPr>
            <a:endParaRPr lang="en-US" b="0" i="0" dirty="0">
              <a:solidFill>
                <a:srgbClr val="202124"/>
              </a:solidFill>
              <a:effectLst/>
              <a:latin typeface="arial" panose="020B0604020202020204" pitchFamily="34" charset="0"/>
            </a:endParaRPr>
          </a:p>
          <a:p>
            <a:pPr marL="285750" indent="-285750">
              <a:buFont typeface="Wingdings" panose="05000000000000000000" pitchFamily="2" charset="2"/>
              <a:buChar char="ü"/>
            </a:pPr>
            <a:r>
              <a:rPr lang="en-US" b="0" i="0" dirty="0">
                <a:solidFill>
                  <a:srgbClr val="202124"/>
                </a:solidFill>
                <a:effectLst/>
                <a:latin typeface="arial" panose="020B0604020202020204" pitchFamily="34" charset="0"/>
              </a:rPr>
              <a:t>Knowing and understanding the fears and interests of the actors concerned</a:t>
            </a:r>
          </a:p>
          <a:p>
            <a:pPr marL="285750" indent="-285750">
              <a:buFont typeface="Wingdings" panose="05000000000000000000" pitchFamily="2" charset="2"/>
              <a:buChar char="ü"/>
            </a:pPr>
            <a:endParaRPr lang="en-US" b="0" i="0" dirty="0">
              <a:solidFill>
                <a:srgbClr val="202124"/>
              </a:solidFill>
              <a:effectLst/>
              <a:latin typeface="arial" panose="020B0604020202020204" pitchFamily="34" charset="0"/>
            </a:endParaRPr>
          </a:p>
          <a:p>
            <a:pPr marL="285750" indent="-285750">
              <a:buFont typeface="Wingdings" panose="05000000000000000000" pitchFamily="2" charset="2"/>
              <a:buChar char="ü"/>
            </a:pPr>
            <a:r>
              <a:rPr lang="en-US" b="0" i="0" dirty="0">
                <a:solidFill>
                  <a:srgbClr val="202124"/>
                </a:solidFill>
                <a:effectLst/>
                <a:latin typeface="arial" panose="020B0604020202020204" pitchFamily="34" charset="0"/>
              </a:rPr>
              <a:t>Communicate to explain the objectives and advantages of the approach</a:t>
            </a:r>
          </a:p>
          <a:p>
            <a:pPr marL="285750" indent="-285750">
              <a:buFont typeface="Wingdings" panose="05000000000000000000" pitchFamily="2" charset="2"/>
              <a:buChar char="ü"/>
            </a:pPr>
            <a:endParaRPr lang="en-US" b="0" i="0" dirty="0">
              <a:solidFill>
                <a:srgbClr val="202124"/>
              </a:solidFill>
              <a:effectLst/>
              <a:latin typeface="arial" panose="020B0604020202020204" pitchFamily="34" charset="0"/>
            </a:endParaRPr>
          </a:p>
          <a:p>
            <a:pPr marL="285750" indent="-285750">
              <a:buFont typeface="Wingdings" panose="05000000000000000000" pitchFamily="2" charset="2"/>
              <a:buChar char="ü"/>
            </a:pPr>
            <a:r>
              <a:rPr lang="en-US" b="0" i="0" dirty="0">
                <a:solidFill>
                  <a:srgbClr val="202124"/>
                </a:solidFill>
                <a:effectLst/>
                <a:latin typeface="arial" panose="020B0604020202020204" pitchFamily="34" charset="0"/>
              </a:rPr>
              <a:t>Evaluate the rhythms of the site and, if feasibility study is conclusive, build a new intervention plan </a:t>
            </a:r>
            <a:r>
              <a:rPr lang="fr-FR" b="0" i="0" dirty="0" err="1">
                <a:solidFill>
                  <a:srgbClr val="202124"/>
                </a:solidFill>
                <a:effectLst/>
                <a:latin typeface="arial" panose="020B0604020202020204" pitchFamily="34" charset="0"/>
              </a:rPr>
              <a:t>thinking</a:t>
            </a:r>
            <a:r>
              <a:rPr lang="fr-FR" b="0" i="0" dirty="0">
                <a:solidFill>
                  <a:srgbClr val="202124"/>
                </a:solidFill>
                <a:effectLst/>
                <a:latin typeface="arial" panose="020B0604020202020204" pitchFamily="34" charset="0"/>
              </a:rPr>
              <a:t> « service </a:t>
            </a:r>
            <a:r>
              <a:rPr lang="fr-FR" b="0" i="0" dirty="0" err="1">
                <a:solidFill>
                  <a:srgbClr val="202124"/>
                </a:solidFill>
                <a:effectLst/>
                <a:latin typeface="arial" panose="020B0604020202020204" pitchFamily="34" charset="0"/>
              </a:rPr>
              <a:t>relationship</a:t>
            </a:r>
            <a:r>
              <a:rPr lang="fr-FR" dirty="0">
                <a:solidFill>
                  <a:srgbClr val="202124"/>
                </a:solidFill>
                <a:latin typeface="arial" panose="020B0604020202020204" pitchFamily="34" charset="0"/>
              </a:rPr>
              <a:t> »</a:t>
            </a:r>
            <a:r>
              <a:rPr lang="fr-FR" b="0" i="0" dirty="0">
                <a:solidFill>
                  <a:srgbClr val="202124"/>
                </a:solidFill>
                <a:effectLst/>
                <a:latin typeface="arial" panose="020B0604020202020204" pitchFamily="34" charset="0"/>
              </a:rPr>
              <a:t> </a:t>
            </a:r>
          </a:p>
          <a:p>
            <a:pPr marL="285750" indent="-285750">
              <a:buFont typeface="Wingdings" panose="05000000000000000000" pitchFamily="2" charset="2"/>
              <a:buChar char="ü"/>
            </a:pPr>
            <a:endParaRPr lang="en-US" b="0" i="0" dirty="0">
              <a:solidFill>
                <a:srgbClr val="202124"/>
              </a:solidFill>
              <a:effectLst/>
              <a:latin typeface="arial" panose="020B0604020202020204" pitchFamily="34" charset="0"/>
            </a:endParaRPr>
          </a:p>
          <a:p>
            <a:pPr marL="285750" indent="-285750">
              <a:buFont typeface="Wingdings" panose="05000000000000000000" pitchFamily="2" charset="2"/>
              <a:buChar char="ü"/>
            </a:pPr>
            <a:r>
              <a:rPr lang="en-US" b="0" i="0" dirty="0">
                <a:solidFill>
                  <a:srgbClr val="202124"/>
                </a:solidFill>
                <a:effectLst/>
                <a:latin typeface="arial" panose="020B0604020202020204" pitchFamily="34" charset="0"/>
              </a:rPr>
              <a:t>Inform agents and users of the date of the change, train/prepare them for it and be attentive the first days to make any adjustments</a:t>
            </a:r>
          </a:p>
          <a:p>
            <a:endParaRPr lang="en-US" dirty="0">
              <a:solidFill>
                <a:srgbClr val="202124"/>
              </a:solidFill>
              <a:latin typeface="arial" panose="020B0604020202020204" pitchFamily="34" charset="0"/>
            </a:endParaRPr>
          </a:p>
          <a:p>
            <a:endParaRPr lang="fr-FR" dirty="0"/>
          </a:p>
        </p:txBody>
      </p:sp>
    </p:spTree>
    <p:extLst>
      <p:ext uri="{BB962C8B-B14F-4D97-AF65-F5344CB8AC3E}">
        <p14:creationId xmlns:p14="http://schemas.microsoft.com/office/powerpoint/2010/main" val="2942181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63148-CA09-4FD9-B293-4F741EB54C92}"/>
              </a:ext>
            </a:extLst>
          </p:cNvPr>
          <p:cNvSpPr>
            <a:spLocks noGrp="1"/>
          </p:cNvSpPr>
          <p:nvPr>
            <p:ph type="title"/>
          </p:nvPr>
        </p:nvSpPr>
        <p:spPr>
          <a:xfrm>
            <a:off x="831338" y="100210"/>
            <a:ext cx="10515600" cy="645827"/>
          </a:xfrm>
        </p:spPr>
        <p:txBody>
          <a:bodyPr>
            <a:noAutofit/>
          </a:bodyPr>
          <a:lstStyle/>
          <a:p>
            <a:br>
              <a:rPr lang="en-US" dirty="0">
                <a:solidFill>
                  <a:srgbClr val="F47727"/>
                </a:solidFill>
              </a:rPr>
            </a:br>
            <a:r>
              <a:rPr lang="en-US" i="0" dirty="0">
                <a:solidFill>
                  <a:srgbClr val="F47727"/>
                </a:solidFill>
                <a:effectLst/>
                <a:latin typeface="arial" panose="020B0604020202020204" pitchFamily="34" charset="0"/>
              </a:rPr>
              <a:t>A resource space to support cleaning companies</a:t>
            </a:r>
            <a:endParaRPr lang="fr-FR" dirty="0">
              <a:solidFill>
                <a:srgbClr val="F47727"/>
              </a:solidFill>
            </a:endParaRPr>
          </a:p>
        </p:txBody>
      </p:sp>
      <p:pic>
        <p:nvPicPr>
          <p:cNvPr id="5" name="Image 4">
            <a:extLst>
              <a:ext uri="{FF2B5EF4-FFF2-40B4-BE49-F238E27FC236}">
                <a16:creationId xmlns:a16="http://schemas.microsoft.com/office/drawing/2014/main" id="{03A6A611-B58C-40B6-9713-10ED0A6CCC1A}"/>
              </a:ext>
            </a:extLst>
          </p:cNvPr>
          <p:cNvPicPr>
            <a:picLocks noChangeAspect="1"/>
          </p:cNvPicPr>
          <p:nvPr/>
        </p:nvPicPr>
        <p:blipFill rotWithShape="1">
          <a:blip r:embed="rId2"/>
          <a:srcRect l="13200" t="13591" r="14038" b="4357"/>
          <a:stretch/>
        </p:blipFill>
        <p:spPr>
          <a:xfrm>
            <a:off x="1127759" y="1650348"/>
            <a:ext cx="4968241" cy="3151386"/>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2A61016A-7FF7-4ED9-99FC-BD97D5037D18}"/>
              </a:ext>
            </a:extLst>
          </p:cNvPr>
          <p:cNvSpPr txBox="1"/>
          <p:nvPr/>
        </p:nvSpPr>
        <p:spPr>
          <a:xfrm>
            <a:off x="831338" y="5095139"/>
            <a:ext cx="6776720" cy="400110"/>
          </a:xfrm>
          <a:prstGeom prst="rect">
            <a:avLst/>
          </a:prstGeom>
          <a:noFill/>
        </p:spPr>
        <p:txBody>
          <a:bodyPr wrap="square">
            <a:spAutoFit/>
          </a:bodyPr>
          <a:lstStyle/>
          <a:p>
            <a:r>
              <a:rPr lang="fr-FR" sz="2000" b="1" dirty="0">
                <a:solidFill>
                  <a:srgbClr val="0070C0"/>
                </a:solidFill>
              </a:rPr>
              <a:t>www.monde-proprete.com/travail-en-journee</a:t>
            </a:r>
          </a:p>
        </p:txBody>
      </p:sp>
      <p:sp>
        <p:nvSpPr>
          <p:cNvPr id="3" name="Rectangle 1">
            <a:extLst>
              <a:ext uri="{FF2B5EF4-FFF2-40B4-BE49-F238E27FC236}">
                <a16:creationId xmlns:a16="http://schemas.microsoft.com/office/drawing/2014/main" id="{DAB4DB6C-5540-CE8D-9660-A687123BA5AB}"/>
              </a:ext>
            </a:extLst>
          </p:cNvPr>
          <p:cNvSpPr>
            <a:spLocks noChangeArrowheads="1"/>
          </p:cNvSpPr>
          <p:nvPr/>
        </p:nvSpPr>
        <p:spPr bwMode="auto">
          <a:xfrm>
            <a:off x="6451342" y="1725966"/>
            <a:ext cx="5604035" cy="320601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100" b="0" i="0" u="none" strike="noStrike" cap="none" normalizeH="0" baseline="0" dirty="0" err="1">
                <a:ln>
                  <a:noFill/>
                </a:ln>
                <a:solidFill>
                  <a:srgbClr val="202124"/>
                </a:solidFill>
                <a:effectLst/>
                <a:latin typeface="inherit"/>
              </a:rPr>
              <a:t>Benefits</a:t>
            </a:r>
            <a:r>
              <a:rPr kumimoji="0" lang="fr-FR" altLang="fr-FR" sz="2100" b="0" i="0" u="none" strike="noStrike" cap="none" normalizeH="0" baseline="0" dirty="0">
                <a:ln>
                  <a:noFill/>
                </a:ln>
                <a:solidFill>
                  <a:srgbClr val="202124"/>
                </a:solidFill>
                <a:effectLst/>
                <a:latin typeface="inherit"/>
              </a:rPr>
              <a:t> arguments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1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100" b="0" i="0" u="none" strike="noStrike" cap="none" normalizeH="0" baseline="0" dirty="0" err="1">
                <a:ln>
                  <a:noFill/>
                </a:ln>
                <a:solidFill>
                  <a:srgbClr val="202124"/>
                </a:solidFill>
                <a:effectLst/>
                <a:latin typeface="inherit"/>
              </a:rPr>
              <a:t>Study</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results</a:t>
            </a:r>
            <a:r>
              <a:rPr kumimoji="0" lang="fr-FR" altLang="fr-FR" sz="21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1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100" b="0" i="0" u="none" strike="noStrike" cap="none" normalizeH="0" baseline="0" dirty="0" err="1">
                <a:ln>
                  <a:noFill/>
                </a:ln>
                <a:solidFill>
                  <a:srgbClr val="202124"/>
                </a:solidFill>
                <a:effectLst/>
                <a:latin typeface="inherit"/>
              </a:rPr>
              <a:t>Implementation</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methodology</a:t>
            </a:r>
            <a:r>
              <a:rPr kumimoji="0" lang="fr-FR" altLang="fr-FR" sz="2100" b="0" i="0" u="none" strike="noStrike" cap="none" normalizeH="0" baseline="0" dirty="0">
                <a:ln>
                  <a:noFill/>
                </a:ln>
                <a:solidFill>
                  <a:srgbClr val="202124"/>
                </a:solidFill>
                <a:effectLst/>
                <a:latin typeface="inherit"/>
              </a:rPr>
              <a:t> in partnership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with</a:t>
            </a:r>
            <a:r>
              <a:rPr kumimoji="0" lang="fr-FR" altLang="fr-FR" sz="2100" b="0" i="0" u="none" strike="noStrike" cap="none" normalizeH="0" baseline="0" dirty="0">
                <a:ln>
                  <a:noFill/>
                </a:ln>
                <a:solidFill>
                  <a:srgbClr val="202124"/>
                </a:solidFill>
                <a:effectLst/>
                <a:latin typeface="inherit"/>
              </a:rPr>
              <a:t> a client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1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100" b="0" i="0" u="none" strike="noStrike" cap="none" normalizeH="0" baseline="0" dirty="0">
                <a:ln>
                  <a:noFill/>
                </a:ln>
                <a:solidFill>
                  <a:srgbClr val="202124"/>
                </a:solidFill>
                <a:effectLst/>
                <a:latin typeface="inherit"/>
              </a:rPr>
              <a:t>Documents and </a:t>
            </a:r>
            <a:r>
              <a:rPr kumimoji="0" lang="fr-FR" altLang="fr-FR" sz="2100" b="0" i="0" u="none" strike="noStrike" cap="none" normalizeH="0" baseline="0" dirty="0" err="1">
                <a:ln>
                  <a:noFill/>
                </a:ln>
                <a:solidFill>
                  <a:srgbClr val="202124"/>
                </a:solidFill>
                <a:effectLst/>
                <a:latin typeface="inherit"/>
              </a:rPr>
              <a:t>practical</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tools</a:t>
            </a:r>
            <a:r>
              <a:rPr kumimoji="0" lang="fr-FR" altLang="fr-FR" sz="2100" b="0" i="0" u="none" strike="noStrike" cap="none" normalizeH="0" baseline="0" dirty="0">
                <a:ln>
                  <a:noFill/>
                </a:ln>
                <a:solidFill>
                  <a:srgbClr val="202124"/>
                </a:solidFill>
                <a:effectLst/>
                <a:latin typeface="inherit"/>
              </a:rPr>
              <a:t> for </a:t>
            </a:r>
            <a:r>
              <a:rPr kumimoji="0" lang="fr-FR" altLang="fr-FR" sz="2100" b="0" i="0" u="none" strike="noStrike" cap="none" normalizeH="0" baseline="0" dirty="0" err="1">
                <a:ln>
                  <a:noFill/>
                </a:ln>
                <a:solidFill>
                  <a:srgbClr val="202124"/>
                </a:solidFill>
                <a:effectLst/>
                <a:latin typeface="inherit"/>
              </a:rPr>
              <a:t>deployment</a:t>
            </a:r>
            <a:r>
              <a:rPr kumimoji="0" lang="fr-FR" altLang="fr-FR" sz="21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100" b="0" i="0" u="none" strike="noStrike" cap="none" normalizeH="0" baseline="0" dirty="0">
              <a:ln>
                <a:noFill/>
              </a:ln>
              <a:solidFill>
                <a:srgbClr val="202124"/>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100" b="0" i="0" u="none" strike="noStrike" cap="none" normalizeH="0" baseline="0" dirty="0" err="1">
                <a:ln>
                  <a:noFill/>
                </a:ln>
                <a:solidFill>
                  <a:srgbClr val="202124"/>
                </a:solidFill>
                <a:effectLst/>
                <a:latin typeface="inherit"/>
              </a:rPr>
              <a:t>Video</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testimonials</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4" name="Image 3">
            <a:extLst>
              <a:ext uri="{FF2B5EF4-FFF2-40B4-BE49-F238E27FC236}">
                <a16:creationId xmlns:a16="http://schemas.microsoft.com/office/drawing/2014/main" id="{6BEE3A67-5CE6-929C-5B10-B16FD5615D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95399" y="4478425"/>
            <a:ext cx="1465263"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643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63148-CA09-4FD9-B293-4F741EB54C92}"/>
              </a:ext>
            </a:extLst>
          </p:cNvPr>
          <p:cNvSpPr>
            <a:spLocks noGrp="1"/>
          </p:cNvSpPr>
          <p:nvPr>
            <p:ph type="title"/>
          </p:nvPr>
        </p:nvSpPr>
        <p:spPr>
          <a:xfrm>
            <a:off x="838200" y="68589"/>
            <a:ext cx="10817887" cy="645827"/>
          </a:xfrm>
        </p:spPr>
        <p:txBody>
          <a:bodyPr>
            <a:noAutofit/>
          </a:bodyPr>
          <a:lstStyle/>
          <a:p>
            <a:br>
              <a:rPr lang="en-US" dirty="0">
                <a:solidFill>
                  <a:srgbClr val="F47727"/>
                </a:solidFill>
              </a:rPr>
            </a:br>
            <a:r>
              <a:rPr lang="en-US" i="0" dirty="0">
                <a:solidFill>
                  <a:srgbClr val="F47727"/>
                </a:solidFill>
                <a:effectLst/>
                <a:latin typeface="arial" panose="020B0604020202020204" pitchFamily="34" charset="0"/>
              </a:rPr>
              <a:t>Resources for customers via “Buy cleaning” website</a:t>
            </a:r>
            <a:endParaRPr lang="fr-FR" dirty="0">
              <a:solidFill>
                <a:srgbClr val="F47727"/>
              </a:solidFill>
            </a:endParaRPr>
          </a:p>
        </p:txBody>
      </p:sp>
      <p:sp>
        <p:nvSpPr>
          <p:cNvPr id="10" name="ZoneTexte 9">
            <a:extLst>
              <a:ext uri="{FF2B5EF4-FFF2-40B4-BE49-F238E27FC236}">
                <a16:creationId xmlns:a16="http://schemas.microsoft.com/office/drawing/2014/main" id="{E45A9690-BE6C-4515-B952-27F54E0315C7}"/>
              </a:ext>
            </a:extLst>
          </p:cNvPr>
          <p:cNvSpPr txBox="1"/>
          <p:nvPr/>
        </p:nvSpPr>
        <p:spPr>
          <a:xfrm>
            <a:off x="2333834" y="5818863"/>
            <a:ext cx="8070006" cy="400110"/>
          </a:xfrm>
          <a:prstGeom prst="rect">
            <a:avLst/>
          </a:prstGeom>
          <a:noFill/>
        </p:spPr>
        <p:txBody>
          <a:bodyPr wrap="square">
            <a:spAutoFit/>
          </a:bodyPr>
          <a:lstStyle/>
          <a:p>
            <a:r>
              <a:rPr lang="fr-FR" sz="2000" b="1" dirty="0">
                <a:solidFill>
                  <a:srgbClr val="0070C0"/>
                </a:solidFill>
              </a:rPr>
              <a:t>www.achat-proprete.com/optez-pour-le-travail-en-journee</a:t>
            </a:r>
          </a:p>
        </p:txBody>
      </p:sp>
      <p:pic>
        <p:nvPicPr>
          <p:cNvPr id="4" name="Image 3">
            <a:extLst>
              <a:ext uri="{FF2B5EF4-FFF2-40B4-BE49-F238E27FC236}">
                <a16:creationId xmlns:a16="http://schemas.microsoft.com/office/drawing/2014/main" id="{A4FDCE11-0427-482B-B28F-8345BFD68A96}"/>
              </a:ext>
            </a:extLst>
          </p:cNvPr>
          <p:cNvPicPr>
            <a:picLocks noChangeAspect="1"/>
          </p:cNvPicPr>
          <p:nvPr/>
        </p:nvPicPr>
        <p:blipFill rotWithShape="1">
          <a:blip r:embed="rId2"/>
          <a:srcRect l="21000" t="14066" r="23084" b="18815"/>
          <a:stretch/>
        </p:blipFill>
        <p:spPr>
          <a:xfrm>
            <a:off x="2260655" y="1360733"/>
            <a:ext cx="6126479" cy="4136533"/>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C545C1C5-A4E3-B3CE-6778-1714F62FB10E}"/>
              </a:ext>
            </a:extLst>
          </p:cNvPr>
          <p:cNvPicPr>
            <a:picLocks noChangeAspect="1"/>
          </p:cNvPicPr>
          <p:nvPr/>
        </p:nvPicPr>
        <p:blipFill rotWithShape="1">
          <a:blip r:embed="rId3"/>
          <a:srcRect r="1731"/>
          <a:stretch/>
        </p:blipFill>
        <p:spPr>
          <a:xfrm>
            <a:off x="9403074" y="1436001"/>
            <a:ext cx="2253013" cy="39859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5083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7FDDD464-26C4-47A3-9DBA-729171A3E91E}"/>
              </a:ext>
            </a:extLst>
          </p:cNvPr>
          <p:cNvSpPr txBox="1">
            <a:spLocks/>
          </p:cNvSpPr>
          <p:nvPr/>
        </p:nvSpPr>
        <p:spPr>
          <a:xfrm>
            <a:off x="858046" y="10949"/>
            <a:ext cx="12290064" cy="6641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F47727"/>
                </a:solidFill>
                <a:latin typeface="+mj-lt"/>
                <a:ea typeface="+mj-ea"/>
                <a:cs typeface="+mj-cs"/>
              </a:defRPr>
            </a:lvl1pPr>
          </a:lstStyle>
          <a:p>
            <a:br>
              <a:rPr lang="en-US" dirty="0"/>
            </a:br>
            <a:r>
              <a:rPr lang="en-US" i="0">
                <a:effectLst/>
                <a:latin typeface="arial" panose="020B0604020202020204" pitchFamily="34" charset="0"/>
              </a:rPr>
              <a:t>A clause </a:t>
            </a:r>
            <a:r>
              <a:rPr lang="en-US" i="0" dirty="0">
                <a:effectLst/>
                <a:latin typeface="arial" panose="020B0604020202020204" pitchFamily="34" charset="0"/>
              </a:rPr>
              <a:t>for the specifications</a:t>
            </a:r>
            <a:endParaRPr lang="fr-FR" dirty="0"/>
          </a:p>
        </p:txBody>
      </p:sp>
      <p:pic>
        <p:nvPicPr>
          <p:cNvPr id="4" name="Image 3">
            <a:extLst>
              <a:ext uri="{FF2B5EF4-FFF2-40B4-BE49-F238E27FC236}">
                <a16:creationId xmlns:a16="http://schemas.microsoft.com/office/drawing/2014/main" id="{67921D29-5243-4545-958E-4C6C41B5A4DA}"/>
              </a:ext>
            </a:extLst>
          </p:cNvPr>
          <p:cNvPicPr>
            <a:picLocks noChangeAspect="1"/>
          </p:cNvPicPr>
          <p:nvPr/>
        </p:nvPicPr>
        <p:blipFill>
          <a:blip r:embed="rId3"/>
          <a:stretch>
            <a:fillRect/>
          </a:stretch>
        </p:blipFill>
        <p:spPr>
          <a:xfrm>
            <a:off x="4968240" y="2845732"/>
            <a:ext cx="7223760" cy="3800007"/>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4A196517-3298-4842-A0D3-8C96A25147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9171" y="1330944"/>
            <a:ext cx="3820058" cy="1282448"/>
          </a:xfrm>
          <a:prstGeom prst="rect">
            <a:avLst/>
          </a:prstGeom>
        </p:spPr>
      </p:pic>
      <p:sp>
        <p:nvSpPr>
          <p:cNvPr id="10" name="ZoneTexte 9">
            <a:extLst>
              <a:ext uri="{FF2B5EF4-FFF2-40B4-BE49-F238E27FC236}">
                <a16:creationId xmlns:a16="http://schemas.microsoft.com/office/drawing/2014/main" id="{10F2109A-A414-42A5-A016-C00A53251561}"/>
              </a:ext>
            </a:extLst>
          </p:cNvPr>
          <p:cNvSpPr txBox="1"/>
          <p:nvPr/>
        </p:nvSpPr>
        <p:spPr>
          <a:xfrm>
            <a:off x="684791" y="3969117"/>
            <a:ext cx="4283449" cy="400110"/>
          </a:xfrm>
          <a:prstGeom prst="rect">
            <a:avLst/>
          </a:prstGeom>
          <a:noFill/>
        </p:spPr>
        <p:txBody>
          <a:bodyPr wrap="square">
            <a:spAutoFit/>
          </a:bodyPr>
          <a:lstStyle/>
          <a:p>
            <a:r>
              <a:rPr lang="fr-FR" sz="2000" b="1" dirty="0">
                <a:solidFill>
                  <a:srgbClr val="0070C0"/>
                </a:solidFill>
              </a:rPr>
              <a:t>www.achat-proprete.com</a:t>
            </a:r>
          </a:p>
        </p:txBody>
      </p:sp>
      <p:sp>
        <p:nvSpPr>
          <p:cNvPr id="2" name="Rectangle 1">
            <a:extLst>
              <a:ext uri="{FF2B5EF4-FFF2-40B4-BE49-F238E27FC236}">
                <a16:creationId xmlns:a16="http://schemas.microsoft.com/office/drawing/2014/main" id="{2BA85DCF-7D05-3ECA-6EA6-36E92B56B40A}"/>
              </a:ext>
            </a:extLst>
          </p:cNvPr>
          <p:cNvSpPr>
            <a:spLocks noChangeArrowheads="1"/>
          </p:cNvSpPr>
          <p:nvPr/>
        </p:nvSpPr>
        <p:spPr bwMode="auto">
          <a:xfrm>
            <a:off x="365760" y="1656716"/>
            <a:ext cx="4372031" cy="191335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Feedback </a:t>
            </a:r>
            <a:r>
              <a:rPr kumimoji="0" lang="fr-FR" altLang="fr-FR" sz="2100" b="0" i="0" u="none" strike="noStrike" cap="none" normalizeH="0" baseline="0" dirty="0" err="1">
                <a:ln>
                  <a:noFill/>
                </a:ln>
                <a:solidFill>
                  <a:srgbClr val="202124"/>
                </a:solidFill>
                <a:effectLst/>
                <a:latin typeface="inherit"/>
              </a:rPr>
              <a:t>from</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cleaning</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companies</a:t>
            </a:r>
            <a:r>
              <a:rPr kumimoji="0" lang="fr-FR" altLang="fr-FR" sz="2100" b="0" i="0" u="none" strike="noStrike" cap="none" normalizeH="0" baseline="0" dirty="0">
                <a:ln>
                  <a:noFill/>
                </a:ln>
                <a:solidFill>
                  <a:srgbClr val="202124"/>
                </a:solidFill>
                <a:effectLst/>
                <a:latin typeface="inherit"/>
              </a:rPr>
              <a:t> 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customers</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who</a:t>
            </a:r>
            <a:r>
              <a:rPr kumimoji="0" lang="fr-FR" altLang="fr-FR" sz="2100" b="0" i="0" u="none" strike="noStrike" cap="none" normalizeH="0" baseline="0" dirty="0">
                <a:ln>
                  <a:noFill/>
                </a:ln>
                <a:solidFill>
                  <a:srgbClr val="202124"/>
                </a:solidFill>
                <a:effectLst/>
                <a:latin typeface="inherit"/>
              </a:rPr>
              <a:t> have </a:t>
            </a:r>
            <a:r>
              <a:rPr kumimoji="0" lang="fr-FR" altLang="fr-FR" sz="2100" b="0" i="0" u="none" strike="noStrike" cap="none" normalizeH="0" baseline="0" dirty="0" err="1">
                <a:ln>
                  <a:noFill/>
                </a:ln>
                <a:solidFill>
                  <a:srgbClr val="202124"/>
                </a:solidFill>
                <a:effectLst/>
                <a:latin typeface="inherit"/>
              </a:rPr>
              <a:t>implemented</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this</a:t>
            </a:r>
            <a:r>
              <a:rPr kumimoji="0" lang="fr-FR" altLang="fr-FR" sz="21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organization</a:t>
            </a:r>
            <a:r>
              <a:rPr kumimoji="0" lang="fr-FR" altLang="fr-FR" sz="2100" b="0" i="0" u="none" strike="noStrike" cap="none" normalizeH="0" baseline="0" dirty="0">
                <a:ln>
                  <a:noFill/>
                </a:ln>
                <a:solidFill>
                  <a:srgbClr val="202124"/>
                </a:solidFill>
                <a:effectLst/>
                <a:latin typeface="inherit"/>
              </a:rPr>
              <a:t> has made </a:t>
            </a:r>
            <a:r>
              <a:rPr kumimoji="0" lang="fr-FR" altLang="fr-FR" sz="2100" b="0" i="0" u="none" strike="noStrike" cap="none" normalizeH="0" baseline="0" dirty="0" err="1">
                <a:ln>
                  <a:noFill/>
                </a:ln>
                <a:solidFill>
                  <a:srgbClr val="202124"/>
                </a:solidFill>
                <a:effectLst/>
                <a:latin typeface="inherit"/>
              </a:rPr>
              <a:t>it</a:t>
            </a:r>
            <a:r>
              <a:rPr kumimoji="0" lang="fr-FR" altLang="fr-FR" sz="2100" b="0" i="0" u="none" strike="noStrike" cap="none" normalizeH="0" baseline="0" dirty="0">
                <a:ln>
                  <a:noFill/>
                </a:ln>
                <a:solidFill>
                  <a:srgbClr val="202124"/>
                </a:solidFill>
                <a:effectLst/>
                <a:latin typeface="inherit"/>
              </a:rPr>
              <a:t> possible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identify</a:t>
            </a:r>
            <a:r>
              <a:rPr kumimoji="0" lang="fr-FR" altLang="fr-FR" sz="2100" b="0" i="0" u="none" strike="noStrike" cap="none" normalizeH="0" baseline="0" dirty="0">
                <a:ln>
                  <a:noFill/>
                </a:ln>
                <a:solidFill>
                  <a:srgbClr val="202124"/>
                </a:solidFill>
                <a:effectLst/>
                <a:latin typeface="inherit"/>
              </a:rPr>
              <a:t> the key </a:t>
            </a:r>
            <a:r>
              <a:rPr kumimoji="0" lang="fr-FR" altLang="fr-FR" sz="2100" b="0" i="0" u="none" strike="noStrike" cap="none" normalizeH="0" baseline="0" dirty="0" err="1">
                <a:ln>
                  <a:noFill/>
                </a:ln>
                <a:solidFill>
                  <a:srgbClr val="202124"/>
                </a:solidFill>
                <a:effectLst/>
                <a:latin typeface="inherit"/>
              </a:rPr>
              <a:t>success</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factors</a:t>
            </a:r>
            <a:r>
              <a:rPr kumimoji="0" lang="fr-FR" altLang="fr-FR" sz="2100" b="0" i="0" u="none" strike="noStrike" cap="none" normalizeH="0" baseline="0" dirty="0">
                <a:ln>
                  <a:noFill/>
                </a:ln>
                <a:solidFill>
                  <a:srgbClr val="202124"/>
                </a:solidFill>
                <a:effectLst/>
                <a:latin typeface="inherit"/>
              </a:rPr>
              <a:t> and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err="1">
                <a:ln>
                  <a:noFill/>
                </a:ln>
                <a:solidFill>
                  <a:srgbClr val="202124"/>
                </a:solidFill>
                <a:effectLst/>
                <a:latin typeface="inherit"/>
              </a:rPr>
              <a:t>formulate</a:t>
            </a:r>
            <a:r>
              <a:rPr kumimoji="0" lang="fr-FR" altLang="fr-FR" sz="2100" b="0" i="0" u="none" strike="noStrike" cap="none" normalizeH="0" baseline="0" dirty="0">
                <a:ln>
                  <a:noFill/>
                </a:ln>
                <a:solidFill>
                  <a:srgbClr val="202124"/>
                </a:solidFill>
                <a:effectLst/>
                <a:latin typeface="inherit"/>
              </a:rPr>
              <a:t> </a:t>
            </a:r>
            <a:r>
              <a:rPr kumimoji="0" lang="fr-FR" altLang="fr-FR" sz="2100" b="0" i="0" u="none" strike="noStrike" cap="none" normalizeH="0" baseline="0" dirty="0" err="1">
                <a:ln>
                  <a:noFill/>
                </a:ln>
                <a:solidFill>
                  <a:srgbClr val="202124"/>
                </a:solidFill>
                <a:effectLst/>
                <a:latin typeface="inherit"/>
              </a:rPr>
              <a:t>examples</a:t>
            </a:r>
            <a:r>
              <a:rPr kumimoji="0" lang="fr-FR" altLang="fr-FR" sz="2100" b="0" i="0" u="none" strike="noStrike" cap="none" normalizeH="0" baseline="0" dirty="0">
                <a:ln>
                  <a:noFill/>
                </a:ln>
                <a:solidFill>
                  <a:srgbClr val="202124"/>
                </a:solidFill>
                <a:effectLst/>
                <a:latin typeface="inherit"/>
              </a:rPr>
              <a:t> of standard </a:t>
            </a:r>
            <a:r>
              <a:rPr kumimoji="0" lang="fr-FR" altLang="fr-FR" sz="2100" b="0" i="0" u="none" strike="noStrike" cap="none" normalizeH="0" baseline="0" dirty="0" err="1">
                <a:ln>
                  <a:noFill/>
                </a:ln>
                <a:solidFill>
                  <a:srgbClr val="202124"/>
                </a:solidFill>
                <a:effectLst/>
                <a:latin typeface="inherit"/>
              </a:rPr>
              <a:t>writing</a:t>
            </a:r>
            <a:r>
              <a:rPr kumimoji="0" lang="fr-FR" altLang="fr-FR" sz="2100" b="0" i="0" u="none" strike="noStrike" cap="none" normalizeH="0" baseline="0" dirty="0">
                <a:ln>
                  <a:noFill/>
                </a:ln>
                <a:solidFill>
                  <a:srgbClr val="202124"/>
                </a:solidFill>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202124"/>
                </a:solidFill>
                <a:effectLst/>
                <a:latin typeface="inherit"/>
              </a:rPr>
              <a:t>for </a:t>
            </a:r>
            <a:r>
              <a:rPr kumimoji="0" lang="fr-FR" altLang="fr-FR" sz="2100" b="0" i="0" u="none" strike="noStrike" cap="none" normalizeH="0" baseline="0" dirty="0" err="1">
                <a:ln>
                  <a:noFill/>
                </a:ln>
                <a:solidFill>
                  <a:srgbClr val="202124"/>
                </a:solidFill>
                <a:effectLst/>
                <a:latin typeface="inherit"/>
              </a:rPr>
              <a:t>buyers</a:t>
            </a:r>
            <a:r>
              <a:rPr kumimoji="0" lang="fr-FR" altLang="fr-FR" sz="2100" b="0" i="0" u="none" strike="noStrike" cap="none" normalizeH="0" baseline="0" dirty="0">
                <a:ln>
                  <a:noFill/>
                </a:ln>
                <a:solidFill>
                  <a:srgbClr val="202124"/>
                </a:solidFill>
                <a:effectLst/>
                <a:latin typeface="inherit"/>
              </a:rPr>
              <a:t>.</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76591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282143" y="947887"/>
            <a:ext cx="10165671" cy="2387600"/>
          </a:xfrm>
        </p:spPr>
        <p:txBody>
          <a:bodyPr>
            <a:normAutofit/>
          </a:bodyPr>
          <a:lstStyle/>
          <a:p>
            <a:pPr algn="l"/>
            <a:r>
              <a:rPr kumimoji="0" lang="en-GB" sz="40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Presentation of industrial cases</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2" descr="Check">
            <a:extLst>
              <a:ext uri="{FF2B5EF4-FFF2-40B4-BE49-F238E27FC236}">
                <a16:creationId xmlns:a16="http://schemas.microsoft.com/office/drawing/2014/main" id="{756D00E5-BC2B-CA09-6C22-80C97A107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385" y="2312670"/>
            <a:ext cx="963930" cy="96393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82851EF-D300-A886-2D9C-772E56AB523C}"/>
              </a:ext>
            </a:extLst>
          </p:cNvPr>
          <p:cNvSpPr>
            <a:spLocks noGrp="1"/>
          </p:cNvSpPr>
          <p:nvPr>
            <p:ph type="subTitle" idx="1"/>
          </p:nvPr>
        </p:nvSpPr>
        <p:spPr>
          <a:xfrm>
            <a:off x="2282143" y="3276600"/>
            <a:ext cx="9300499" cy="1655762"/>
          </a:xfrm>
        </p:spPr>
        <p:txBody>
          <a:bodyPr>
            <a:normAutofit/>
          </a:bodyPr>
          <a:lstStyle/>
          <a:p>
            <a:pPr algn="l"/>
            <a:r>
              <a:rPr lang="en-US" sz="2800" b="1" dirty="0">
                <a:solidFill>
                  <a:srgbClr val="A23621"/>
                </a:solidFill>
              </a:rPr>
              <a:t>Best practices from public and private sectors</a:t>
            </a:r>
            <a:endParaRPr lang="en-BE" sz="2800" dirty="0">
              <a:solidFill>
                <a:srgbClr val="A23621"/>
              </a:solidFill>
            </a:endParaRPr>
          </a:p>
        </p:txBody>
      </p:sp>
    </p:spTree>
    <p:extLst>
      <p:ext uri="{BB962C8B-B14F-4D97-AF65-F5344CB8AC3E}">
        <p14:creationId xmlns:p14="http://schemas.microsoft.com/office/powerpoint/2010/main" val="2311562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572294" y="900062"/>
            <a:ext cx="9300499" cy="1655762"/>
          </a:xfrm>
        </p:spPr>
        <p:txBody>
          <a:bodyPr>
            <a:normAutofit/>
          </a:bodyPr>
          <a:lstStyle/>
          <a:p>
            <a:pPr algn="l"/>
            <a:r>
              <a:rPr lang="en-US" sz="2800" b="1" dirty="0">
                <a:solidFill>
                  <a:srgbClr val="A23621"/>
                </a:solidFill>
              </a:rPr>
              <a:t>Public sector: </a:t>
            </a:r>
            <a:r>
              <a:rPr lang="en-US" sz="2800" b="1" dirty="0" err="1">
                <a:solidFill>
                  <a:srgbClr val="A23621"/>
                </a:solidFill>
              </a:rPr>
              <a:t>Meckelmburg-Vorpommern</a:t>
            </a:r>
            <a:endParaRPr lang="en-BE" sz="2800" dirty="0">
              <a:solidFill>
                <a:srgbClr val="A23621"/>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534316" y="-1395993"/>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Presentation of industrial cases</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0" name="Picture 9">
            <a:extLst>
              <a:ext uri="{FF2B5EF4-FFF2-40B4-BE49-F238E27FC236}">
                <a16:creationId xmlns:a16="http://schemas.microsoft.com/office/drawing/2014/main" id="{4F836AEA-5751-D3EF-09A2-8060C1B41620}"/>
              </a:ext>
            </a:extLst>
          </p:cNvPr>
          <p:cNvPicPr>
            <a:picLocks noChangeAspect="1"/>
          </p:cNvPicPr>
          <p:nvPr/>
        </p:nvPicPr>
        <p:blipFill rotWithShape="1">
          <a:blip r:embed="rId2">
            <a:extLst>
              <a:ext uri="{28A0092B-C50C-407E-A947-70E740481C1C}">
                <a14:useLocalDpi xmlns:a14="http://schemas.microsoft.com/office/drawing/2010/main" val="0"/>
              </a:ext>
            </a:extLst>
          </a:blip>
          <a:srcRect l="931" t="556" r="39628" b="20190"/>
          <a:stretch/>
        </p:blipFill>
        <p:spPr>
          <a:xfrm>
            <a:off x="1405903" y="1781547"/>
            <a:ext cx="3085131" cy="308513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pic>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4">
            <a:extLst>
              <a:ext uri="{28A0092B-C50C-407E-A947-70E740481C1C}">
                <a14:useLocalDpi xmlns:a14="http://schemas.microsoft.com/office/drawing/2010/main" val="0"/>
              </a:ext>
            </a:extLst>
          </a:blip>
          <a:srcRect r="16703"/>
          <a:stretch/>
        </p:blipFill>
        <p:spPr>
          <a:xfrm>
            <a:off x="8272024" y="6063736"/>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6" name="Subtitle 2">
            <a:extLst>
              <a:ext uri="{FF2B5EF4-FFF2-40B4-BE49-F238E27FC236}">
                <a16:creationId xmlns:a16="http://schemas.microsoft.com/office/drawing/2014/main" id="{6EACE7E4-751C-FBD6-E457-9B8E053D39F1}"/>
              </a:ext>
            </a:extLst>
          </p:cNvPr>
          <p:cNvSpPr txBox="1">
            <a:spLocks/>
          </p:cNvSpPr>
          <p:nvPr/>
        </p:nvSpPr>
        <p:spPr>
          <a:xfrm>
            <a:off x="1368991" y="5235855"/>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2000" b="1" dirty="0">
                <a:solidFill>
                  <a:srgbClr val="053955"/>
                </a:solidFill>
              </a:rPr>
              <a:t>Dr. Steffen </a:t>
            </a:r>
            <a:r>
              <a:rPr lang="en-US" sz="2000" b="1" dirty="0" err="1">
                <a:solidFill>
                  <a:srgbClr val="053955"/>
                </a:solidFill>
              </a:rPr>
              <a:t>Wandschneider-Kastell</a:t>
            </a:r>
            <a:endParaRPr lang="en-US" sz="2000" b="1" dirty="0">
              <a:solidFill>
                <a:srgbClr val="053955"/>
              </a:solidFill>
            </a:endParaRPr>
          </a:p>
          <a:p>
            <a:pPr algn="l">
              <a:spcBef>
                <a:spcPts val="0"/>
              </a:spcBef>
            </a:pPr>
            <a:r>
              <a:rPr lang="en-US" sz="2000" dirty="0">
                <a:solidFill>
                  <a:srgbClr val="053955"/>
                </a:solidFill>
              </a:rPr>
              <a:t>Head of Facility Management</a:t>
            </a:r>
          </a:p>
          <a:p>
            <a:pPr algn="l">
              <a:spcBef>
                <a:spcPts val="0"/>
              </a:spcBef>
            </a:pPr>
            <a:r>
              <a:rPr lang="en-US" sz="2000" dirty="0" err="1">
                <a:solidFill>
                  <a:srgbClr val="053955"/>
                </a:solidFill>
              </a:rPr>
              <a:t>Meckelmburg-Vorpommern</a:t>
            </a:r>
            <a:endParaRPr lang="en-US" sz="2000" dirty="0">
              <a:solidFill>
                <a:srgbClr val="053955"/>
              </a:solidFill>
            </a:endParaRPr>
          </a:p>
          <a:p>
            <a:pPr algn="l">
              <a:spcBef>
                <a:spcPts val="0"/>
              </a:spcBef>
            </a:pPr>
            <a:endParaRPr lang="en-BE" sz="2000"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5">
            <a:extLst>
              <a:ext uri="{28A0092B-C50C-407E-A947-70E740481C1C}">
                <a14:useLocalDpi xmlns:a14="http://schemas.microsoft.com/office/drawing/2010/main" val="0"/>
              </a:ext>
            </a:extLst>
          </a:blip>
          <a:srcRect l="72150" r="9259"/>
          <a:stretch/>
        </p:blipFill>
        <p:spPr>
          <a:xfrm>
            <a:off x="9796023" y="0"/>
            <a:ext cx="2395977" cy="6858000"/>
          </a:xfrm>
          <a:prstGeom prst="rect">
            <a:avLst/>
          </a:prstGeom>
        </p:spPr>
      </p:pic>
    </p:spTree>
    <p:extLst>
      <p:ext uri="{BB962C8B-B14F-4D97-AF65-F5344CB8AC3E}">
        <p14:creationId xmlns:p14="http://schemas.microsoft.com/office/powerpoint/2010/main" val="35734454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5C58BA-4CBC-4680-ABF9-62E0C02ABB62}"/>
              </a:ext>
            </a:extLst>
          </p:cNvPr>
          <p:cNvSpPr>
            <a:spLocks noGrp="1"/>
          </p:cNvSpPr>
          <p:nvPr>
            <p:ph type="ctrTitle"/>
          </p:nvPr>
        </p:nvSpPr>
        <p:spPr>
          <a:xfrm>
            <a:off x="2355897" y="1991865"/>
            <a:ext cx="7659564" cy="1656994"/>
          </a:xfrm>
        </p:spPr>
        <p:txBody>
          <a:bodyPr/>
          <a:lstStyle/>
          <a:p>
            <a:r>
              <a:rPr lang="en-US" dirty="0"/>
              <a:t>Implementation of day cleaning in authorities of the state of Mecklenburg-Vorpommern, Germany</a:t>
            </a:r>
            <a:br>
              <a:rPr lang="en-US" dirty="0"/>
            </a:br>
            <a:br>
              <a:rPr lang="en-US" sz="2177" b="0" dirty="0"/>
            </a:br>
            <a:r>
              <a:rPr lang="en-US" sz="2177" b="0" dirty="0"/>
              <a:t>Brussels, 26/06/2023</a:t>
            </a:r>
            <a:endParaRPr lang="de-DE" sz="2177" b="0" dirty="0"/>
          </a:p>
        </p:txBody>
      </p:sp>
      <p:sp>
        <p:nvSpPr>
          <p:cNvPr id="3" name="Untertitel 2">
            <a:extLst>
              <a:ext uri="{FF2B5EF4-FFF2-40B4-BE49-F238E27FC236}">
                <a16:creationId xmlns:a16="http://schemas.microsoft.com/office/drawing/2014/main" id="{4C920D31-3F5A-42FE-8F62-73F8387FA21C}"/>
              </a:ext>
            </a:extLst>
          </p:cNvPr>
          <p:cNvSpPr>
            <a:spLocks noGrp="1"/>
          </p:cNvSpPr>
          <p:nvPr>
            <p:ph type="subTitle" idx="1"/>
          </p:nvPr>
        </p:nvSpPr>
        <p:spPr>
          <a:xfrm>
            <a:off x="2340483" y="4077403"/>
            <a:ext cx="6451064" cy="919382"/>
          </a:xfrm>
        </p:spPr>
        <p:txBody>
          <a:bodyPr/>
          <a:lstStyle/>
          <a:p>
            <a:r>
              <a:rPr lang="de-DE" dirty="0"/>
              <a:t>Dr. Steffen Wandschneider-Kastell, LL.M</a:t>
            </a:r>
          </a:p>
          <a:p>
            <a:r>
              <a:rPr lang="en-US" sz="1633" dirty="0"/>
              <a:t>Head of the Department of Facility Management at the Ministry of Finance</a:t>
            </a:r>
            <a:endParaRPr lang="de-DE" sz="1633" dirty="0"/>
          </a:p>
        </p:txBody>
      </p:sp>
    </p:spTree>
    <p:extLst>
      <p:ext uri="{BB962C8B-B14F-4D97-AF65-F5344CB8AC3E}">
        <p14:creationId xmlns:p14="http://schemas.microsoft.com/office/powerpoint/2010/main" val="2018106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a:xfrm>
            <a:off x="1784908" y="489404"/>
            <a:ext cx="8295877" cy="882407"/>
          </a:xfrm>
        </p:spPr>
        <p:txBody>
          <a:bodyPr/>
          <a:lstStyle/>
          <a:p>
            <a:r>
              <a:rPr lang="en-US" dirty="0"/>
              <a:t>Current status of government properties in the state “</a:t>
            </a:r>
            <a:r>
              <a:rPr lang="de-DE" dirty="0"/>
              <a:t>M-V“</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1501932"/>
            <a:ext cx="7446662" cy="4376766"/>
          </a:xfrm>
        </p:spPr>
        <p:txBody>
          <a:bodyPr/>
          <a:lstStyle/>
          <a:p>
            <a:pPr lvl="1">
              <a:buFont typeface="Arial" panose="020B0604020202020204" pitchFamily="34" charset="0"/>
              <a:buChar char="•"/>
            </a:pPr>
            <a:r>
              <a:rPr lang="en-US" sz="2177" dirty="0"/>
              <a:t>Management of 850 public authorities in 980 buildings</a:t>
            </a:r>
          </a:p>
          <a:p>
            <a:pPr lvl="1">
              <a:buFont typeface="Arial" panose="020B0604020202020204" pitchFamily="34" charset="0"/>
              <a:buChar char="•"/>
            </a:pPr>
            <a:endParaRPr lang="en-US" sz="2177" dirty="0"/>
          </a:p>
          <a:p>
            <a:pPr lvl="1">
              <a:buFont typeface="Arial" panose="020B0604020202020204" pitchFamily="34" charset="0"/>
              <a:buChar char="•"/>
            </a:pPr>
            <a:r>
              <a:rPr lang="en-US" sz="2177" dirty="0"/>
              <a:t>250 state-owned properties (670 buildings) with an area of approx. 670,000 </a:t>
            </a:r>
            <a:r>
              <a:rPr lang="en-US" sz="2177" dirty="0" err="1"/>
              <a:t>sqm</a:t>
            </a:r>
            <a:endParaRPr lang="en-US" sz="2177" dirty="0"/>
          </a:p>
          <a:p>
            <a:pPr lvl="1">
              <a:buFont typeface="Arial" panose="020B0604020202020204" pitchFamily="34" charset="0"/>
              <a:buChar char="•"/>
            </a:pPr>
            <a:r>
              <a:rPr lang="en-US" sz="2177" dirty="0"/>
              <a:t>280 rental properties (310 buildings) with an area of around 130,000 </a:t>
            </a:r>
            <a:r>
              <a:rPr lang="en-US" sz="2177" dirty="0" err="1"/>
              <a:t>sqm</a:t>
            </a:r>
            <a:endParaRPr lang="en-US" sz="2177" dirty="0"/>
          </a:p>
          <a:p>
            <a:pPr lvl="1">
              <a:buFont typeface="Arial" panose="020B0604020202020204" pitchFamily="34" charset="0"/>
              <a:buChar char="•"/>
            </a:pPr>
            <a:endParaRPr lang="en-US" sz="2177" dirty="0"/>
          </a:p>
          <a:p>
            <a:pPr lvl="1">
              <a:buFont typeface="Arial" panose="020B0604020202020204" pitchFamily="34" charset="0"/>
              <a:buChar char="•"/>
            </a:pPr>
            <a:r>
              <a:rPr lang="en-US" sz="2177" dirty="0"/>
              <a:t>Portfolio of police, judiciary, financial administration, various specialist administrations including ministries</a:t>
            </a:r>
            <a:br>
              <a:rPr lang="en-US" sz="2177" dirty="0"/>
            </a:br>
            <a:endParaRPr lang="de-DE" sz="2177" dirty="0"/>
          </a:p>
          <a:p>
            <a:pPr marL="0" lvl="1" indent="0">
              <a:buNone/>
            </a:pPr>
            <a:r>
              <a:rPr lang="de-DE" sz="2177" dirty="0">
                <a:sym typeface="Wingdings" panose="05000000000000000000" pitchFamily="2" charset="2"/>
              </a:rPr>
              <a:t>  </a:t>
            </a:r>
            <a:r>
              <a:rPr lang="en-US" sz="2177" dirty="0"/>
              <a:t> Cleaning as part of facility management with a volume of approx. 8 million euros with a total management of approx. 50 million euros</a:t>
            </a:r>
            <a:endParaRPr lang="de-DE" sz="2177" dirty="0"/>
          </a:p>
          <a:p>
            <a:pPr lvl="1">
              <a:buFont typeface="Arial" panose="020B0604020202020204" pitchFamily="34" charset="0"/>
              <a:buChar char="•"/>
            </a:pPr>
            <a:endParaRPr lang="de-DE" sz="2177" dirty="0"/>
          </a:p>
        </p:txBody>
      </p:sp>
      <p:sp>
        <p:nvSpPr>
          <p:cNvPr id="6"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3461920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en-US" dirty="0"/>
              <a:t>Initial situation of the cleaning of the authorities</a:t>
            </a:r>
            <a:endParaRPr lang="de-DE" dirty="0"/>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1501932"/>
            <a:ext cx="7981319" cy="4376766"/>
          </a:xfrm>
        </p:spPr>
        <p:txBody>
          <a:bodyPr/>
          <a:lstStyle/>
          <a:p>
            <a:pPr lvl="1">
              <a:buFont typeface="Arial" panose="020B0604020202020204" pitchFamily="34" charset="0"/>
              <a:buChar char="•"/>
            </a:pPr>
            <a:r>
              <a:rPr lang="en-US" sz="2177" dirty="0">
                <a:sym typeface="Wingdings" panose="05000000000000000000" pitchFamily="2" charset="2"/>
              </a:rPr>
              <a:t>Recording of all properties, buildings and rooms (approx. 55,000) in a computer aided facility management system (CAFM)</a:t>
            </a:r>
          </a:p>
          <a:p>
            <a:pPr lvl="1">
              <a:buFont typeface="Arial" panose="020B0604020202020204" pitchFamily="34" charset="0"/>
              <a:buChar char="•"/>
            </a:pPr>
            <a:endParaRPr lang="en-US" sz="2177" dirty="0">
              <a:sym typeface="Wingdings" panose="05000000000000000000" pitchFamily="2" charset="2"/>
            </a:endParaRPr>
          </a:p>
          <a:p>
            <a:pPr lvl="1">
              <a:buFont typeface="Arial" panose="020B0604020202020204" pitchFamily="34" charset="0"/>
              <a:buChar char="•"/>
            </a:pPr>
            <a:r>
              <a:rPr lang="en-US" sz="2177" dirty="0">
                <a:sym typeface="Wingdings" panose="05000000000000000000" pitchFamily="2" charset="2"/>
              </a:rPr>
              <a:t>for each room there is data for cleaning (450 room types, surfaces, floor covering) in the system</a:t>
            </a:r>
          </a:p>
          <a:p>
            <a:pPr lvl="1">
              <a:buFont typeface="Arial" panose="020B0604020202020204" pitchFamily="34" charset="0"/>
              <a:buChar char="•"/>
            </a:pPr>
            <a:endParaRPr lang="en-US" sz="2177" dirty="0">
              <a:sym typeface="Wingdings" panose="05000000000000000000" pitchFamily="2" charset="2"/>
            </a:endParaRPr>
          </a:p>
          <a:p>
            <a:pPr lvl="1">
              <a:buFont typeface="Arial" panose="020B0604020202020204" pitchFamily="34" charset="0"/>
              <a:buChar char="•"/>
            </a:pPr>
            <a:r>
              <a:rPr lang="en-US" sz="2177" dirty="0">
                <a:sym typeface="Wingdings" panose="05000000000000000000" pitchFamily="2" charset="2"/>
              </a:rPr>
              <a:t>Cleaning classes with defined activities (currently 62 to choose from) are set</a:t>
            </a:r>
          </a:p>
          <a:p>
            <a:pPr lvl="1">
              <a:buFont typeface="Arial" panose="020B0604020202020204" pitchFamily="34" charset="0"/>
              <a:buChar char="•"/>
            </a:pPr>
            <a:endParaRPr lang="de-DE" sz="2177" dirty="0">
              <a:sym typeface="Wingdings" panose="05000000000000000000" pitchFamily="2" charset="2"/>
            </a:endParaRPr>
          </a:p>
          <a:p>
            <a:pPr lvl="1"/>
            <a:endParaRPr lang="de-DE" sz="2177" dirty="0">
              <a:sym typeface="Wingdings" panose="05000000000000000000" pitchFamily="2" charset="2"/>
            </a:endParaRPr>
          </a:p>
        </p:txBody>
      </p:sp>
      <p:sp>
        <p:nvSpPr>
          <p:cNvPr id="6"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4795748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1501932"/>
            <a:ext cx="8361203" cy="4376766"/>
          </a:xfrm>
        </p:spPr>
        <p:txBody>
          <a:bodyPr/>
          <a:lstStyle/>
          <a:p>
            <a:pPr marL="326921" lvl="1" indent="-326921">
              <a:buNone/>
            </a:pPr>
            <a:endParaRPr lang="de-DE" dirty="0">
              <a:sym typeface="Wingdings" panose="05000000000000000000" pitchFamily="2" charset="2"/>
            </a:endParaRPr>
          </a:p>
          <a:p>
            <a:pPr marL="0" lvl="1" indent="0">
              <a:buNone/>
            </a:pPr>
            <a:endParaRPr lang="de-DE" dirty="0"/>
          </a:p>
          <a:p>
            <a:pPr marL="0" lvl="1" indent="0">
              <a:buNone/>
            </a:pPr>
            <a:endParaRPr lang="de-DE" dirty="0"/>
          </a:p>
          <a:p>
            <a:endParaRPr lang="de-DE" dirty="0"/>
          </a:p>
          <a:p>
            <a:endParaRPr lang="de-DE" dirty="0"/>
          </a:p>
        </p:txBody>
      </p:sp>
      <p:sp>
        <p:nvSpPr>
          <p:cNvPr id="8"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pic>
        <p:nvPicPr>
          <p:cNvPr id="6" name="Grafik 5"/>
          <p:cNvPicPr>
            <a:picLocks noChangeAspect="1"/>
          </p:cNvPicPr>
          <p:nvPr/>
        </p:nvPicPr>
        <p:blipFill>
          <a:blip r:embed="rId2"/>
          <a:stretch>
            <a:fillRect/>
          </a:stretch>
        </p:blipFill>
        <p:spPr>
          <a:xfrm rot="380060">
            <a:off x="3119782" y="696563"/>
            <a:ext cx="7490520" cy="3303094"/>
          </a:xfrm>
          <a:prstGeom prst="rect">
            <a:avLst/>
          </a:prstGeom>
        </p:spPr>
      </p:pic>
      <p:pic>
        <p:nvPicPr>
          <p:cNvPr id="7" name="Grafik 6"/>
          <p:cNvPicPr>
            <a:picLocks noChangeAspect="1"/>
          </p:cNvPicPr>
          <p:nvPr/>
        </p:nvPicPr>
        <p:blipFill>
          <a:blip r:embed="rId3"/>
          <a:stretch>
            <a:fillRect/>
          </a:stretch>
        </p:blipFill>
        <p:spPr>
          <a:xfrm rot="21215032">
            <a:off x="1775492" y="3877714"/>
            <a:ext cx="8112654" cy="146095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774303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816026"/>
            <a:ext cx="8753149" cy="5062672"/>
          </a:xfrm>
        </p:spPr>
        <p:txBody>
          <a:bodyPr/>
          <a:lstStyle/>
          <a:p>
            <a:r>
              <a:rPr lang="en-US" sz="2540" b="1" dirty="0"/>
              <a:t>Timing of cleaning (until 2021)</a:t>
            </a:r>
          </a:p>
          <a:p>
            <a:endParaRPr lang="en-US" sz="2540" b="1" dirty="0"/>
          </a:p>
          <a:p>
            <a:r>
              <a:rPr lang="en-US" sz="2177" dirty="0"/>
              <a:t>So far, </a:t>
            </a:r>
            <a:r>
              <a:rPr lang="en-US" sz="2177" u="sng" dirty="0"/>
              <a:t>no central specifications</a:t>
            </a:r>
            <a:r>
              <a:rPr lang="en-US" sz="2177" dirty="0"/>
              <a:t>, but wishes of the Customers (different authorities) have been implemented within the framework of tenders</a:t>
            </a:r>
          </a:p>
          <a:p>
            <a:endParaRPr lang="en-US" sz="2177" dirty="0"/>
          </a:p>
          <a:p>
            <a:r>
              <a:rPr lang="en-US" sz="2177" dirty="0"/>
              <a:t>Very differentiated picture In the managed properties</a:t>
            </a:r>
          </a:p>
          <a:p>
            <a:r>
              <a:rPr lang="en-US" sz="2177" dirty="0"/>
              <a:t>	- partially shared services (!?) </a:t>
            </a:r>
            <a:r>
              <a:rPr lang="en-US" sz="2177" dirty="0">
                <a:sym typeface="Wingdings" panose="05000000000000000000" pitchFamily="2" charset="2"/>
              </a:rPr>
              <a:t> high potential for conflict and 			   personal stress for staff</a:t>
            </a:r>
          </a:p>
          <a:p>
            <a:endParaRPr lang="en-US" sz="2177" dirty="0">
              <a:sym typeface="Wingdings" panose="05000000000000000000" pitchFamily="2" charset="2"/>
            </a:endParaRPr>
          </a:p>
          <a:p>
            <a:r>
              <a:rPr lang="en-US" sz="2177" dirty="0">
                <a:sym typeface="Wingdings" panose="05000000000000000000" pitchFamily="2" charset="2"/>
              </a:rPr>
              <a:t>  Cleaning at “off-peak times” in a limited time window early in the morning (approx. 05:00 – 09:00) or in the evening (approx. 18:00 – 22:00).</a:t>
            </a:r>
          </a:p>
          <a:p>
            <a:endParaRPr lang="en-US" sz="2177" dirty="0"/>
          </a:p>
          <a:p>
            <a:endParaRPr lang="en-US" sz="2177" dirty="0"/>
          </a:p>
          <a:p>
            <a:r>
              <a:rPr lang="en-US" sz="2177" dirty="0"/>
              <a:t>Initiative of local </a:t>
            </a:r>
            <a:r>
              <a:rPr lang="en-US" sz="2177" i="1" dirty="0"/>
              <a:t>Facility Services Industry </a:t>
            </a:r>
            <a:r>
              <a:rPr lang="en-US" sz="2177" dirty="0"/>
              <a:t>and Association of trade union</a:t>
            </a:r>
          </a:p>
        </p:txBody>
      </p:sp>
      <p:sp>
        <p:nvSpPr>
          <p:cNvPr id="5"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27226611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816026"/>
            <a:ext cx="8753149" cy="5062672"/>
          </a:xfrm>
        </p:spPr>
        <p:txBody>
          <a:bodyPr/>
          <a:lstStyle/>
          <a:p>
            <a:r>
              <a:rPr lang="de-DE" sz="2540" b="1" dirty="0" err="1"/>
              <a:t>Crisis</a:t>
            </a:r>
            <a:r>
              <a:rPr lang="de-DE" sz="2540" b="1" dirty="0"/>
              <a:t> </a:t>
            </a:r>
            <a:r>
              <a:rPr lang="de-DE" sz="2540" b="1" dirty="0" err="1"/>
              <a:t>as</a:t>
            </a:r>
            <a:r>
              <a:rPr lang="de-DE" sz="2540" b="1" dirty="0"/>
              <a:t> an </a:t>
            </a:r>
            <a:r>
              <a:rPr lang="de-DE" sz="2540" b="1" dirty="0" err="1"/>
              <a:t>opportunity</a:t>
            </a:r>
            <a:r>
              <a:rPr lang="de-DE" sz="2540" b="1" dirty="0"/>
              <a:t>:</a:t>
            </a:r>
          </a:p>
          <a:p>
            <a:r>
              <a:rPr lang="en-US" sz="2540" b="1" dirty="0"/>
              <a:t>Decision on piloting and implementation</a:t>
            </a:r>
          </a:p>
          <a:p>
            <a:endParaRPr lang="de-DE" dirty="0"/>
          </a:p>
          <a:p>
            <a:r>
              <a:rPr lang="en-US" sz="2177" dirty="0"/>
              <a:t>Key reasons (Feb. 2021) I/II:</a:t>
            </a:r>
          </a:p>
          <a:p>
            <a:endParaRPr lang="en-US" sz="2177" dirty="0"/>
          </a:p>
          <a:p>
            <a:pPr marL="311079" indent="-311079">
              <a:buFont typeface="Arial" panose="020B0604020202020204" pitchFamily="34" charset="0"/>
              <a:buChar char="•"/>
            </a:pPr>
            <a:r>
              <a:rPr lang="en-US" sz="2177" dirty="0"/>
              <a:t>Increased </a:t>
            </a:r>
            <a:r>
              <a:rPr lang="en-US" sz="2177" u="sng" dirty="0"/>
              <a:t>attractiveness</a:t>
            </a:r>
            <a:r>
              <a:rPr lang="en-US" sz="2177" dirty="0"/>
              <a:t> of building cleaning through better working conditions/hours including a better work-life balance </a:t>
            </a:r>
          </a:p>
          <a:p>
            <a:endParaRPr lang="en-US" sz="2177" dirty="0"/>
          </a:p>
          <a:p>
            <a:pPr marL="311079" indent="-311079">
              <a:buFont typeface="Arial" panose="020B0604020202020204" pitchFamily="34" charset="0"/>
              <a:buChar char="•"/>
            </a:pPr>
            <a:r>
              <a:rPr lang="en-US" sz="2177" dirty="0"/>
              <a:t>Effective </a:t>
            </a:r>
            <a:r>
              <a:rPr lang="en-US" sz="2177" u="sng" dirty="0"/>
              <a:t>control</a:t>
            </a:r>
            <a:r>
              <a:rPr lang="en-US" sz="2177" dirty="0"/>
              <a:t> of the cleaning service during daily office hours</a:t>
            </a:r>
          </a:p>
        </p:txBody>
      </p:sp>
      <p:sp>
        <p:nvSpPr>
          <p:cNvPr id="5"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1450648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816026"/>
            <a:ext cx="8753149" cy="5062672"/>
          </a:xfrm>
        </p:spPr>
        <p:txBody>
          <a:bodyPr/>
          <a:lstStyle/>
          <a:p>
            <a:endParaRPr lang="de-DE" sz="2540" b="1" dirty="0"/>
          </a:p>
          <a:p>
            <a:endParaRPr lang="de-DE" sz="2540" b="1" dirty="0"/>
          </a:p>
          <a:p>
            <a:endParaRPr lang="de-DE" dirty="0"/>
          </a:p>
          <a:p>
            <a:r>
              <a:rPr lang="en-US" sz="2177" dirty="0"/>
              <a:t>Key reasons (Feb. 2021) II/II:</a:t>
            </a:r>
          </a:p>
          <a:p>
            <a:endParaRPr lang="en-US" sz="2177" dirty="0"/>
          </a:p>
          <a:p>
            <a:pPr marL="311079" indent="-311079">
              <a:buFont typeface="Arial" panose="020B0604020202020204" pitchFamily="34" charset="0"/>
              <a:buChar char="•"/>
            </a:pPr>
            <a:r>
              <a:rPr lang="en-US" sz="2177" dirty="0"/>
              <a:t>the visibility of the daily work leads to a </a:t>
            </a:r>
            <a:r>
              <a:rPr lang="en-US" sz="2177" u="sng" dirty="0"/>
              <a:t>better mutual understanding </a:t>
            </a:r>
            <a:r>
              <a:rPr lang="en-US" sz="2177" dirty="0"/>
              <a:t>and recognition of the work done</a:t>
            </a:r>
          </a:p>
          <a:p>
            <a:pPr marL="311079" indent="-311079">
              <a:buFont typeface="Arial" panose="020B0604020202020204" pitchFamily="34" charset="0"/>
              <a:buChar char="•"/>
            </a:pPr>
            <a:endParaRPr lang="en-US" sz="2177" dirty="0"/>
          </a:p>
          <a:p>
            <a:pPr marL="311079" indent="-311079">
              <a:buFont typeface="Arial" panose="020B0604020202020204" pitchFamily="34" charset="0"/>
              <a:buChar char="•"/>
            </a:pPr>
            <a:r>
              <a:rPr lang="en-US" sz="2177" dirty="0"/>
              <a:t>the opening of the window of opportunity for building cleaning also has the potential to achieve a </a:t>
            </a:r>
            <a:r>
              <a:rPr lang="en-US" sz="2177" u="sng" dirty="0"/>
              <a:t>wider range of products </a:t>
            </a:r>
            <a:r>
              <a:rPr lang="en-US" sz="2177" dirty="0"/>
              <a:t>on the open market</a:t>
            </a:r>
          </a:p>
        </p:txBody>
      </p:sp>
      <p:sp>
        <p:nvSpPr>
          <p:cNvPr id="5"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559258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816026"/>
            <a:ext cx="8753149" cy="5062672"/>
          </a:xfrm>
        </p:spPr>
        <p:txBody>
          <a:bodyPr/>
          <a:lstStyle/>
          <a:p>
            <a:r>
              <a:rPr lang="en-US" sz="2177" dirty="0"/>
              <a:t>Other reasons were investigated in a scientific study by a large FM-service company </a:t>
            </a:r>
            <a:r>
              <a:rPr lang="en-US" sz="2177" dirty="0">
                <a:sym typeface="Wingdings" panose="05000000000000000000" pitchFamily="2" charset="2"/>
              </a:rPr>
              <a:t> </a:t>
            </a:r>
            <a:r>
              <a:rPr lang="de-DE" sz="2177" dirty="0" err="1"/>
              <a:t>intep</a:t>
            </a:r>
            <a:r>
              <a:rPr lang="de-DE" sz="2177" dirty="0"/>
              <a:t>-/WISAG </a:t>
            </a:r>
            <a:r>
              <a:rPr lang="de-DE" sz="1633" dirty="0"/>
              <a:t>(</a:t>
            </a:r>
            <a:r>
              <a:rPr lang="de-DE" sz="1633" dirty="0" err="1"/>
              <a:t>Oct</a:t>
            </a:r>
            <a:r>
              <a:rPr lang="de-DE" sz="1633" dirty="0"/>
              <a:t>. 2021)</a:t>
            </a:r>
          </a:p>
          <a:p>
            <a:r>
              <a:rPr lang="de-DE" sz="1270" dirty="0">
                <a:hlinkClick r:id="rId2"/>
              </a:rPr>
              <a:t>https://intep.com/wp-content/uploads/2022/01/1539_08_Abschlussbericht_WISAG-Evaluation-Daycleaning_vdef.pdf</a:t>
            </a:r>
            <a:r>
              <a:rPr lang="de-DE" sz="1270" dirty="0"/>
              <a:t> (</a:t>
            </a:r>
            <a:r>
              <a:rPr lang="de-DE" sz="1270" dirty="0" err="1"/>
              <a:t>german</a:t>
            </a:r>
            <a:r>
              <a:rPr lang="de-DE" sz="1270" dirty="0"/>
              <a:t> </a:t>
            </a:r>
            <a:r>
              <a:rPr lang="de-DE" sz="1270" dirty="0" err="1"/>
              <a:t>only</a:t>
            </a:r>
            <a:r>
              <a:rPr lang="de-DE" sz="1270" dirty="0"/>
              <a:t>)</a:t>
            </a:r>
            <a:endParaRPr lang="de-DE" sz="2177" dirty="0"/>
          </a:p>
          <a:p>
            <a:endParaRPr lang="de-DE" sz="2177" dirty="0"/>
          </a:p>
          <a:p>
            <a:r>
              <a:rPr lang="en-US" sz="2177" b="1" dirty="0"/>
              <a:t>Environmental sustainability:</a:t>
            </a:r>
          </a:p>
          <a:p>
            <a:r>
              <a:rPr lang="en-US" sz="2177" dirty="0"/>
              <a:t>Climate impact, Energy consumption in building operation, Use of materials and resources, Mobility of cleaners </a:t>
            </a:r>
          </a:p>
          <a:p>
            <a:r>
              <a:rPr lang="en-US" sz="2177" b="1" dirty="0"/>
              <a:t>Economic sustainability: </a:t>
            </a:r>
          </a:p>
          <a:p>
            <a:r>
              <a:rPr lang="en-US" sz="2177" dirty="0"/>
              <a:t>Costs, Service level, Coordination, Interruptions in the workflow, Recruitment </a:t>
            </a:r>
          </a:p>
          <a:p>
            <a:r>
              <a:rPr lang="en-US" sz="2177" b="1" dirty="0"/>
              <a:t>Social sustainability: </a:t>
            </a:r>
          </a:p>
          <a:p>
            <a:r>
              <a:rPr lang="en-US" sz="2177" dirty="0"/>
              <a:t>Possibilities of appreciation, Visibility and communication, Physical and mental health, Socially acceptable working conditions, Contentment, </a:t>
            </a:r>
          </a:p>
          <a:p>
            <a:r>
              <a:rPr lang="en-US" sz="2177" dirty="0"/>
              <a:t>Social participation </a:t>
            </a:r>
          </a:p>
          <a:p>
            <a:endParaRPr lang="de-DE" sz="2177" dirty="0"/>
          </a:p>
          <a:p>
            <a:endParaRPr lang="de-DE" sz="2177" dirty="0"/>
          </a:p>
        </p:txBody>
      </p:sp>
      <p:sp>
        <p:nvSpPr>
          <p:cNvPr id="5"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12280716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816026"/>
            <a:ext cx="8753149" cy="5062672"/>
          </a:xfrm>
        </p:spPr>
        <p:txBody>
          <a:bodyPr/>
          <a:lstStyle/>
          <a:p>
            <a:r>
              <a:rPr lang="en-US" sz="2540" b="1" dirty="0"/>
              <a:t>Administrative implementation "top-down"</a:t>
            </a:r>
          </a:p>
          <a:p>
            <a:endParaRPr lang="en-US" sz="2540" b="1" dirty="0"/>
          </a:p>
          <a:p>
            <a:pPr marL="311079" indent="-311079">
              <a:buFont typeface="Arial" panose="020B0604020202020204" pitchFamily="34" charset="0"/>
              <a:buChar char="•"/>
            </a:pPr>
            <a:r>
              <a:rPr lang="en-US" sz="2177" u="sng" dirty="0">
                <a:sym typeface="Wingdings" panose="05000000000000000000" pitchFamily="2" charset="2"/>
              </a:rPr>
              <a:t>Binding Decree </a:t>
            </a:r>
            <a:r>
              <a:rPr lang="en-US" sz="2177" dirty="0">
                <a:sym typeface="Wingdings" panose="05000000000000000000" pitchFamily="2" charset="2"/>
              </a:rPr>
              <a:t>by </a:t>
            </a:r>
            <a:r>
              <a:rPr lang="en-US" sz="2177" dirty="0"/>
              <a:t>Ministry of Finance:  “I</a:t>
            </a:r>
            <a:r>
              <a:rPr lang="en-US" sz="2177" dirty="0">
                <a:sym typeface="Wingdings" panose="05000000000000000000" pitchFamily="2" charset="2"/>
              </a:rPr>
              <a:t>mplementation of the day cleaning model for new tenders for building cleaning”</a:t>
            </a:r>
            <a:endParaRPr lang="de-DE" sz="2177" dirty="0">
              <a:sym typeface="Wingdings" panose="05000000000000000000" pitchFamily="2" charset="2"/>
            </a:endParaRPr>
          </a:p>
          <a:p>
            <a:r>
              <a:rPr lang="en-US" sz="2177" dirty="0"/>
              <a:t>	</a:t>
            </a:r>
          </a:p>
          <a:p>
            <a:r>
              <a:rPr lang="en-US" sz="2177" dirty="0">
                <a:sym typeface="Wingdings" panose="05000000000000000000" pitchFamily="2" charset="2"/>
              </a:rPr>
              <a:t> </a:t>
            </a:r>
            <a:r>
              <a:rPr lang="en-US" sz="2177" dirty="0"/>
              <a:t>Central specification of an </a:t>
            </a:r>
            <a:r>
              <a:rPr lang="en-US" sz="2177" i="1" dirty="0"/>
              <a:t>open</a:t>
            </a:r>
            <a:r>
              <a:rPr lang="en-US" sz="2177" dirty="0"/>
              <a:t> time window (6:30 a.m. to 6:00 p.m.)</a:t>
            </a:r>
          </a:p>
          <a:p>
            <a:r>
              <a:rPr lang="en-US" sz="2177" dirty="0">
                <a:sym typeface="Wingdings" panose="05000000000000000000" pitchFamily="2" charset="2"/>
              </a:rPr>
              <a:t> </a:t>
            </a:r>
            <a:r>
              <a:rPr lang="en-US" sz="2177" dirty="0"/>
              <a:t>No obligation to clean during day-time for companies</a:t>
            </a:r>
          </a:p>
          <a:p>
            <a:pPr marL="311079" indent="-311079">
              <a:buFont typeface="Wingdings" panose="05000000000000000000" pitchFamily="2" charset="2"/>
              <a:buChar char="à"/>
            </a:pPr>
            <a:r>
              <a:rPr lang="en-US" sz="2177" dirty="0"/>
              <a:t>Reversal of the “burden of justification” for Customers administrations</a:t>
            </a:r>
          </a:p>
          <a:p>
            <a:pPr marL="311079" indent="-311079">
              <a:buFont typeface="Wingdings" panose="05000000000000000000" pitchFamily="2" charset="2"/>
              <a:buChar char="à"/>
            </a:pPr>
            <a:endParaRPr lang="en-US" sz="2177" dirty="0"/>
          </a:p>
          <a:p>
            <a:r>
              <a:rPr lang="en-US" sz="2177" dirty="0"/>
              <a:t>	Exceptions: Courtrooms, Seminar rooms at schools…</a:t>
            </a:r>
          </a:p>
          <a:p>
            <a:r>
              <a:rPr lang="en-US" sz="2177" dirty="0"/>
              <a:t>	But: Kitchenettes, administrative offices, toilets, corridors are possible!</a:t>
            </a:r>
          </a:p>
          <a:p>
            <a:endParaRPr lang="en-US" sz="2177" dirty="0"/>
          </a:p>
          <a:p>
            <a:pPr marL="311079" indent="-311079">
              <a:buFont typeface="Arial" panose="020B0604020202020204" pitchFamily="34" charset="0"/>
              <a:buChar char="•"/>
            </a:pPr>
            <a:r>
              <a:rPr lang="en-US" sz="2177" dirty="0"/>
              <a:t>Technical implementation via CAFM system</a:t>
            </a:r>
          </a:p>
          <a:p>
            <a:r>
              <a:rPr lang="en-US" sz="2177" dirty="0"/>
              <a:t>	Maintenance of the cleaning time window at the level of the building</a:t>
            </a:r>
          </a:p>
          <a:p>
            <a:r>
              <a:rPr lang="en-US" sz="2177" dirty="0"/>
              <a:t>	Possibility of manual correction at the level of the room</a:t>
            </a:r>
          </a:p>
        </p:txBody>
      </p:sp>
      <p:sp>
        <p:nvSpPr>
          <p:cNvPr id="5"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5807370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1784907" y="816026"/>
            <a:ext cx="8753149" cy="5062672"/>
          </a:xfrm>
        </p:spPr>
        <p:txBody>
          <a:bodyPr/>
          <a:lstStyle/>
          <a:p>
            <a:r>
              <a:rPr lang="en-US" sz="2540" b="1" dirty="0"/>
              <a:t>Experiences and outlook</a:t>
            </a:r>
          </a:p>
          <a:p>
            <a:endParaRPr lang="en-US" sz="2540" b="1" dirty="0"/>
          </a:p>
          <a:p>
            <a:pPr marL="311079" indent="-311079">
              <a:buFont typeface="Arial" panose="020B0604020202020204" pitchFamily="34" charset="0"/>
              <a:buChar char="•"/>
            </a:pPr>
            <a:r>
              <a:rPr lang="en-US" sz="2177" dirty="0">
                <a:sym typeface="Wingdings" panose="05000000000000000000" pitchFamily="2" charset="2"/>
              </a:rPr>
              <a:t>Positive feedback from service providers </a:t>
            </a:r>
            <a:r>
              <a:rPr lang="en-US" sz="2177" u="sng" dirty="0">
                <a:sym typeface="Wingdings" panose="05000000000000000000" pitchFamily="2" charset="2"/>
              </a:rPr>
              <a:t>and</a:t>
            </a:r>
            <a:r>
              <a:rPr lang="en-US" sz="2177" dirty="0">
                <a:sym typeface="Wingdings" panose="05000000000000000000" pitchFamily="2" charset="2"/>
              </a:rPr>
              <a:t> </a:t>
            </a:r>
            <a:r>
              <a:rPr lang="en-US" sz="2177" dirty="0"/>
              <a:t>Customers</a:t>
            </a:r>
            <a:r>
              <a:rPr lang="en-US" sz="2177" dirty="0">
                <a:sym typeface="Wingdings" panose="05000000000000000000" pitchFamily="2" charset="2"/>
              </a:rPr>
              <a:t> administrations</a:t>
            </a:r>
          </a:p>
          <a:p>
            <a:endParaRPr lang="en-US" sz="2177" dirty="0">
              <a:sym typeface="Wingdings" panose="05000000000000000000" pitchFamily="2" charset="2"/>
            </a:endParaRPr>
          </a:p>
          <a:p>
            <a:pPr marL="311079" indent="-311079">
              <a:buFont typeface="Arial" panose="020B0604020202020204" pitchFamily="34" charset="0"/>
              <a:buChar char="•"/>
            </a:pPr>
            <a:r>
              <a:rPr lang="en-US" sz="2177" dirty="0">
                <a:sym typeface="Wingdings" panose="05000000000000000000" pitchFamily="2" charset="2"/>
              </a:rPr>
              <a:t>Implementation is still ongoing due to long-term contracts (4 years)</a:t>
            </a:r>
          </a:p>
          <a:p>
            <a:pPr marL="311079" indent="-311079">
              <a:buFont typeface="Arial" panose="020B0604020202020204" pitchFamily="34" charset="0"/>
              <a:buChar char="•"/>
            </a:pPr>
            <a:endParaRPr lang="en-US" sz="2177" dirty="0">
              <a:sym typeface="Wingdings" panose="05000000000000000000" pitchFamily="2" charset="2"/>
            </a:endParaRPr>
          </a:p>
          <a:p>
            <a:endParaRPr lang="en-US" sz="2177" dirty="0">
              <a:sym typeface="Wingdings" panose="05000000000000000000" pitchFamily="2" charset="2"/>
            </a:endParaRPr>
          </a:p>
          <a:p>
            <a:r>
              <a:rPr lang="en-US" sz="2177" dirty="0">
                <a:sym typeface="Wingdings" panose="05000000000000000000" pitchFamily="2" charset="2"/>
              </a:rPr>
              <a:t> M-V will continue on this path consistently</a:t>
            </a:r>
          </a:p>
          <a:p>
            <a:endParaRPr lang="en-US" sz="2177" dirty="0">
              <a:sym typeface="Wingdings" panose="05000000000000000000" pitchFamily="2" charset="2"/>
            </a:endParaRPr>
          </a:p>
        </p:txBody>
      </p:sp>
      <p:sp>
        <p:nvSpPr>
          <p:cNvPr id="5"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endParaRPr lang="de-DE" dirty="0"/>
          </a:p>
        </p:txBody>
      </p:sp>
    </p:spTree>
    <p:extLst>
      <p:ext uri="{BB962C8B-B14F-4D97-AF65-F5344CB8AC3E}">
        <p14:creationId xmlns:p14="http://schemas.microsoft.com/office/powerpoint/2010/main" val="2337068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8286C92-E54C-4763-A806-CBA45E4B5F53}"/>
              </a:ext>
            </a:extLst>
          </p:cNvPr>
          <p:cNvSpPr>
            <a:spLocks noGrp="1"/>
          </p:cNvSpPr>
          <p:nvPr>
            <p:ph type="body" sz="quarter" idx="10"/>
          </p:nvPr>
        </p:nvSpPr>
        <p:spPr>
          <a:xfrm>
            <a:off x="1784908" y="3337926"/>
            <a:ext cx="8622186" cy="2602886"/>
          </a:xfrm>
        </p:spPr>
        <p:txBody>
          <a:bodyPr/>
          <a:lstStyle/>
          <a:p>
            <a:r>
              <a:rPr lang="de-DE" b="1" dirty="0" err="1"/>
              <a:t>Ministry</a:t>
            </a:r>
            <a:r>
              <a:rPr lang="de-DE" b="1" dirty="0"/>
              <a:t> </a:t>
            </a:r>
            <a:r>
              <a:rPr lang="de-DE" b="1" dirty="0" err="1"/>
              <a:t>of</a:t>
            </a:r>
            <a:r>
              <a:rPr lang="de-DE" b="1" dirty="0"/>
              <a:t> </a:t>
            </a:r>
            <a:r>
              <a:rPr lang="de-DE" b="1" dirty="0" err="1"/>
              <a:t>Finance</a:t>
            </a:r>
            <a:r>
              <a:rPr lang="de-DE" b="1" dirty="0"/>
              <a:t> Mecklenburg-Vorpommern, Germany</a:t>
            </a:r>
          </a:p>
          <a:p>
            <a:r>
              <a:rPr lang="de-DE" dirty="0"/>
              <a:t>Dr. Steffen Wandschneider-Kastell</a:t>
            </a:r>
          </a:p>
          <a:p>
            <a:r>
              <a:rPr lang="de-DE" dirty="0"/>
              <a:t>Telefon +49 385 588-14400</a:t>
            </a:r>
          </a:p>
          <a:p>
            <a:r>
              <a:rPr lang="de-DE" dirty="0"/>
              <a:t>steffen.wandschneider-kastell@fm.mv-regierung.de</a:t>
            </a:r>
          </a:p>
          <a:p>
            <a:endParaRPr lang="de-DE" dirty="0"/>
          </a:p>
          <a:p>
            <a:r>
              <a:rPr lang="de-DE" b="1" dirty="0"/>
              <a:t>www.mecklenburg-vorpommern.de</a:t>
            </a:r>
          </a:p>
        </p:txBody>
      </p:sp>
      <p:sp>
        <p:nvSpPr>
          <p:cNvPr id="3" name="Titel 2">
            <a:extLst>
              <a:ext uri="{FF2B5EF4-FFF2-40B4-BE49-F238E27FC236}">
                <a16:creationId xmlns:a16="http://schemas.microsoft.com/office/drawing/2014/main" id="{DBCE883A-3D90-4D88-9493-8E45AEFA5B8A}"/>
              </a:ext>
            </a:extLst>
          </p:cNvPr>
          <p:cNvSpPr>
            <a:spLocks noGrp="1"/>
          </p:cNvSpPr>
          <p:nvPr>
            <p:ph type="title"/>
          </p:nvPr>
        </p:nvSpPr>
        <p:spPr>
          <a:xfrm>
            <a:off x="1784909" y="1207972"/>
            <a:ext cx="6858741" cy="1110514"/>
          </a:xfrm>
        </p:spPr>
        <p:txBody>
          <a:bodyPr/>
          <a:lstStyle/>
          <a:p>
            <a:r>
              <a:rPr lang="en-US" b="0" dirty="0"/>
              <a:t>If you don't know the port you want to sail to, no wind is the right one for you</a:t>
            </a:r>
            <a:r>
              <a:rPr lang="de-DE" b="0" dirty="0"/>
              <a:t>.</a:t>
            </a:r>
            <a:br>
              <a:rPr lang="de-DE" dirty="0"/>
            </a:br>
            <a:r>
              <a:rPr lang="de-DE" dirty="0"/>
              <a:t>						</a:t>
            </a:r>
            <a:r>
              <a:rPr lang="de-DE" b="0" i="1" dirty="0"/>
              <a:t>Seneca</a:t>
            </a:r>
          </a:p>
        </p:txBody>
      </p:sp>
    </p:spTree>
    <p:extLst>
      <p:ext uri="{BB962C8B-B14F-4D97-AF65-F5344CB8AC3E}">
        <p14:creationId xmlns:p14="http://schemas.microsoft.com/office/powerpoint/2010/main" val="8390948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496336" y="992124"/>
            <a:ext cx="9300499" cy="1655762"/>
          </a:xfrm>
        </p:spPr>
        <p:txBody>
          <a:bodyPr>
            <a:normAutofit/>
          </a:bodyPr>
          <a:lstStyle/>
          <a:p>
            <a:pPr algn="l">
              <a:spcBef>
                <a:spcPts val="0"/>
              </a:spcBef>
            </a:pPr>
            <a:r>
              <a:rPr lang="en-US" sz="2800" b="1" dirty="0">
                <a:solidFill>
                  <a:srgbClr val="A23621"/>
                </a:solidFill>
              </a:rPr>
              <a:t>Private sector: </a:t>
            </a:r>
            <a:r>
              <a:rPr lang="en-US" sz="2800" b="1" dirty="0" err="1">
                <a:solidFill>
                  <a:srgbClr val="A23621"/>
                </a:solidFill>
              </a:rPr>
              <a:t>Bau</a:t>
            </a:r>
            <a:r>
              <a:rPr lang="en-US" sz="2800" b="1" dirty="0">
                <a:solidFill>
                  <a:srgbClr val="A23621"/>
                </a:solidFill>
              </a:rPr>
              <a:t>-Rein GmbH</a:t>
            </a:r>
          </a:p>
          <a:p>
            <a:pPr algn="l">
              <a:spcBef>
                <a:spcPts val="0"/>
              </a:spcBef>
            </a:pPr>
            <a:r>
              <a:rPr lang="en-US" sz="1800" b="1" dirty="0">
                <a:solidFill>
                  <a:srgbClr val="053955"/>
                </a:solidFill>
              </a:rPr>
              <a:t>with Heiko </a:t>
            </a:r>
            <a:r>
              <a:rPr lang="en-US" sz="1800" b="1" dirty="0" err="1">
                <a:solidFill>
                  <a:srgbClr val="053955"/>
                </a:solidFill>
              </a:rPr>
              <a:t>Middelhuss</a:t>
            </a:r>
            <a:r>
              <a:rPr lang="en-US" sz="1800" b="1" dirty="0">
                <a:solidFill>
                  <a:srgbClr val="053955"/>
                </a:solidFill>
              </a:rPr>
              <a:t>, Facility &amp; Maintenance Manager</a:t>
            </a:r>
            <a:endParaRPr lang="en-BE" sz="1800" b="1" dirty="0">
              <a:solidFill>
                <a:srgbClr val="053955"/>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496336" y="-1395476"/>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Presentation of industrial cases</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sp>
        <p:nvSpPr>
          <p:cNvPr id="2" name="TextBox 1">
            <a:extLst>
              <a:ext uri="{FF2B5EF4-FFF2-40B4-BE49-F238E27FC236}">
                <a16:creationId xmlns:a16="http://schemas.microsoft.com/office/drawing/2014/main" id="{26C3DA66-345A-B9A1-AB2A-A5BF828F42F6}"/>
              </a:ext>
            </a:extLst>
          </p:cNvPr>
          <p:cNvSpPr txBox="1"/>
          <p:nvPr/>
        </p:nvSpPr>
        <p:spPr>
          <a:xfrm>
            <a:off x="3805437" y="3422155"/>
            <a:ext cx="5387842" cy="369332"/>
          </a:xfrm>
          <a:prstGeom prst="rect">
            <a:avLst/>
          </a:prstGeom>
          <a:noFill/>
        </p:spPr>
        <p:txBody>
          <a:bodyPr wrap="square" rtlCol="0">
            <a:spAutoFit/>
          </a:bodyPr>
          <a:lstStyle/>
          <a:p>
            <a:r>
              <a:rPr lang="it-IT" dirty="0"/>
              <a:t>Video available </a:t>
            </a:r>
            <a:r>
              <a:rPr lang="it-IT" dirty="0">
                <a:hlinkClick r:id="rId4"/>
              </a:rPr>
              <a:t>here</a:t>
            </a:r>
            <a:endParaRPr lang="fr-FR" dirty="0"/>
          </a:p>
        </p:txBody>
      </p:sp>
    </p:spTree>
    <p:extLst>
      <p:ext uri="{BB962C8B-B14F-4D97-AF65-F5344CB8AC3E}">
        <p14:creationId xmlns:p14="http://schemas.microsoft.com/office/powerpoint/2010/main" val="16387586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572294" y="900062"/>
            <a:ext cx="9300499" cy="1655762"/>
          </a:xfrm>
        </p:spPr>
        <p:txBody>
          <a:bodyPr>
            <a:normAutofit/>
          </a:bodyPr>
          <a:lstStyle/>
          <a:p>
            <a:pPr algn="l"/>
            <a:r>
              <a:rPr lang="en-US" sz="2800" b="1" dirty="0">
                <a:solidFill>
                  <a:srgbClr val="A23621"/>
                </a:solidFill>
              </a:rPr>
              <a:t>Private sector: Juventus MC</a:t>
            </a:r>
            <a:endParaRPr lang="en-BE" sz="2800" dirty="0">
              <a:solidFill>
                <a:srgbClr val="A23621"/>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534316" y="-1395993"/>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Presentation of industrial cases</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0" name="Picture 9">
            <a:extLst>
              <a:ext uri="{FF2B5EF4-FFF2-40B4-BE49-F238E27FC236}">
                <a16:creationId xmlns:a16="http://schemas.microsoft.com/office/drawing/2014/main" id="{4F836AEA-5751-D3EF-09A2-8060C1B41620}"/>
              </a:ext>
            </a:extLst>
          </p:cNvPr>
          <p:cNvPicPr>
            <a:picLocks noChangeAspect="1"/>
          </p:cNvPicPr>
          <p:nvPr/>
        </p:nvPicPr>
        <p:blipFill rotWithShape="1">
          <a:blip r:embed="rId2">
            <a:extLst>
              <a:ext uri="{28A0092B-C50C-407E-A947-70E740481C1C}">
                <a14:useLocalDpi xmlns:a14="http://schemas.microsoft.com/office/drawing/2010/main" val="0"/>
              </a:ext>
            </a:extLst>
          </a:blip>
          <a:srcRect l="-22383" r="-22383"/>
          <a:stretch/>
        </p:blipFill>
        <p:spPr>
          <a:xfrm>
            <a:off x="1534314" y="1903276"/>
            <a:ext cx="2596243" cy="2596243"/>
          </a:xfrm>
          <a:prstGeom prst="rect">
            <a:avLst/>
          </a:prstGeom>
        </p:spPr>
      </p:pic>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3">
            <a:extLst>
              <a:ext uri="{28A0092B-C50C-407E-A947-70E740481C1C}">
                <a14:useLocalDpi xmlns:a14="http://schemas.microsoft.com/office/drawing/2010/main" val="0"/>
              </a:ext>
            </a:extLst>
          </a:blip>
          <a:srcRect r="16703"/>
          <a:stretch/>
        </p:blipFill>
        <p:spPr>
          <a:xfrm>
            <a:off x="8071354" y="6045451"/>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6" name="Subtitle 2">
            <a:extLst>
              <a:ext uri="{FF2B5EF4-FFF2-40B4-BE49-F238E27FC236}">
                <a16:creationId xmlns:a16="http://schemas.microsoft.com/office/drawing/2014/main" id="{6EACE7E4-751C-FBD6-E457-9B8E053D39F1}"/>
              </a:ext>
            </a:extLst>
          </p:cNvPr>
          <p:cNvSpPr txBox="1">
            <a:spLocks/>
          </p:cNvSpPr>
          <p:nvPr/>
        </p:nvSpPr>
        <p:spPr>
          <a:xfrm>
            <a:off x="1445750" y="4756490"/>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1600" b="1" dirty="0">
                <a:solidFill>
                  <a:srgbClr val="053955"/>
                </a:solidFill>
              </a:rPr>
              <a:t>Fulvio Berchialla</a:t>
            </a:r>
          </a:p>
          <a:p>
            <a:pPr algn="l">
              <a:spcBef>
                <a:spcPts val="0"/>
              </a:spcBef>
            </a:pPr>
            <a:r>
              <a:rPr lang="en-US" sz="1600" dirty="0">
                <a:solidFill>
                  <a:srgbClr val="053955"/>
                </a:solidFill>
              </a:rPr>
              <a:t>Facility &amp; Maintenance Manager</a:t>
            </a:r>
          </a:p>
          <a:p>
            <a:pPr algn="l">
              <a:spcBef>
                <a:spcPts val="0"/>
              </a:spcBef>
            </a:pPr>
            <a:r>
              <a:rPr lang="en-US" sz="1600" dirty="0">
                <a:solidFill>
                  <a:srgbClr val="053955"/>
                </a:solidFill>
              </a:rPr>
              <a:t>Juventus FC</a:t>
            </a:r>
          </a:p>
          <a:p>
            <a:pPr algn="l">
              <a:spcBef>
                <a:spcPts val="0"/>
              </a:spcBef>
            </a:pPr>
            <a:endParaRPr lang="en-BE" sz="2000" dirty="0">
              <a:solidFill>
                <a:srgbClr val="053955"/>
              </a:solidFill>
            </a:endParaRPr>
          </a:p>
        </p:txBody>
      </p:sp>
      <p:pic>
        <p:nvPicPr>
          <p:cNvPr id="2" name="Picture 1">
            <a:extLst>
              <a:ext uri="{FF2B5EF4-FFF2-40B4-BE49-F238E27FC236}">
                <a16:creationId xmlns:a16="http://schemas.microsoft.com/office/drawing/2014/main" id="{D8E7F277-F6D9-416D-DD72-D1A53A025961}"/>
              </a:ext>
            </a:extLst>
          </p:cNvPr>
          <p:cNvPicPr>
            <a:picLocks noChangeAspect="1"/>
          </p:cNvPicPr>
          <p:nvPr/>
        </p:nvPicPr>
        <p:blipFill>
          <a:blip r:embed="rId4">
            <a:extLst>
              <a:ext uri="{28A0092B-C50C-407E-A947-70E740481C1C}">
                <a14:useLocalDpi xmlns:a14="http://schemas.microsoft.com/office/drawing/2010/main" val="0"/>
              </a:ext>
            </a:extLst>
          </a:blip>
          <a:srcRect l="1613" r="1613"/>
          <a:stretch/>
        </p:blipFill>
        <p:spPr>
          <a:xfrm>
            <a:off x="5465202" y="1903276"/>
            <a:ext cx="2596243" cy="2596243"/>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pic>
      <p:sp>
        <p:nvSpPr>
          <p:cNvPr id="7" name="Subtitle 2">
            <a:extLst>
              <a:ext uri="{FF2B5EF4-FFF2-40B4-BE49-F238E27FC236}">
                <a16:creationId xmlns:a16="http://schemas.microsoft.com/office/drawing/2014/main" id="{3B8B2F0C-05A5-1653-E1D5-F56C3DDC132C}"/>
              </a:ext>
            </a:extLst>
          </p:cNvPr>
          <p:cNvSpPr txBox="1">
            <a:spLocks/>
          </p:cNvSpPr>
          <p:nvPr/>
        </p:nvSpPr>
        <p:spPr>
          <a:xfrm>
            <a:off x="5902332" y="4751742"/>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1600" b="1" dirty="0">
                <a:solidFill>
                  <a:srgbClr val="053955"/>
                </a:solidFill>
              </a:rPr>
              <a:t>Alberto Bolzonello</a:t>
            </a:r>
          </a:p>
          <a:p>
            <a:pPr algn="l">
              <a:spcBef>
                <a:spcPts val="0"/>
              </a:spcBef>
            </a:pPr>
            <a:r>
              <a:rPr lang="en-US" sz="1600" dirty="0">
                <a:solidFill>
                  <a:srgbClr val="053955"/>
                </a:solidFill>
              </a:rPr>
              <a:t>BIM Specialist</a:t>
            </a:r>
          </a:p>
          <a:p>
            <a:pPr algn="l">
              <a:spcBef>
                <a:spcPts val="0"/>
              </a:spcBef>
            </a:pPr>
            <a:r>
              <a:rPr lang="en-US" sz="1600" dirty="0">
                <a:solidFill>
                  <a:srgbClr val="053955"/>
                </a:solidFill>
              </a:rPr>
              <a:t>Juventus FC</a:t>
            </a:r>
          </a:p>
          <a:p>
            <a:pPr algn="l">
              <a:spcBef>
                <a:spcPts val="0"/>
              </a:spcBef>
            </a:pPr>
            <a:endParaRPr lang="en-BE" sz="2000" dirty="0">
              <a:solidFill>
                <a:srgbClr val="053955"/>
              </a:solidFill>
            </a:endParaRPr>
          </a:p>
        </p:txBody>
      </p:sp>
      <p:pic>
        <p:nvPicPr>
          <p:cNvPr id="5" name="Picture 4" descr="A person standing in front of a window&#10;&#10;Description automatically generated with low confidence">
            <a:extLst>
              <a:ext uri="{FF2B5EF4-FFF2-40B4-BE49-F238E27FC236}">
                <a16:creationId xmlns:a16="http://schemas.microsoft.com/office/drawing/2014/main" id="{E4442B7E-B750-14B8-5D8E-08ABA8BE5B42}"/>
              </a:ext>
            </a:extLst>
          </p:cNvPr>
          <p:cNvPicPr>
            <a:picLocks noChangeAspect="1"/>
          </p:cNvPicPr>
          <p:nvPr/>
        </p:nvPicPr>
        <p:blipFill rotWithShape="1">
          <a:blip r:embed="rId6">
            <a:extLst>
              <a:ext uri="{28A0092B-C50C-407E-A947-70E740481C1C}">
                <a14:useLocalDpi xmlns:a14="http://schemas.microsoft.com/office/drawing/2010/main" val="0"/>
              </a:ext>
            </a:extLst>
          </a:blip>
          <a:srcRect l="72150" r="9259"/>
          <a:stretch/>
        </p:blipFill>
        <p:spPr>
          <a:xfrm>
            <a:off x="9615371" y="0"/>
            <a:ext cx="2590800" cy="6858000"/>
          </a:xfrm>
          <a:prstGeom prst="rect">
            <a:avLst/>
          </a:prstGeom>
        </p:spPr>
      </p:pic>
    </p:spTree>
    <p:extLst>
      <p:ext uri="{BB962C8B-B14F-4D97-AF65-F5344CB8AC3E}">
        <p14:creationId xmlns:p14="http://schemas.microsoft.com/office/powerpoint/2010/main" val="2357164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quarter" idx="10"/>
          </p:nvPr>
        </p:nvSpPr>
        <p:spPr>
          <a:xfrm>
            <a:off x="213785" y="1748813"/>
            <a:ext cx="6775449" cy="2544283"/>
          </a:xfrm>
        </p:spPr>
        <p:txBody>
          <a:bodyPr>
            <a:normAutofit/>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sz="4267" dirty="0"/>
              <a:t>Daytime </a:t>
            </a:r>
            <a:r>
              <a:rPr lang="it-IT" sz="4267" dirty="0" err="1"/>
              <a:t>cleaning</a:t>
            </a:r>
            <a:r>
              <a:rPr lang="it-IT" sz="4267" dirty="0"/>
              <a:t> in practice</a:t>
            </a:r>
          </a:p>
          <a:p>
            <a:r>
              <a:rPr lang="it-IT" sz="3200" dirty="0"/>
              <a:t>Juventus case study</a:t>
            </a:r>
          </a:p>
        </p:txBody>
      </p:sp>
      <p:sp>
        <p:nvSpPr>
          <p:cNvPr id="5" name="Segnaposto testo 4">
            <a:extLst>
              <a:ext uri="{FF2B5EF4-FFF2-40B4-BE49-F238E27FC236}">
                <a16:creationId xmlns:a16="http://schemas.microsoft.com/office/drawing/2014/main" id="{F91640B6-D197-4677-A39D-959D123AD587}"/>
              </a:ext>
            </a:extLst>
          </p:cNvPr>
          <p:cNvSpPr txBox="1">
            <a:spLocks/>
          </p:cNvSpPr>
          <p:nvPr/>
        </p:nvSpPr>
        <p:spPr>
          <a:xfrm>
            <a:off x="239350" y="5240866"/>
            <a:ext cx="2491316" cy="3683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fontAlgn="auto">
              <a:spcAft>
                <a:spcPts val="0"/>
              </a:spcAft>
              <a:buFont typeface="Arial"/>
              <a:buNone/>
            </a:pPr>
            <a:r>
              <a:rPr lang="it-IT" sz="1600" dirty="0" err="1">
                <a:solidFill>
                  <a:srgbClr val="FFCC00"/>
                </a:solidFill>
                <a:latin typeface="Roboto Light" panose="02000000000000000000" pitchFamily="2" charset="0"/>
                <a:ea typeface="Roboto Light" panose="02000000000000000000" pitchFamily="2" charset="0"/>
              </a:rPr>
              <a:t>Brussels</a:t>
            </a:r>
            <a:r>
              <a:rPr lang="it-IT" sz="1600" dirty="0">
                <a:solidFill>
                  <a:srgbClr val="FFCC00"/>
                </a:solidFill>
                <a:latin typeface="Roboto Light" panose="02000000000000000000" pitchFamily="2" charset="0"/>
                <a:ea typeface="Roboto Light" panose="02000000000000000000" pitchFamily="2" charset="0"/>
              </a:rPr>
              <a:t>, 27-06-2023</a:t>
            </a:r>
          </a:p>
          <a:p>
            <a:pPr marL="0" indent="0" fontAlgn="auto">
              <a:spcAft>
                <a:spcPts val="0"/>
              </a:spcAft>
              <a:buFont typeface="Arial"/>
              <a:buNone/>
            </a:pPr>
            <a:endParaRPr lang="it-IT" sz="4889" dirty="0"/>
          </a:p>
        </p:txBody>
      </p:sp>
    </p:spTree>
    <p:extLst>
      <p:ext uri="{BB962C8B-B14F-4D97-AF65-F5344CB8AC3E}">
        <p14:creationId xmlns:p14="http://schemas.microsoft.com/office/powerpoint/2010/main" val="36318429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5FA81319-CC67-5122-8BC7-423B9DFCCF2B}"/>
              </a:ext>
            </a:extLst>
          </p:cNvPr>
          <p:cNvPicPr>
            <a:picLocks noChangeAspect="1"/>
          </p:cNvPicPr>
          <p:nvPr/>
        </p:nvPicPr>
        <p:blipFill>
          <a:blip r:embed="rId3">
            <a:alphaModFix amt="50000"/>
          </a:blip>
          <a:stretch>
            <a:fillRect/>
          </a:stretch>
        </p:blipFill>
        <p:spPr>
          <a:xfrm>
            <a:off x="0" y="1268760"/>
            <a:ext cx="12192000" cy="6207853"/>
          </a:xfrm>
          <a:prstGeom prst="rect">
            <a:avLst/>
          </a:prstGeom>
        </p:spPr>
      </p:pic>
      <p:sp>
        <p:nvSpPr>
          <p:cNvPr id="16" name="Segnaposto testo 2">
            <a:extLst>
              <a:ext uri="{FF2B5EF4-FFF2-40B4-BE49-F238E27FC236}">
                <a16:creationId xmlns:a16="http://schemas.microsoft.com/office/drawing/2014/main" id="{AC25722A-4411-43DF-91DD-AC9765A24A73}"/>
              </a:ext>
            </a:extLst>
          </p:cNvPr>
          <p:cNvSpPr>
            <a:spLocks noGrp="1"/>
          </p:cNvSpPr>
          <p:nvPr>
            <p:ph type="body" sz="quarter" idx="13"/>
          </p:nvPr>
        </p:nvSpPr>
        <p:spPr>
          <a:xfrm>
            <a:off x="6364791" y="289661"/>
            <a:ext cx="4979625" cy="494036"/>
          </a:xfr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err="1"/>
              <a:t>Infrastructures</a:t>
            </a:r>
            <a:endParaRPr lang="it-IT" dirty="0"/>
          </a:p>
        </p:txBody>
      </p:sp>
      <p:sp>
        <p:nvSpPr>
          <p:cNvPr id="5" name="Segnaposto testo 3">
            <a:extLst>
              <a:ext uri="{FF2B5EF4-FFF2-40B4-BE49-F238E27FC236}">
                <a16:creationId xmlns:a16="http://schemas.microsoft.com/office/drawing/2014/main" id="{FB2EA6FE-1F14-4A6E-938B-AA1BE8E749FB}"/>
              </a:ext>
            </a:extLst>
          </p:cNvPr>
          <p:cNvSpPr txBox="1">
            <a:spLocks/>
          </p:cNvSpPr>
          <p:nvPr/>
        </p:nvSpPr>
        <p:spPr>
          <a:xfrm>
            <a:off x="235840" y="1100746"/>
            <a:ext cx="5990251" cy="237626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l">
              <a:lnSpc>
                <a:spcPct val="100000"/>
              </a:lnSpc>
              <a:spcBef>
                <a:spcPts val="0"/>
              </a:spcBef>
              <a:buNone/>
            </a:pPr>
            <a:r>
              <a:rPr lang="it-IT" sz="3200" b="1" dirty="0">
                <a:solidFill>
                  <a:srgbClr val="0F0F0F"/>
                </a:solidFill>
                <a:highlight>
                  <a:srgbClr val="FFCC00"/>
                </a:highlight>
              </a:rPr>
              <a:t>Match Day</a:t>
            </a:r>
          </a:p>
          <a:p>
            <a:pPr algn="l">
              <a:lnSpc>
                <a:spcPct val="100000"/>
              </a:lnSpc>
              <a:spcBef>
                <a:spcPts val="0"/>
              </a:spcBef>
            </a:pPr>
            <a:r>
              <a:rPr lang="it-IT" sz="1867" b="1" dirty="0">
                <a:solidFill>
                  <a:srgbClr val="0F0F0F"/>
                </a:solidFill>
              </a:rPr>
              <a:t>335</a:t>
            </a:r>
            <a:r>
              <a:rPr lang="it-IT" sz="1333" dirty="0">
                <a:solidFill>
                  <a:srgbClr val="0F0F0F"/>
                </a:solidFill>
              </a:rPr>
              <a:t> 	</a:t>
            </a:r>
            <a:r>
              <a:rPr lang="it-IT" sz="1867" dirty="0">
                <a:solidFill>
                  <a:srgbClr val="0F0F0F"/>
                </a:solidFill>
              </a:rPr>
              <a:t>Total games </a:t>
            </a:r>
            <a:r>
              <a:rPr lang="it-IT" sz="1867" dirty="0" err="1">
                <a:solidFill>
                  <a:srgbClr val="0F0F0F"/>
                </a:solidFill>
              </a:rPr>
              <a:t>played</a:t>
            </a:r>
            <a:r>
              <a:rPr lang="it-IT" sz="1867" dirty="0">
                <a:solidFill>
                  <a:srgbClr val="0F0F0F"/>
                </a:solidFill>
              </a:rPr>
              <a:t> in </a:t>
            </a:r>
            <a:r>
              <a:rPr lang="it-IT" sz="1867" dirty="0" err="1">
                <a:solidFill>
                  <a:srgbClr val="0F0F0F"/>
                </a:solidFill>
              </a:rPr>
              <a:t>almost</a:t>
            </a:r>
            <a:r>
              <a:rPr lang="it-IT" sz="1867" dirty="0">
                <a:solidFill>
                  <a:srgbClr val="0F0F0F"/>
                </a:solidFill>
              </a:rPr>
              <a:t> 12 </a:t>
            </a:r>
            <a:r>
              <a:rPr lang="it-IT" sz="1867" dirty="0" err="1">
                <a:solidFill>
                  <a:srgbClr val="0F0F0F"/>
                </a:solidFill>
              </a:rPr>
              <a:t>years</a:t>
            </a:r>
            <a:endParaRPr lang="it-IT" sz="1867" dirty="0">
              <a:solidFill>
                <a:srgbClr val="0F0F0F"/>
              </a:solidFill>
            </a:endParaRPr>
          </a:p>
          <a:p>
            <a:pPr algn="l">
              <a:lnSpc>
                <a:spcPct val="100000"/>
              </a:lnSpc>
              <a:spcBef>
                <a:spcPts val="0"/>
              </a:spcBef>
            </a:pPr>
            <a:r>
              <a:rPr lang="it-IT" sz="1867" b="1" dirty="0">
                <a:solidFill>
                  <a:srgbClr val="0F0F0F"/>
                </a:solidFill>
              </a:rPr>
              <a:t>35	</a:t>
            </a:r>
            <a:r>
              <a:rPr lang="it-IT" sz="1867" dirty="0">
                <a:solidFill>
                  <a:srgbClr val="0F0F0F"/>
                </a:solidFill>
              </a:rPr>
              <a:t>Total games </a:t>
            </a:r>
            <a:r>
              <a:rPr lang="it-IT" sz="1867" dirty="0" err="1">
                <a:solidFill>
                  <a:srgbClr val="0F0F0F"/>
                </a:solidFill>
              </a:rPr>
              <a:t>played</a:t>
            </a:r>
            <a:r>
              <a:rPr lang="it-IT" sz="1867" dirty="0">
                <a:solidFill>
                  <a:srgbClr val="0F0F0F"/>
                </a:solidFill>
              </a:rPr>
              <a:t> in season 21/22 </a:t>
            </a:r>
          </a:p>
          <a:p>
            <a:pPr marL="0" indent="0" algn="l">
              <a:lnSpc>
                <a:spcPct val="100000"/>
              </a:lnSpc>
              <a:spcBef>
                <a:spcPts val="0"/>
              </a:spcBef>
              <a:buNone/>
            </a:pPr>
            <a:r>
              <a:rPr lang="it-IT" sz="1867" dirty="0">
                <a:solidFill>
                  <a:srgbClr val="0F0F0F"/>
                </a:solidFill>
              </a:rPr>
              <a:t>	(Serie A, UCL, WUCL, Nation League </a:t>
            </a:r>
            <a:r>
              <a:rPr lang="it-IT" sz="1867" dirty="0" err="1">
                <a:solidFill>
                  <a:srgbClr val="0F0F0F"/>
                </a:solidFill>
              </a:rPr>
              <a:t>Final</a:t>
            </a:r>
            <a:r>
              <a:rPr lang="it-IT" sz="1867" dirty="0">
                <a:solidFill>
                  <a:srgbClr val="0F0F0F"/>
                </a:solidFill>
              </a:rPr>
              <a:t>,  	UWCLF, Juventus Next </a:t>
            </a:r>
            <a:r>
              <a:rPr lang="it-IT" sz="1867" dirty="0" err="1">
                <a:solidFill>
                  <a:srgbClr val="0F0F0F"/>
                </a:solidFill>
              </a:rPr>
              <a:t>Gen</a:t>
            </a:r>
            <a:r>
              <a:rPr lang="it-IT" sz="1867" dirty="0">
                <a:solidFill>
                  <a:srgbClr val="0F0F0F"/>
                </a:solidFill>
              </a:rPr>
              <a:t>)</a:t>
            </a:r>
          </a:p>
          <a:p>
            <a:pPr algn="l">
              <a:lnSpc>
                <a:spcPct val="100000"/>
              </a:lnSpc>
              <a:spcBef>
                <a:spcPts val="0"/>
              </a:spcBef>
            </a:pPr>
            <a:r>
              <a:rPr lang="it-IT" sz="1867" b="1" dirty="0">
                <a:solidFill>
                  <a:srgbClr val="0F0F0F"/>
                </a:solidFill>
              </a:rPr>
              <a:t>82%</a:t>
            </a:r>
            <a:r>
              <a:rPr lang="it-IT" sz="1333" dirty="0">
                <a:solidFill>
                  <a:srgbClr val="0F0F0F"/>
                </a:solidFill>
              </a:rPr>
              <a:t> 	</a:t>
            </a:r>
            <a:r>
              <a:rPr lang="it-IT" sz="1867" dirty="0" err="1">
                <a:solidFill>
                  <a:srgbClr val="0F0F0F"/>
                </a:solidFill>
              </a:rPr>
              <a:t>Sold</a:t>
            </a:r>
            <a:r>
              <a:rPr lang="it-IT" sz="1867" dirty="0">
                <a:solidFill>
                  <a:srgbClr val="0F0F0F"/>
                </a:solidFill>
              </a:rPr>
              <a:t> Out </a:t>
            </a:r>
            <a:r>
              <a:rPr lang="it-IT" sz="1867" dirty="0" err="1">
                <a:solidFill>
                  <a:srgbClr val="0F0F0F"/>
                </a:solidFill>
              </a:rPr>
              <a:t>pre</a:t>
            </a:r>
            <a:r>
              <a:rPr lang="it-IT" sz="1867" dirty="0">
                <a:solidFill>
                  <a:srgbClr val="0F0F0F"/>
                </a:solidFill>
              </a:rPr>
              <a:t>-pandemic</a:t>
            </a:r>
            <a:endParaRPr lang="it-IT" sz="1867" b="1" dirty="0">
              <a:solidFill>
                <a:srgbClr val="0F0F0F"/>
              </a:solidFill>
            </a:endParaRPr>
          </a:p>
          <a:p>
            <a:pPr algn="l">
              <a:lnSpc>
                <a:spcPct val="100000"/>
              </a:lnSpc>
              <a:spcBef>
                <a:spcPts val="0"/>
              </a:spcBef>
            </a:pPr>
            <a:r>
              <a:rPr lang="it-IT" sz="1867" b="1" dirty="0">
                <a:solidFill>
                  <a:srgbClr val="0F0F0F"/>
                </a:solidFill>
              </a:rPr>
              <a:t>1M  	</a:t>
            </a:r>
            <a:r>
              <a:rPr lang="it-IT" sz="1867" dirty="0">
                <a:solidFill>
                  <a:srgbClr val="0F0F0F"/>
                </a:solidFill>
              </a:rPr>
              <a:t>Visitors </a:t>
            </a:r>
            <a:r>
              <a:rPr lang="it-IT" sz="1867" dirty="0" err="1">
                <a:solidFill>
                  <a:srgbClr val="0F0F0F"/>
                </a:solidFill>
              </a:rPr>
              <a:t>pre</a:t>
            </a:r>
            <a:r>
              <a:rPr lang="it-IT" sz="1867" dirty="0">
                <a:solidFill>
                  <a:srgbClr val="0F0F0F"/>
                </a:solidFill>
              </a:rPr>
              <a:t>-pandemic</a:t>
            </a:r>
          </a:p>
          <a:p>
            <a:pPr marL="0" indent="0">
              <a:lnSpc>
                <a:spcPct val="100000"/>
              </a:lnSpc>
              <a:spcBef>
                <a:spcPts val="0"/>
              </a:spcBef>
              <a:buNone/>
            </a:pPr>
            <a:r>
              <a:rPr lang="it-IT" sz="2133" b="1" dirty="0">
                <a:solidFill>
                  <a:srgbClr val="0F0F0F"/>
                </a:solidFill>
              </a:rPr>
              <a:t>    </a:t>
            </a:r>
          </a:p>
        </p:txBody>
      </p:sp>
      <p:sp>
        <p:nvSpPr>
          <p:cNvPr id="9" name="Segnaposto testo 3">
            <a:extLst>
              <a:ext uri="{FF2B5EF4-FFF2-40B4-BE49-F238E27FC236}">
                <a16:creationId xmlns:a16="http://schemas.microsoft.com/office/drawing/2014/main" id="{A097C747-1C52-40F3-3982-489409D4B5C1}"/>
              </a:ext>
            </a:extLst>
          </p:cNvPr>
          <p:cNvSpPr txBox="1">
            <a:spLocks/>
          </p:cNvSpPr>
          <p:nvPr/>
        </p:nvSpPr>
        <p:spPr>
          <a:xfrm>
            <a:off x="902707" y="5397219"/>
            <a:ext cx="4656517" cy="1008157"/>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nSpc>
                <a:spcPct val="100000"/>
              </a:lnSpc>
              <a:spcBef>
                <a:spcPts val="0"/>
              </a:spcBef>
              <a:buNone/>
            </a:pPr>
            <a:r>
              <a:rPr lang="it-IT" sz="3200" b="1" dirty="0">
                <a:solidFill>
                  <a:srgbClr val="0F0F0F"/>
                </a:solidFill>
                <a:highlight>
                  <a:srgbClr val="FFCC00"/>
                </a:highlight>
              </a:rPr>
              <a:t>Museum &amp; Tour</a:t>
            </a:r>
          </a:p>
          <a:p>
            <a:pPr>
              <a:lnSpc>
                <a:spcPct val="100000"/>
              </a:lnSpc>
              <a:spcBef>
                <a:spcPts val="0"/>
              </a:spcBef>
            </a:pPr>
            <a:r>
              <a:rPr lang="it-IT" sz="1867" dirty="0">
                <a:solidFill>
                  <a:srgbClr val="0F0F0F"/>
                </a:solidFill>
              </a:rPr>
              <a:t>Up to 150.000 </a:t>
            </a:r>
            <a:r>
              <a:rPr lang="it-IT" sz="1867" dirty="0" err="1">
                <a:solidFill>
                  <a:srgbClr val="0F0F0F"/>
                </a:solidFill>
              </a:rPr>
              <a:t>visitors</a:t>
            </a:r>
            <a:r>
              <a:rPr lang="it-IT" sz="1867" dirty="0">
                <a:solidFill>
                  <a:srgbClr val="0F0F0F"/>
                </a:solidFill>
              </a:rPr>
              <a:t> </a:t>
            </a:r>
            <a:r>
              <a:rPr lang="it-IT" sz="1867" dirty="0" err="1">
                <a:solidFill>
                  <a:srgbClr val="0F0F0F"/>
                </a:solidFill>
              </a:rPr>
              <a:t>pre</a:t>
            </a:r>
            <a:r>
              <a:rPr lang="it-IT" sz="1867" dirty="0">
                <a:solidFill>
                  <a:srgbClr val="0F0F0F"/>
                </a:solidFill>
              </a:rPr>
              <a:t>-pandemic</a:t>
            </a:r>
          </a:p>
          <a:p>
            <a:pPr marL="0" indent="0">
              <a:lnSpc>
                <a:spcPct val="100000"/>
              </a:lnSpc>
              <a:spcBef>
                <a:spcPts val="0"/>
              </a:spcBef>
              <a:buNone/>
            </a:pPr>
            <a:endParaRPr lang="it-IT" sz="3200" b="1" dirty="0">
              <a:solidFill>
                <a:srgbClr val="0F0F0F"/>
              </a:solidFill>
            </a:endParaRPr>
          </a:p>
          <a:p>
            <a:pPr marL="0" indent="0">
              <a:lnSpc>
                <a:spcPct val="100000"/>
              </a:lnSpc>
              <a:spcBef>
                <a:spcPts val="0"/>
              </a:spcBef>
              <a:buNone/>
            </a:pPr>
            <a:r>
              <a:rPr lang="it-IT" sz="2133" b="1" dirty="0">
                <a:solidFill>
                  <a:srgbClr val="0F0F0F"/>
                </a:solidFill>
              </a:rPr>
              <a:t>    </a:t>
            </a:r>
          </a:p>
        </p:txBody>
      </p:sp>
      <p:sp>
        <p:nvSpPr>
          <p:cNvPr id="10" name="Segnaposto testo 3">
            <a:extLst>
              <a:ext uri="{FF2B5EF4-FFF2-40B4-BE49-F238E27FC236}">
                <a16:creationId xmlns:a16="http://schemas.microsoft.com/office/drawing/2014/main" id="{36C1EDAD-C1E4-1777-C810-96363427ACCB}"/>
              </a:ext>
            </a:extLst>
          </p:cNvPr>
          <p:cNvSpPr txBox="1">
            <a:spLocks/>
          </p:cNvSpPr>
          <p:nvPr/>
        </p:nvSpPr>
        <p:spPr>
          <a:xfrm>
            <a:off x="7299643" y="2732923"/>
            <a:ext cx="4656517" cy="1392155"/>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r">
              <a:lnSpc>
                <a:spcPct val="100000"/>
              </a:lnSpc>
              <a:spcBef>
                <a:spcPts val="0"/>
              </a:spcBef>
              <a:buNone/>
            </a:pPr>
            <a:r>
              <a:rPr lang="it-IT" sz="3200" b="1" dirty="0">
                <a:solidFill>
                  <a:srgbClr val="0F0F0F"/>
                </a:solidFill>
                <a:highlight>
                  <a:srgbClr val="FFCC00"/>
                </a:highlight>
              </a:rPr>
              <a:t>No-Match-day events</a:t>
            </a:r>
          </a:p>
          <a:p>
            <a:pPr algn="r">
              <a:lnSpc>
                <a:spcPct val="100000"/>
              </a:lnSpc>
              <a:spcBef>
                <a:spcPts val="0"/>
              </a:spcBef>
            </a:pPr>
            <a:r>
              <a:rPr lang="it-IT" sz="1867" dirty="0">
                <a:solidFill>
                  <a:srgbClr val="0F0F0F"/>
                </a:solidFill>
              </a:rPr>
              <a:t>Up to 130 No-Match day events per season </a:t>
            </a:r>
            <a:r>
              <a:rPr lang="it-IT" sz="1867" dirty="0" err="1">
                <a:solidFill>
                  <a:srgbClr val="0F0F0F"/>
                </a:solidFill>
              </a:rPr>
              <a:t>pre</a:t>
            </a:r>
            <a:r>
              <a:rPr lang="it-IT" sz="1867" dirty="0">
                <a:solidFill>
                  <a:srgbClr val="0F0F0F"/>
                </a:solidFill>
              </a:rPr>
              <a:t>-pandemic</a:t>
            </a:r>
          </a:p>
          <a:p>
            <a:pPr marL="0" indent="0">
              <a:lnSpc>
                <a:spcPct val="100000"/>
              </a:lnSpc>
              <a:spcBef>
                <a:spcPts val="0"/>
              </a:spcBef>
              <a:buNone/>
            </a:pPr>
            <a:r>
              <a:rPr lang="it-IT" sz="2133" b="1" dirty="0">
                <a:solidFill>
                  <a:srgbClr val="0F0F0F"/>
                </a:solidFill>
              </a:rPr>
              <a:t>    </a:t>
            </a:r>
          </a:p>
        </p:txBody>
      </p:sp>
    </p:spTree>
    <p:extLst>
      <p:ext uri="{BB962C8B-B14F-4D97-AF65-F5344CB8AC3E}">
        <p14:creationId xmlns:p14="http://schemas.microsoft.com/office/powerpoint/2010/main" val="27464669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DA8C10AA-4A0F-7DE9-E12C-D0AFEF0F6603}"/>
              </a:ext>
            </a:extLst>
          </p:cNvPr>
          <p:cNvSpPr>
            <a:spLocks noGrp="1"/>
          </p:cNvSpPr>
          <p:nvPr>
            <p:ph type="body" sz="quarter" idx="13"/>
          </p:nvPr>
        </p:nvSpPr>
        <p:spPr>
          <a:xfrm>
            <a:off x="388854" y="364973"/>
            <a:ext cx="4979625" cy="494036"/>
          </a:xfr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err="1"/>
              <a:t>Infrastructures</a:t>
            </a:r>
            <a:endParaRPr lang="it-IT" dirty="0"/>
          </a:p>
        </p:txBody>
      </p:sp>
      <p:sp>
        <p:nvSpPr>
          <p:cNvPr id="5" name="Segnaposto testo 4">
            <a:extLst>
              <a:ext uri="{FF2B5EF4-FFF2-40B4-BE49-F238E27FC236}">
                <a16:creationId xmlns:a16="http://schemas.microsoft.com/office/drawing/2014/main" id="{453C9EA8-6B03-1E02-E86D-F6DCD8607516}"/>
              </a:ext>
            </a:extLst>
          </p:cNvPr>
          <p:cNvSpPr>
            <a:spLocks noGrp="1"/>
          </p:cNvSpPr>
          <p:nvPr>
            <p:ph type="body" sz="quarter" idx="11"/>
          </p:nvPr>
        </p:nvSpPr>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endParaRPr lang="it-IT"/>
          </a:p>
        </p:txBody>
      </p:sp>
      <p:pic>
        <p:nvPicPr>
          <p:cNvPr id="15" name="Immagine 14" descr="Immagine che contiene testo, interni">
            <a:extLst>
              <a:ext uri="{FF2B5EF4-FFF2-40B4-BE49-F238E27FC236}">
                <a16:creationId xmlns:a16="http://schemas.microsoft.com/office/drawing/2014/main" id="{0522314E-8076-FAAE-7B61-CA35170779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293" r="117"/>
          <a:stretch/>
        </p:blipFill>
        <p:spPr>
          <a:xfrm>
            <a:off x="143339" y="2915168"/>
            <a:ext cx="2294400" cy="3577859"/>
          </a:xfrm>
          <a:prstGeom prst="rect">
            <a:avLst/>
          </a:prstGeom>
        </p:spPr>
      </p:pic>
      <p:pic>
        <p:nvPicPr>
          <p:cNvPr id="17" name="Immagine 16" descr="Immagine che contiene testo, interni&#10;&#10;Descrizione generata automaticamente">
            <a:extLst>
              <a:ext uri="{FF2B5EF4-FFF2-40B4-BE49-F238E27FC236}">
                <a16:creationId xmlns:a16="http://schemas.microsoft.com/office/drawing/2014/main" id="{AE7E26F9-78CC-967C-8106-A7434549F3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61" t="-348" r="5794" b="348"/>
          <a:stretch/>
        </p:blipFill>
        <p:spPr>
          <a:xfrm>
            <a:off x="2509391" y="2889458"/>
            <a:ext cx="2294400" cy="3588453"/>
          </a:xfrm>
          <a:prstGeom prst="rect">
            <a:avLst/>
          </a:prstGeom>
        </p:spPr>
      </p:pic>
      <p:pic>
        <p:nvPicPr>
          <p:cNvPr id="19" name="Immagine 18" descr="Immagine che contiene erba, esterni, cielo, edificio&#10;&#10;Descrizione generata automaticamente">
            <a:extLst>
              <a:ext uri="{FF2B5EF4-FFF2-40B4-BE49-F238E27FC236}">
                <a16:creationId xmlns:a16="http://schemas.microsoft.com/office/drawing/2014/main" id="{A6692386-AF4F-402B-051B-FB355DD2FE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153" r="22452"/>
          <a:stretch/>
        </p:blipFill>
        <p:spPr>
          <a:xfrm>
            <a:off x="4872033" y="2903848"/>
            <a:ext cx="2294400" cy="3577859"/>
          </a:xfrm>
          <a:prstGeom prst="rect">
            <a:avLst/>
          </a:prstGeom>
        </p:spPr>
      </p:pic>
      <p:pic>
        <p:nvPicPr>
          <p:cNvPr id="23" name="Immagine 22" descr="Immagine che contiene stadio&#10;&#10;Descrizione generata automaticamente">
            <a:extLst>
              <a:ext uri="{FF2B5EF4-FFF2-40B4-BE49-F238E27FC236}">
                <a16:creationId xmlns:a16="http://schemas.microsoft.com/office/drawing/2014/main" id="{3B71219B-85CF-8BAD-B3E7-994BDFE54B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833" r="7248"/>
          <a:stretch/>
        </p:blipFill>
        <p:spPr>
          <a:xfrm>
            <a:off x="7238085" y="2889459"/>
            <a:ext cx="2294400" cy="3589509"/>
          </a:xfrm>
          <a:prstGeom prst="rect">
            <a:avLst/>
          </a:prstGeom>
        </p:spPr>
      </p:pic>
      <p:sp>
        <p:nvSpPr>
          <p:cNvPr id="27" name="Segnaposto testo 13">
            <a:extLst>
              <a:ext uri="{FF2B5EF4-FFF2-40B4-BE49-F238E27FC236}">
                <a16:creationId xmlns:a16="http://schemas.microsoft.com/office/drawing/2014/main" id="{E3A246EF-EAC3-B491-3639-B770E2249570}"/>
              </a:ext>
            </a:extLst>
          </p:cNvPr>
          <p:cNvSpPr txBox="1">
            <a:spLocks/>
          </p:cNvSpPr>
          <p:nvPr/>
        </p:nvSpPr>
        <p:spPr>
          <a:xfrm>
            <a:off x="143339" y="1364771"/>
            <a:ext cx="2294400" cy="13728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ctr" fontAlgn="auto">
              <a:spcAft>
                <a:spcPts val="0"/>
              </a:spcAft>
              <a:buNone/>
            </a:pPr>
            <a:r>
              <a:rPr lang="it-IT" sz="2400" dirty="0"/>
              <a:t>Juventus Museum</a:t>
            </a:r>
            <a:endParaRPr lang="it-IT" sz="400" dirty="0"/>
          </a:p>
        </p:txBody>
      </p:sp>
      <p:sp>
        <p:nvSpPr>
          <p:cNvPr id="28" name="Segnaposto testo 13">
            <a:extLst>
              <a:ext uri="{FF2B5EF4-FFF2-40B4-BE49-F238E27FC236}">
                <a16:creationId xmlns:a16="http://schemas.microsoft.com/office/drawing/2014/main" id="{955F5535-6884-11C0-E690-2D1BC3B59CE6}"/>
              </a:ext>
            </a:extLst>
          </p:cNvPr>
          <p:cNvSpPr txBox="1">
            <a:spLocks/>
          </p:cNvSpPr>
          <p:nvPr/>
        </p:nvSpPr>
        <p:spPr>
          <a:xfrm>
            <a:off x="2509391" y="1364771"/>
            <a:ext cx="2294400" cy="13728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ctr" fontAlgn="auto">
              <a:spcAft>
                <a:spcPts val="0"/>
              </a:spcAft>
              <a:buNone/>
            </a:pPr>
            <a:r>
              <a:rPr lang="it-IT" sz="2400" dirty="0"/>
              <a:t>Megastore  + stores (MI/TO/RM)</a:t>
            </a:r>
            <a:endParaRPr lang="it-IT" sz="400" dirty="0"/>
          </a:p>
          <a:p>
            <a:pPr marL="0" indent="0" fontAlgn="auto">
              <a:spcAft>
                <a:spcPts val="0"/>
              </a:spcAft>
              <a:buNone/>
            </a:pPr>
            <a:endParaRPr lang="it-IT" sz="2400" dirty="0"/>
          </a:p>
          <a:p>
            <a:pPr fontAlgn="auto">
              <a:spcAft>
                <a:spcPts val="0"/>
              </a:spcAft>
            </a:pPr>
            <a:endParaRPr lang="it-IT" sz="2400" dirty="0"/>
          </a:p>
        </p:txBody>
      </p:sp>
      <p:sp>
        <p:nvSpPr>
          <p:cNvPr id="29" name="Segnaposto testo 13">
            <a:extLst>
              <a:ext uri="{FF2B5EF4-FFF2-40B4-BE49-F238E27FC236}">
                <a16:creationId xmlns:a16="http://schemas.microsoft.com/office/drawing/2014/main" id="{6CE13632-B6DC-D80E-F792-A1F801D19937}"/>
              </a:ext>
            </a:extLst>
          </p:cNvPr>
          <p:cNvSpPr txBox="1">
            <a:spLocks/>
          </p:cNvSpPr>
          <p:nvPr/>
        </p:nvSpPr>
        <p:spPr>
          <a:xfrm>
            <a:off x="4872033" y="1364771"/>
            <a:ext cx="2294400" cy="13728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ctr" fontAlgn="auto">
              <a:spcAft>
                <a:spcPts val="0"/>
              </a:spcAft>
              <a:buNone/>
            </a:pPr>
            <a:r>
              <a:rPr lang="it-IT" sz="2400" dirty="0"/>
              <a:t>JHQ Headquarter</a:t>
            </a:r>
          </a:p>
          <a:p>
            <a:pPr fontAlgn="auto">
              <a:spcAft>
                <a:spcPts val="0"/>
              </a:spcAft>
            </a:pPr>
            <a:endParaRPr lang="it-IT" sz="2400" dirty="0"/>
          </a:p>
        </p:txBody>
      </p:sp>
      <p:sp>
        <p:nvSpPr>
          <p:cNvPr id="30" name="Segnaposto testo 13">
            <a:extLst>
              <a:ext uri="{FF2B5EF4-FFF2-40B4-BE49-F238E27FC236}">
                <a16:creationId xmlns:a16="http://schemas.microsoft.com/office/drawing/2014/main" id="{94F89B1B-2A02-083B-CACE-6BD9F7948B50}"/>
              </a:ext>
            </a:extLst>
          </p:cNvPr>
          <p:cNvSpPr txBox="1">
            <a:spLocks/>
          </p:cNvSpPr>
          <p:nvPr/>
        </p:nvSpPr>
        <p:spPr>
          <a:xfrm>
            <a:off x="7238085" y="1364771"/>
            <a:ext cx="2294400" cy="13728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ctr" fontAlgn="auto">
              <a:spcAft>
                <a:spcPts val="0"/>
              </a:spcAft>
              <a:buNone/>
            </a:pPr>
            <a:r>
              <a:rPr lang="it-IT" sz="2400" dirty="0"/>
              <a:t>JTC Training Center </a:t>
            </a:r>
            <a:r>
              <a:rPr lang="it-IT" sz="2400" dirty="0" err="1"/>
              <a:t>Continassa</a:t>
            </a:r>
            <a:endParaRPr lang="it-IT" sz="400" dirty="0"/>
          </a:p>
          <a:p>
            <a:pPr marL="0" indent="0" fontAlgn="auto">
              <a:spcAft>
                <a:spcPts val="0"/>
              </a:spcAft>
              <a:buNone/>
            </a:pPr>
            <a:endParaRPr lang="it-IT" sz="2400" dirty="0"/>
          </a:p>
          <a:p>
            <a:pPr fontAlgn="auto">
              <a:spcAft>
                <a:spcPts val="0"/>
              </a:spcAft>
            </a:pPr>
            <a:endParaRPr lang="it-IT" sz="2400" dirty="0"/>
          </a:p>
        </p:txBody>
      </p:sp>
      <p:pic>
        <p:nvPicPr>
          <p:cNvPr id="32" name="Immagine 31" descr="Immagine che contiene cielo, erba, esterni, campo&#10;&#10;Descrizione generata automaticamente">
            <a:extLst>
              <a:ext uri="{FF2B5EF4-FFF2-40B4-BE49-F238E27FC236}">
                <a16:creationId xmlns:a16="http://schemas.microsoft.com/office/drawing/2014/main" id="{7533F4C2-9233-7C45-7A19-80A9EA95077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15103"/>
          <a:stretch/>
        </p:blipFill>
        <p:spPr>
          <a:xfrm>
            <a:off x="9600388" y="2897010"/>
            <a:ext cx="2294400" cy="3603457"/>
          </a:xfrm>
          <a:prstGeom prst="rect">
            <a:avLst/>
          </a:prstGeom>
        </p:spPr>
      </p:pic>
      <p:sp>
        <p:nvSpPr>
          <p:cNvPr id="33" name="Segnaposto testo 13">
            <a:extLst>
              <a:ext uri="{FF2B5EF4-FFF2-40B4-BE49-F238E27FC236}">
                <a16:creationId xmlns:a16="http://schemas.microsoft.com/office/drawing/2014/main" id="{AF9F5090-4B44-1D45-E16D-A17D5E4FA812}"/>
              </a:ext>
            </a:extLst>
          </p:cNvPr>
          <p:cNvSpPr txBox="1">
            <a:spLocks/>
          </p:cNvSpPr>
          <p:nvPr/>
        </p:nvSpPr>
        <p:spPr>
          <a:xfrm>
            <a:off x="9600388" y="1364771"/>
            <a:ext cx="2294400" cy="13728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algn="ctr" fontAlgn="auto">
              <a:spcAft>
                <a:spcPts val="0"/>
              </a:spcAft>
              <a:buNone/>
            </a:pPr>
            <a:r>
              <a:rPr lang="it-IT" sz="2400" dirty="0"/>
              <a:t>JTCV </a:t>
            </a:r>
            <a:r>
              <a:rPr lang="it-IT" sz="400" dirty="0"/>
              <a:t> </a:t>
            </a:r>
            <a:r>
              <a:rPr lang="it-IT" sz="2400" dirty="0"/>
              <a:t>Training Center Vinovo</a:t>
            </a:r>
          </a:p>
          <a:p>
            <a:pPr fontAlgn="auto">
              <a:spcAft>
                <a:spcPts val="0"/>
              </a:spcAft>
            </a:pPr>
            <a:endParaRPr lang="it-IT" sz="2400" dirty="0"/>
          </a:p>
        </p:txBody>
      </p:sp>
    </p:spTree>
    <p:extLst>
      <p:ext uri="{BB962C8B-B14F-4D97-AF65-F5344CB8AC3E}">
        <p14:creationId xmlns:p14="http://schemas.microsoft.com/office/powerpoint/2010/main" val="8389039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egnaposto testo 2">
            <a:extLst>
              <a:ext uri="{FF2B5EF4-FFF2-40B4-BE49-F238E27FC236}">
                <a16:creationId xmlns:a16="http://schemas.microsoft.com/office/drawing/2014/main" id="{94B6A05A-CA8A-4D86-B055-2DF2BF1DD287}"/>
              </a:ext>
            </a:extLst>
          </p:cNvPr>
          <p:cNvSpPr>
            <a:spLocks noGrp="1"/>
          </p:cNvSpPr>
          <p:nvPr>
            <p:ph type="body" sz="quarter" idx="13"/>
          </p:nvPr>
        </p:nvSpPr>
        <p:spPr>
          <a:xfrm>
            <a:off x="-109313" y="138627"/>
            <a:ext cx="7013177" cy="493183"/>
          </a:xfr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err="1"/>
              <a:t>Infrastructures</a:t>
            </a:r>
            <a:endParaRPr lang="it-IT" dirty="0"/>
          </a:p>
        </p:txBody>
      </p:sp>
      <p:sp>
        <p:nvSpPr>
          <p:cNvPr id="4" name="Segnaposto testo 13">
            <a:extLst>
              <a:ext uri="{FF2B5EF4-FFF2-40B4-BE49-F238E27FC236}">
                <a16:creationId xmlns:a16="http://schemas.microsoft.com/office/drawing/2014/main" id="{F2D5BF6B-76E1-8F3F-BE3C-5BE5FE81AFF2}"/>
              </a:ext>
            </a:extLst>
          </p:cNvPr>
          <p:cNvSpPr txBox="1">
            <a:spLocks/>
          </p:cNvSpPr>
          <p:nvPr/>
        </p:nvSpPr>
        <p:spPr>
          <a:xfrm>
            <a:off x="250728" y="4088194"/>
            <a:ext cx="6293097" cy="2064229"/>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algn="l" fontAlgn="auto">
              <a:spcAft>
                <a:spcPts val="0"/>
              </a:spcAft>
            </a:pPr>
            <a:r>
              <a:rPr lang="it-IT" sz="2400" dirty="0"/>
              <a:t>Optimizing </a:t>
            </a:r>
            <a:r>
              <a:rPr lang="it-IT" sz="2400" b="1" dirty="0" err="1"/>
              <a:t>resources</a:t>
            </a:r>
            <a:r>
              <a:rPr lang="it-IT" sz="2400" dirty="0"/>
              <a:t> and </a:t>
            </a:r>
            <a:r>
              <a:rPr lang="it-IT" sz="2400" b="1" dirty="0"/>
              <a:t>tool</a:t>
            </a:r>
            <a:r>
              <a:rPr lang="it-IT" sz="2400" dirty="0"/>
              <a:t> </a:t>
            </a:r>
            <a:r>
              <a:rPr lang="it-IT" sz="2400" dirty="0" err="1"/>
              <a:t>utilization</a:t>
            </a:r>
            <a:endParaRPr lang="it-IT" sz="2400" dirty="0"/>
          </a:p>
          <a:p>
            <a:pPr algn="l" fontAlgn="auto">
              <a:spcAft>
                <a:spcPts val="0"/>
              </a:spcAft>
            </a:pPr>
            <a:r>
              <a:rPr lang="it-IT" sz="2400" dirty="0" err="1"/>
              <a:t>Increasing</a:t>
            </a:r>
            <a:r>
              <a:rPr lang="it-IT" sz="2400" dirty="0"/>
              <a:t> </a:t>
            </a:r>
            <a:r>
              <a:rPr lang="it-IT" sz="2400" dirty="0" err="1"/>
              <a:t>sustainability</a:t>
            </a:r>
            <a:r>
              <a:rPr lang="it-IT" sz="2400" dirty="0"/>
              <a:t> and ESG </a:t>
            </a:r>
            <a:r>
              <a:rPr lang="it-IT" sz="2400" dirty="0" err="1"/>
              <a:t>consciousness</a:t>
            </a:r>
            <a:endParaRPr lang="it-IT" sz="2400" dirty="0"/>
          </a:p>
          <a:p>
            <a:pPr algn="l" fontAlgn="auto">
              <a:spcAft>
                <a:spcPts val="0"/>
              </a:spcAft>
            </a:pPr>
            <a:r>
              <a:rPr lang="it-IT" sz="2400" dirty="0" err="1"/>
              <a:t>Pioneering</a:t>
            </a:r>
            <a:r>
              <a:rPr lang="it-IT" sz="2400" dirty="0"/>
              <a:t> the </a:t>
            </a:r>
            <a:r>
              <a:rPr lang="it-IT" sz="2400" b="1" dirty="0" err="1"/>
              <a:t>digital</a:t>
            </a:r>
            <a:r>
              <a:rPr lang="it-IT" sz="2400" b="1" dirty="0"/>
              <a:t> </a:t>
            </a:r>
            <a:r>
              <a:rPr lang="it-IT" sz="2400" b="1" dirty="0" err="1"/>
              <a:t>transformation</a:t>
            </a:r>
            <a:r>
              <a:rPr lang="it-IT" sz="2400" b="1" dirty="0"/>
              <a:t> </a:t>
            </a:r>
            <a:r>
              <a:rPr lang="it-IT" sz="2400" dirty="0"/>
              <a:t>of Facility Management</a:t>
            </a:r>
          </a:p>
          <a:p>
            <a:pPr marL="0" indent="0" fontAlgn="auto">
              <a:spcAft>
                <a:spcPts val="0"/>
              </a:spcAft>
              <a:buNone/>
            </a:pPr>
            <a:endParaRPr lang="it-IT" sz="2400" dirty="0"/>
          </a:p>
          <a:p>
            <a:pPr fontAlgn="auto">
              <a:spcAft>
                <a:spcPts val="0"/>
              </a:spcAft>
            </a:pPr>
            <a:endParaRPr lang="it-IT" sz="2400" dirty="0"/>
          </a:p>
        </p:txBody>
      </p:sp>
      <p:pic>
        <p:nvPicPr>
          <p:cNvPr id="2" name="Picture 2" descr="_J012870_20191018101212672_20191018102203">
            <a:extLst>
              <a:ext uri="{FF2B5EF4-FFF2-40B4-BE49-F238E27FC236}">
                <a16:creationId xmlns:a16="http://schemas.microsoft.com/office/drawing/2014/main" id="{4C5BB6A6-A143-C697-D8C5-2EB7D615F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4139"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testo 13">
            <a:extLst>
              <a:ext uri="{FF2B5EF4-FFF2-40B4-BE49-F238E27FC236}">
                <a16:creationId xmlns:a16="http://schemas.microsoft.com/office/drawing/2014/main" id="{7EAAC46B-C7FE-1F73-0DC9-C1C7301260A7}"/>
              </a:ext>
            </a:extLst>
          </p:cNvPr>
          <p:cNvSpPr txBox="1">
            <a:spLocks/>
          </p:cNvSpPr>
          <p:nvPr/>
        </p:nvSpPr>
        <p:spPr>
          <a:xfrm>
            <a:off x="250728" y="1028734"/>
            <a:ext cx="6293097" cy="1187252"/>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algn="l" fontAlgn="auto">
              <a:spcAft>
                <a:spcPts val="0"/>
              </a:spcAft>
            </a:pPr>
            <a:r>
              <a:rPr lang="it-IT" sz="2400" dirty="0" err="1"/>
              <a:t>Juventus’s</a:t>
            </a:r>
            <a:r>
              <a:rPr lang="it-IT" sz="2400" dirty="0"/>
              <a:t> </a:t>
            </a:r>
            <a:r>
              <a:rPr lang="it-IT" sz="2400" dirty="0" err="1"/>
              <a:t>perspective</a:t>
            </a:r>
            <a:r>
              <a:rPr lang="it-IT" sz="2400" dirty="0"/>
              <a:t> </a:t>
            </a:r>
            <a:r>
              <a:rPr lang="it-IT" sz="2400" dirty="0" err="1"/>
              <a:t>has</a:t>
            </a:r>
            <a:r>
              <a:rPr lang="it-IT" sz="2400" dirty="0"/>
              <a:t> </a:t>
            </a:r>
            <a:r>
              <a:rPr lang="it-IT" sz="2400" dirty="0" err="1"/>
              <a:t>evolved</a:t>
            </a:r>
            <a:r>
              <a:rPr lang="it-IT" sz="2400" dirty="0"/>
              <a:t> over the </a:t>
            </a:r>
            <a:r>
              <a:rPr lang="it-IT" sz="2400" dirty="0" err="1"/>
              <a:t>years</a:t>
            </a:r>
            <a:r>
              <a:rPr lang="it-IT" sz="2400" dirty="0"/>
              <a:t>, </a:t>
            </a:r>
            <a:r>
              <a:rPr lang="it-IT" sz="2400" dirty="0" err="1"/>
              <a:t>as</a:t>
            </a:r>
            <a:r>
              <a:rPr lang="it-IT" sz="2400" dirty="0"/>
              <a:t> </a:t>
            </a:r>
            <a:r>
              <a:rPr lang="it-IT" sz="2400" dirty="0" err="1"/>
              <a:t>we</a:t>
            </a:r>
            <a:r>
              <a:rPr lang="it-IT" sz="2400" dirty="0"/>
              <a:t> </a:t>
            </a:r>
            <a:r>
              <a:rPr lang="it-IT" sz="2400" dirty="0" err="1"/>
              <a:t>transition</a:t>
            </a:r>
            <a:r>
              <a:rPr lang="it-IT" sz="2400" dirty="0"/>
              <a:t> from </a:t>
            </a:r>
            <a:r>
              <a:rPr lang="it-IT" sz="2400" b="1" dirty="0"/>
              <a:t>RENTING</a:t>
            </a:r>
            <a:r>
              <a:rPr lang="it-IT" sz="2400" dirty="0"/>
              <a:t> to </a:t>
            </a:r>
            <a:r>
              <a:rPr lang="it-IT" sz="2400" b="1" dirty="0"/>
              <a:t>OWNING.</a:t>
            </a:r>
            <a:endParaRPr lang="it-IT" sz="2400" dirty="0"/>
          </a:p>
          <a:p>
            <a:pPr marL="0" indent="0" fontAlgn="auto">
              <a:spcAft>
                <a:spcPts val="0"/>
              </a:spcAft>
              <a:buNone/>
            </a:pPr>
            <a:endParaRPr lang="it-IT" sz="2400" dirty="0"/>
          </a:p>
          <a:p>
            <a:pPr fontAlgn="auto">
              <a:spcAft>
                <a:spcPts val="0"/>
              </a:spcAft>
            </a:pPr>
            <a:endParaRPr lang="it-IT" sz="2400" dirty="0"/>
          </a:p>
        </p:txBody>
      </p:sp>
      <p:sp>
        <p:nvSpPr>
          <p:cNvPr id="6" name="Freccia in giù 5">
            <a:extLst>
              <a:ext uri="{FF2B5EF4-FFF2-40B4-BE49-F238E27FC236}">
                <a16:creationId xmlns:a16="http://schemas.microsoft.com/office/drawing/2014/main" id="{00AE5C1C-C7FD-B930-17EB-561F288F29A5}"/>
              </a:ext>
            </a:extLst>
          </p:cNvPr>
          <p:cNvSpPr/>
          <p:nvPr/>
        </p:nvSpPr>
        <p:spPr>
          <a:xfrm>
            <a:off x="2831637" y="2504018"/>
            <a:ext cx="672075" cy="1187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algn="ctr"/>
            <a:endParaRPr lang="it-IT" sz="4889"/>
          </a:p>
        </p:txBody>
      </p:sp>
    </p:spTree>
    <p:extLst>
      <p:ext uri="{BB962C8B-B14F-4D97-AF65-F5344CB8AC3E}">
        <p14:creationId xmlns:p14="http://schemas.microsoft.com/office/powerpoint/2010/main" val="2840204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366184" y="922867"/>
          <a:ext cx="10996731" cy="5338445"/>
        </p:xfrm>
        <a:graphic>
          <a:graphicData uri="http://schemas.openxmlformats.org/drawingml/2006/table">
            <a:tbl>
              <a:tblPr firstRow="1">
                <a:tableStyleId>{073A0DAA-6AF3-43AB-8588-CEC1D06C72B9}</a:tableStyleId>
              </a:tblPr>
              <a:tblGrid>
                <a:gridCol w="3297332">
                  <a:extLst>
                    <a:ext uri="{9D8B030D-6E8A-4147-A177-3AD203B41FA5}">
                      <a16:colId xmlns:a16="http://schemas.microsoft.com/office/drawing/2014/main" val="20000"/>
                    </a:ext>
                  </a:extLst>
                </a:gridCol>
                <a:gridCol w="2420963">
                  <a:extLst>
                    <a:ext uri="{9D8B030D-6E8A-4147-A177-3AD203B41FA5}">
                      <a16:colId xmlns:a16="http://schemas.microsoft.com/office/drawing/2014/main" val="3872884922"/>
                    </a:ext>
                  </a:extLst>
                </a:gridCol>
                <a:gridCol w="5278436">
                  <a:extLst>
                    <a:ext uri="{9D8B030D-6E8A-4147-A177-3AD203B41FA5}">
                      <a16:colId xmlns:a16="http://schemas.microsoft.com/office/drawing/2014/main" val="20005"/>
                    </a:ext>
                  </a:extLst>
                </a:gridCol>
              </a:tblGrid>
              <a:tr h="10676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b="0" dirty="0">
                          <a:solidFill>
                            <a:schemeClr val="bg1"/>
                          </a:solidFill>
                          <a:latin typeface="Juventus Fans Bold" panose="00000800000000000000" pitchFamily="50" charset="0"/>
                          <a:cs typeface="Roboto"/>
                        </a:rPr>
                        <a:t>Activities</a:t>
                      </a:r>
                      <a:endParaRPr lang="it-IT" sz="2400" b="0" baseline="0" dirty="0">
                        <a:solidFill>
                          <a:schemeClr val="bg1"/>
                        </a:solidFill>
                        <a:latin typeface="Juventus Fans Bold" panose="00000800000000000000" pitchFamily="50" charset="0"/>
                        <a:cs typeface="Roboto"/>
                      </a:endParaRPr>
                    </a:p>
                  </a:txBody>
                  <a:tcPr marL="91444" marR="91444"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latin typeface="Juventus Fans Bold" panose="00000800000000000000" pitchFamily="50" charset="0"/>
                          <a:ea typeface="+mn-ea"/>
                          <a:cs typeface="Roboto"/>
                        </a:rPr>
                        <a:t>Time slot</a:t>
                      </a:r>
                    </a:p>
                  </a:txBody>
                  <a:tcPr marL="91444" marR="91444" anchor="ctr">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latin typeface="Juventus Fans Bold" panose="00000800000000000000" pitchFamily="50" charset="0"/>
                          <a:ea typeface="+mn-ea"/>
                          <a:cs typeface="Roboto"/>
                        </a:rPr>
                        <a:t>Type of spaces</a:t>
                      </a:r>
                    </a:p>
                  </a:txBody>
                  <a:tcPr marL="91444" marR="91444"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0"/>
                  </a:ext>
                </a:extLst>
              </a:tr>
              <a:tr h="10676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b="0" kern="1200" dirty="0">
                          <a:solidFill>
                            <a:schemeClr val="bg1"/>
                          </a:solidFill>
                          <a:latin typeface="Juventus Fans Bold" panose="00000800000000000000" pitchFamily="50" charset="0"/>
                          <a:ea typeface="+mn-ea"/>
                        </a:rPr>
                        <a:t>Daily basic cleaning</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(Mon - Fri)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06:00 – 08:00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19:00 – 22:00</a:t>
                      </a:r>
                    </a:p>
                  </a:txBody>
                  <a:tcPr marL="91444" marR="91444" anchor="ct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indoor and outdoor areas</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1"/>
                  </a:ext>
                </a:extLst>
              </a:tr>
              <a:tr h="10676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b="0" kern="1200" dirty="0">
                          <a:solidFill>
                            <a:schemeClr val="bg1"/>
                          </a:solidFill>
                          <a:latin typeface="Juventus Fans Bold" panose="00000800000000000000" pitchFamily="50" charset="0"/>
                          <a:ea typeface="+mn-ea"/>
                          <a:cs typeface="+mn-cs"/>
                        </a:rPr>
                        <a:t>Periodic cleaning</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(Sat)</a:t>
                      </a:r>
                      <a:endParaRPr lang="it-IT" sz="1900" kern="1200" dirty="0">
                        <a:solidFill>
                          <a:schemeClr val="dk1"/>
                        </a:solidFill>
                        <a:latin typeface="Juventus Fans Bold" panose="000008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900" kern="1200" dirty="0">
                          <a:solidFill>
                            <a:schemeClr val="dk1"/>
                          </a:solidFill>
                          <a:latin typeface="Juventus Fans Bold" panose="00000800000000000000" pitchFamily="50" charset="0"/>
                          <a:ea typeface="+mn-ea"/>
                          <a:cs typeface="+mn-cs"/>
                        </a:rPr>
                        <a:t>07:00 – 18:00</a:t>
                      </a:r>
                    </a:p>
                  </a:txBody>
                  <a:tcPr marL="91444" marR="91444" anchor="ct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periodic deep cleaning carried out on specific elements such as floors, windows and doors</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2"/>
                  </a:ext>
                </a:extLst>
              </a:tr>
              <a:tr h="1067689">
                <a:tc>
                  <a:txBody>
                    <a:bodyPr/>
                    <a:lstStyle/>
                    <a:p>
                      <a:pPr algn="ctr"/>
                      <a:r>
                        <a:rPr lang="en-US" sz="1900" b="0" kern="1200" dirty="0">
                          <a:solidFill>
                            <a:schemeClr val="bg1"/>
                          </a:solidFill>
                          <a:latin typeface="Juventus Fans Bold" panose="00000800000000000000" pitchFamily="50" charset="0"/>
                          <a:ea typeface="+mn-ea"/>
                          <a:cs typeface="+mn-cs"/>
                        </a:rPr>
                        <a:t>Monitoring activities</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(Mon – Fri)</a:t>
                      </a:r>
                      <a:endParaRPr lang="it-IT" sz="1900" kern="1200" dirty="0">
                        <a:solidFill>
                          <a:schemeClr val="dk1"/>
                        </a:solidFill>
                        <a:latin typeface="Juventus Fans Bold" panose="000008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900" kern="1200">
                          <a:solidFill>
                            <a:schemeClr val="dk1"/>
                          </a:solidFill>
                          <a:latin typeface="Juventus Fans Bold" panose="00000800000000000000" pitchFamily="50" charset="0"/>
                          <a:ea typeface="+mn-ea"/>
                          <a:cs typeface="+mn-cs"/>
                        </a:rPr>
                        <a:t>09:00-17:30</a:t>
                      </a:r>
                      <a:endParaRPr lang="it-IT" sz="1900" kern="1200" dirty="0">
                        <a:solidFill>
                          <a:schemeClr val="dk1"/>
                        </a:solidFill>
                        <a:latin typeface="Juventus Fans Bold" panose="00000800000000000000" pitchFamily="50" charset="0"/>
                        <a:ea typeface="+mn-ea"/>
                        <a:cs typeface="+mn-cs"/>
                      </a:endParaRPr>
                    </a:p>
                  </a:txBody>
                  <a:tcPr marL="91444" marR="91444" anchor="ct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restrooms – club house – break areas – specific outdoor areas </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3"/>
                  </a:ext>
                </a:extLst>
              </a:tr>
              <a:tr h="1067689">
                <a:tc>
                  <a:txBody>
                    <a:bodyPr/>
                    <a:lstStyle/>
                    <a:p>
                      <a:pPr marL="0" algn="ctr" defTabSz="914400" rtl="0" eaLnBrk="1" latinLnBrk="0" hangingPunct="1"/>
                      <a:r>
                        <a:rPr lang="en-US" sz="1900" b="0" kern="1200" dirty="0">
                          <a:solidFill>
                            <a:schemeClr val="bg1"/>
                          </a:solidFill>
                          <a:latin typeface="Juventus Fans Bold" panose="00000800000000000000" pitchFamily="50" charset="0"/>
                          <a:ea typeface="+mn-ea"/>
                          <a:cs typeface="+mn-cs"/>
                        </a:rPr>
                        <a:t>Temperature measurement and </a:t>
                      </a:r>
                    </a:p>
                    <a:p>
                      <a:pPr marL="0" algn="ctr" defTabSz="914400" rtl="0" eaLnBrk="1" latinLnBrk="0" hangingPunct="1"/>
                      <a:r>
                        <a:rPr lang="en-US" sz="1900" b="0" kern="1200" dirty="0">
                          <a:solidFill>
                            <a:schemeClr val="bg1"/>
                          </a:solidFill>
                          <a:latin typeface="Juventus Fans Bold" panose="00000800000000000000" pitchFamily="50" charset="0"/>
                          <a:ea typeface="+mn-ea"/>
                          <a:cs typeface="+mn-cs"/>
                        </a:rPr>
                        <a:t>ice formation control</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900" kern="1200" dirty="0">
                          <a:solidFill>
                            <a:schemeClr val="dk1"/>
                          </a:solidFill>
                          <a:latin typeface="Juventus Fans Bold" panose="00000800000000000000" pitchFamily="50" charset="0"/>
                          <a:ea typeface="+mn-ea"/>
                          <a:cs typeface="+mn-cs"/>
                        </a:rPr>
                        <a:t>(</a:t>
                      </a:r>
                      <a:r>
                        <a:rPr lang="it-IT" sz="1900" kern="1200" dirty="0" err="1">
                          <a:solidFill>
                            <a:schemeClr val="dk1"/>
                          </a:solidFill>
                          <a:latin typeface="Juventus Fans Bold" panose="00000800000000000000" pitchFamily="50" charset="0"/>
                          <a:ea typeface="+mn-ea"/>
                          <a:cs typeface="+mn-cs"/>
                        </a:rPr>
                        <a:t>Mon</a:t>
                      </a:r>
                      <a:r>
                        <a:rPr lang="it-IT" sz="1900" kern="1200" dirty="0">
                          <a:solidFill>
                            <a:schemeClr val="dk1"/>
                          </a:solidFill>
                          <a:latin typeface="Juventus Fans Bold" panose="00000800000000000000" pitchFamily="50" charset="0"/>
                          <a:ea typeface="+mn-ea"/>
                          <a:cs typeface="+mn-cs"/>
                        </a:rPr>
                        <a:t> - Sun)</a:t>
                      </a: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900" kern="1200" dirty="0">
                          <a:solidFill>
                            <a:schemeClr val="dk1"/>
                          </a:solidFill>
                          <a:latin typeface="Juventus Fans Bold" panose="00000800000000000000" pitchFamily="50" charset="0"/>
                          <a:ea typeface="+mn-ea"/>
                          <a:cs typeface="+mn-cs"/>
                        </a:rPr>
                        <a:t>06:30 - 07:30</a:t>
                      </a:r>
                    </a:p>
                  </a:txBody>
                  <a:tcPr marL="91444" marR="91444" anchor="ctr">
                    <a:lnT w="12700" cap="flat" cmpd="sng" algn="ctr">
                      <a:solidFill>
                        <a:prstClr val="white"/>
                      </a:solidFill>
                      <a:prstDash val="solid"/>
                      <a:round/>
                      <a:headEnd type="none" w="med" len="med"/>
                      <a:tailEnd type="none" w="med" len="med"/>
                    </a:lnT>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activities carried out during the winter period from November to March on specific outdoor areas</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solidFill>
                      <a:srgbClr val="E7E6E6"/>
                    </a:solidFill>
                  </a:tcPr>
                </a:tc>
                <a:extLst>
                  <a:ext uri="{0D108BD9-81ED-4DB2-BD59-A6C34878D82A}">
                    <a16:rowId xmlns:a16="http://schemas.microsoft.com/office/drawing/2014/main" val="10004"/>
                  </a:ext>
                </a:extLst>
              </a:tr>
            </a:tbl>
          </a:graphicData>
        </a:graphic>
      </p:graphicFrame>
      <p:sp>
        <p:nvSpPr>
          <p:cNvPr id="2" name="Titolo 1"/>
          <p:cNvSpPr>
            <a:spLocks noGrp="1"/>
          </p:cNvSpPr>
          <p:nvPr>
            <p:ph type="title"/>
          </p:nvPr>
        </p:nvSpPr>
        <p:spPr>
          <a:xfrm>
            <a:off x="235840" y="119797"/>
            <a:ext cx="10996731" cy="494035"/>
          </a:xfrm>
        </p:spPr>
        <p:txBody>
          <a:bodyPr>
            <a:normAutofit fontScale="90000"/>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a:t>The daytime </a:t>
            </a:r>
            <a:r>
              <a:rPr lang="it-IT" dirty="0" err="1"/>
              <a:t>cleaning</a:t>
            </a:r>
            <a:r>
              <a:rPr lang="it-IT" dirty="0"/>
              <a:t> </a:t>
            </a:r>
            <a:r>
              <a:rPr lang="it-IT" dirty="0" err="1"/>
              <a:t>at</a:t>
            </a:r>
            <a:r>
              <a:rPr lang="it-IT" dirty="0"/>
              <a:t> the Headquarter</a:t>
            </a:r>
          </a:p>
        </p:txBody>
      </p:sp>
    </p:spTree>
    <p:extLst>
      <p:ext uri="{BB962C8B-B14F-4D97-AF65-F5344CB8AC3E}">
        <p14:creationId xmlns:p14="http://schemas.microsoft.com/office/powerpoint/2010/main" val="9087955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825646487"/>
              </p:ext>
            </p:extLst>
          </p:nvPr>
        </p:nvGraphicFramePr>
        <p:xfrm>
          <a:off x="834672" y="1416903"/>
          <a:ext cx="10522656" cy="4909520"/>
        </p:xfrm>
        <a:graphic>
          <a:graphicData uri="http://schemas.openxmlformats.org/drawingml/2006/table">
            <a:tbl>
              <a:tblPr firstRow="1">
                <a:tableStyleId>{073A0DAA-6AF3-43AB-8588-CEC1D06C72B9}</a:tableStyleId>
              </a:tblPr>
              <a:tblGrid>
                <a:gridCol w="3155182">
                  <a:extLst>
                    <a:ext uri="{9D8B030D-6E8A-4147-A177-3AD203B41FA5}">
                      <a16:colId xmlns:a16="http://schemas.microsoft.com/office/drawing/2014/main" val="20000"/>
                    </a:ext>
                  </a:extLst>
                </a:gridCol>
                <a:gridCol w="2316594">
                  <a:extLst>
                    <a:ext uri="{9D8B030D-6E8A-4147-A177-3AD203B41FA5}">
                      <a16:colId xmlns:a16="http://schemas.microsoft.com/office/drawing/2014/main" val="3872884922"/>
                    </a:ext>
                  </a:extLst>
                </a:gridCol>
                <a:gridCol w="5050880">
                  <a:extLst>
                    <a:ext uri="{9D8B030D-6E8A-4147-A177-3AD203B41FA5}">
                      <a16:colId xmlns:a16="http://schemas.microsoft.com/office/drawing/2014/main" val="20005"/>
                    </a:ext>
                  </a:extLst>
                </a:gridCol>
              </a:tblGrid>
              <a:tr h="981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b="0" dirty="0">
                          <a:solidFill>
                            <a:schemeClr val="bg1"/>
                          </a:solidFill>
                          <a:latin typeface="Juventus Fans Bold" panose="00000800000000000000" pitchFamily="50" charset="0"/>
                          <a:cs typeface="Roboto"/>
                        </a:rPr>
                        <a:t>Activities</a:t>
                      </a:r>
                      <a:endParaRPr lang="it-IT" sz="2400" b="0" baseline="0" dirty="0">
                        <a:solidFill>
                          <a:schemeClr val="bg1"/>
                        </a:solidFill>
                        <a:latin typeface="Juventus Fans Bold" panose="00000800000000000000" pitchFamily="50" charset="0"/>
                        <a:cs typeface="Roboto"/>
                      </a:endParaRPr>
                    </a:p>
                  </a:txBody>
                  <a:tcPr marL="91444" marR="91444"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latin typeface="Juventus Fans Bold" panose="00000800000000000000" pitchFamily="50" charset="0"/>
                          <a:ea typeface="+mn-ea"/>
                          <a:cs typeface="Roboto"/>
                        </a:rPr>
                        <a:t>Time slot</a:t>
                      </a:r>
                    </a:p>
                  </a:txBody>
                  <a:tcPr marL="91444" marR="91444" anchor="ctr">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latin typeface="Juventus Fans Bold" panose="00000800000000000000" pitchFamily="50" charset="0"/>
                          <a:ea typeface="+mn-ea"/>
                          <a:cs typeface="Roboto"/>
                        </a:rPr>
                        <a:t>Type of spaces</a:t>
                      </a:r>
                    </a:p>
                  </a:txBody>
                  <a:tcPr marL="91444" marR="91444"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0"/>
                  </a:ext>
                </a:extLst>
              </a:tr>
              <a:tr h="9819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b="0" kern="1200" dirty="0">
                          <a:solidFill>
                            <a:schemeClr val="bg1"/>
                          </a:solidFill>
                          <a:latin typeface="Juventus Fans Bold" panose="00000800000000000000" pitchFamily="50" charset="0"/>
                          <a:ea typeface="+mn-ea"/>
                        </a:rPr>
                        <a:t>Daily basic cleaning</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(Mon - Fri)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06:00 – 13:00</a:t>
                      </a:r>
                    </a:p>
                  </a:txBody>
                  <a:tcPr marL="91444" marR="91444" anchor="ct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workspaces - common and break areas - outdoor areas – restrooms</a:t>
                      </a:r>
                      <a:r>
                        <a:rPr lang="en-US" sz="1900" kern="1200" baseline="0" dirty="0">
                          <a:solidFill>
                            <a:schemeClr val="dk1"/>
                          </a:solidFill>
                          <a:latin typeface="Juventus Fans Bold" panose="00000800000000000000" pitchFamily="50" charset="0"/>
                          <a:ea typeface="+mn-ea"/>
                          <a:cs typeface="+mn-cs"/>
                        </a:rPr>
                        <a:t> (near the workspaces) –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baseline="0" dirty="0">
                          <a:solidFill>
                            <a:schemeClr val="dk1"/>
                          </a:solidFill>
                          <a:latin typeface="Juventus Fans Bold" panose="00000800000000000000" pitchFamily="50" charset="0"/>
                          <a:ea typeface="+mn-ea"/>
                          <a:cs typeface="+mn-cs"/>
                        </a:rPr>
                        <a:t>specific t</a:t>
                      </a:r>
                      <a:r>
                        <a:rPr lang="en-US" sz="1900" kern="1200" dirty="0">
                          <a:solidFill>
                            <a:schemeClr val="dk1"/>
                          </a:solidFill>
                          <a:latin typeface="Juventus Fans Bold" panose="00000800000000000000" pitchFamily="50" charset="0"/>
                          <a:ea typeface="+mn-ea"/>
                          <a:cs typeface="+mn-cs"/>
                        </a:rPr>
                        <a:t>echnological spaces</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1"/>
                  </a:ext>
                </a:extLst>
              </a:tr>
              <a:tr h="9819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b="0" kern="1200" dirty="0">
                          <a:solidFill>
                            <a:schemeClr val="bg1"/>
                          </a:solidFill>
                          <a:latin typeface="Juventus Fans Bold" panose="00000800000000000000" pitchFamily="50" charset="0"/>
                          <a:ea typeface="+mn-ea"/>
                          <a:cs typeface="+mn-cs"/>
                        </a:rPr>
                        <a:t>Periodic cleaning</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(Mon – Sat)</a:t>
                      </a:r>
                      <a:endParaRPr lang="it-IT" sz="1900" kern="1200" dirty="0">
                        <a:solidFill>
                          <a:schemeClr val="dk1"/>
                        </a:solidFill>
                        <a:latin typeface="Juventus Fans Bold" panose="00000800000000000000" pitchFamily="50" charset="0"/>
                        <a:ea typeface="+mn-ea"/>
                        <a:cs typeface="+mn-cs"/>
                      </a:endParaRPr>
                    </a:p>
                    <a:p>
                      <a:pPr marL="0" algn="ctr" defTabSz="914400" rtl="0" eaLnBrk="1" latinLnBrk="0" hangingPunct="1"/>
                      <a:r>
                        <a:rPr lang="it-IT" sz="1900" kern="1200" dirty="0">
                          <a:solidFill>
                            <a:schemeClr val="dk1"/>
                          </a:solidFill>
                          <a:latin typeface="Juventus Fans Bold" panose="00000800000000000000" pitchFamily="50" charset="0"/>
                          <a:ea typeface="+mn-ea"/>
                          <a:cs typeface="+mn-cs"/>
                        </a:rPr>
                        <a:t>06:00 - 20:00</a:t>
                      </a:r>
                    </a:p>
                  </a:txBody>
                  <a:tcPr marL="91444" marR="91444" anchor="ct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periodic deep cleaning carried out on specific elements such as floors, windows and doors</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2"/>
                  </a:ext>
                </a:extLst>
              </a:tr>
              <a:tr h="981904">
                <a:tc>
                  <a:txBody>
                    <a:bodyPr/>
                    <a:lstStyle/>
                    <a:p>
                      <a:pPr algn="ctr"/>
                      <a:r>
                        <a:rPr lang="en-US" sz="1900" b="0" kern="1200" dirty="0">
                          <a:solidFill>
                            <a:schemeClr val="bg1"/>
                          </a:solidFill>
                          <a:latin typeface="Juventus Fans Bold" panose="00000800000000000000" pitchFamily="50" charset="0"/>
                          <a:ea typeface="+mn-ea"/>
                          <a:cs typeface="+mn-cs"/>
                        </a:rPr>
                        <a:t>Monitoring activities</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(Mon – Sun)</a:t>
                      </a:r>
                      <a:endParaRPr lang="it-IT" sz="1900" kern="1200" dirty="0">
                        <a:solidFill>
                          <a:schemeClr val="dk1"/>
                        </a:solidFill>
                        <a:latin typeface="Juventus Fans Bold" panose="00000800000000000000" pitchFamily="50" charset="0"/>
                        <a:ea typeface="+mn-ea"/>
                        <a:cs typeface="+mn-cs"/>
                      </a:endParaRPr>
                    </a:p>
                    <a:p>
                      <a:pPr marL="0" algn="ctr" defTabSz="914400" rtl="0" eaLnBrk="1" latinLnBrk="0" hangingPunct="1"/>
                      <a:r>
                        <a:rPr lang="it-IT" sz="1900" kern="1200" dirty="0">
                          <a:solidFill>
                            <a:schemeClr val="dk1"/>
                          </a:solidFill>
                          <a:latin typeface="Juventus Fans Bold" panose="00000800000000000000" pitchFamily="50" charset="0"/>
                          <a:ea typeface="+mn-ea"/>
                          <a:cs typeface="+mn-cs"/>
                        </a:rPr>
                        <a:t>09:00 - 18:00</a:t>
                      </a:r>
                      <a:endParaRPr lang="en-US" sz="1900" kern="1200" dirty="0">
                        <a:solidFill>
                          <a:schemeClr val="dk1"/>
                        </a:solidFill>
                        <a:latin typeface="Juventus Fans Bold" panose="00000800000000000000" pitchFamily="50" charset="0"/>
                        <a:ea typeface="+mn-ea"/>
                        <a:cs typeface="+mn-cs"/>
                      </a:endParaRPr>
                    </a:p>
                  </a:txBody>
                  <a:tcPr marL="91444" marR="91444" anchor="ct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Juventus Fans Bold" panose="00000800000000000000" pitchFamily="50" charset="0"/>
                          <a:ea typeface="+mn-ea"/>
                          <a:cs typeface="+mn-cs"/>
                        </a:rPr>
                        <a:t>hospitalities and all areas involved in the Juventus tour</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E7E6E6"/>
                    </a:solidFill>
                  </a:tcPr>
                </a:tc>
                <a:extLst>
                  <a:ext uri="{0D108BD9-81ED-4DB2-BD59-A6C34878D82A}">
                    <a16:rowId xmlns:a16="http://schemas.microsoft.com/office/drawing/2014/main" val="10003"/>
                  </a:ext>
                </a:extLst>
              </a:tr>
              <a:tr h="981904">
                <a:tc>
                  <a:txBody>
                    <a:bodyPr/>
                    <a:lstStyle/>
                    <a:p>
                      <a:pPr marL="0" algn="ctr" defTabSz="914400" rtl="0" eaLnBrk="1" latinLnBrk="0" hangingPunct="1"/>
                      <a:r>
                        <a:rPr lang="en-US" sz="1900" b="0" kern="1200" dirty="0">
                          <a:solidFill>
                            <a:schemeClr val="bg1"/>
                          </a:solidFill>
                          <a:latin typeface="Juventus Fans Bold" panose="00000800000000000000" pitchFamily="50" charset="0"/>
                          <a:ea typeface="+mn-ea"/>
                          <a:cs typeface="+mn-cs"/>
                        </a:rPr>
                        <a:t>Temperature measurement and </a:t>
                      </a:r>
                    </a:p>
                    <a:p>
                      <a:pPr marL="0" algn="ctr" defTabSz="914400" rtl="0" eaLnBrk="1" latinLnBrk="0" hangingPunct="1"/>
                      <a:r>
                        <a:rPr lang="en-US" sz="1900" b="0" kern="1200" dirty="0">
                          <a:solidFill>
                            <a:schemeClr val="bg1"/>
                          </a:solidFill>
                          <a:latin typeface="Juventus Fans Bold" panose="00000800000000000000" pitchFamily="50" charset="0"/>
                          <a:ea typeface="+mn-ea"/>
                          <a:cs typeface="+mn-cs"/>
                        </a:rPr>
                        <a:t>ice formation control</a:t>
                      </a:r>
                    </a:p>
                  </a:txBody>
                  <a:tcPr marL="91444" marR="91444" anchor="ctr">
                    <a:lnL w="12700" cap="flat" cmpd="sng" algn="ctr">
                      <a:noFill/>
                      <a:prstDash val="solid"/>
                      <a:round/>
                      <a:headEnd type="none" w="med" len="med"/>
                      <a:tailEnd type="none" w="med" len="med"/>
                    </a:lnL>
                    <a:lnT w="12700" cap="flat" cmpd="sng" algn="ctr">
                      <a:solidFill>
                        <a:prstClr val="white"/>
                      </a:solidFill>
                      <a:prstDash val="solid"/>
                      <a:round/>
                      <a:headEnd type="none" w="med" len="med"/>
                      <a:tailEnd type="none" w="med" len="med"/>
                    </a:lnT>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900" kern="1200" dirty="0">
                          <a:solidFill>
                            <a:schemeClr val="dk1"/>
                          </a:solidFill>
                          <a:latin typeface="Juventus Fans Bold" panose="00000800000000000000" pitchFamily="50" charset="0"/>
                          <a:ea typeface="+mn-ea"/>
                          <a:cs typeface="+mn-cs"/>
                        </a:rPr>
                        <a:t>(</a:t>
                      </a:r>
                      <a:r>
                        <a:rPr lang="it-IT" sz="1900" kern="1200" dirty="0" err="1">
                          <a:solidFill>
                            <a:schemeClr val="dk1"/>
                          </a:solidFill>
                          <a:latin typeface="Juventus Fans Bold" panose="00000800000000000000" pitchFamily="50" charset="0"/>
                          <a:ea typeface="+mn-ea"/>
                          <a:cs typeface="+mn-cs"/>
                        </a:rPr>
                        <a:t>Mon</a:t>
                      </a:r>
                      <a:r>
                        <a:rPr lang="it-IT" sz="1900" kern="1200" dirty="0">
                          <a:solidFill>
                            <a:schemeClr val="dk1"/>
                          </a:solidFill>
                          <a:latin typeface="Juventus Fans Bold" panose="00000800000000000000" pitchFamily="50" charset="0"/>
                          <a:ea typeface="+mn-ea"/>
                          <a:cs typeface="+mn-cs"/>
                        </a:rPr>
                        <a:t> - Sun)</a:t>
                      </a:r>
                    </a:p>
                    <a:p>
                      <a:pPr marL="0" algn="ctr" defTabSz="914400" rtl="0" eaLnBrk="1" latinLnBrk="0" hangingPunct="1"/>
                      <a:r>
                        <a:rPr lang="it-IT" sz="1900" kern="1200" dirty="0">
                          <a:solidFill>
                            <a:schemeClr val="dk1"/>
                          </a:solidFill>
                          <a:latin typeface="Juventus Fans Bold" panose="00000800000000000000" pitchFamily="50" charset="0"/>
                          <a:ea typeface="+mn-ea"/>
                          <a:cs typeface="+mn-cs"/>
                        </a:rPr>
                        <a:t>06:30 - 07:30</a:t>
                      </a:r>
                    </a:p>
                  </a:txBody>
                  <a:tcPr marL="91444" marR="91444" anchor="ctr">
                    <a:lnT w="12700" cap="flat" cmpd="sng" algn="ctr">
                      <a:solidFill>
                        <a:prstClr val="white"/>
                      </a:solidFill>
                      <a:prstDash val="solid"/>
                      <a:round/>
                      <a:headEnd type="none" w="med" len="med"/>
                      <a:tailEnd type="none" w="med" len="med"/>
                    </a:lnT>
                    <a:solidFill>
                      <a:srgbClr val="E7E6E6"/>
                    </a:solidFill>
                  </a:tcPr>
                </a:tc>
                <a:tc>
                  <a:txBody>
                    <a:bodyPr/>
                    <a:lstStyle/>
                    <a:p>
                      <a:pPr algn="ctr"/>
                      <a:r>
                        <a:rPr lang="en-US" sz="1900" kern="1200" dirty="0">
                          <a:solidFill>
                            <a:schemeClr val="dk1"/>
                          </a:solidFill>
                          <a:latin typeface="Juventus Fans Bold" panose="00000800000000000000" pitchFamily="50" charset="0"/>
                          <a:ea typeface="+mn-ea"/>
                          <a:cs typeface="+mn-cs"/>
                        </a:rPr>
                        <a:t>activities carried out during the winter period from November to March on specific outdoor areas</a:t>
                      </a:r>
                    </a:p>
                  </a:txBody>
                  <a:tcPr marL="91444" marR="91444" anchor="ctr">
                    <a:lnR w="12700" cap="flat" cmpd="sng" algn="ctr">
                      <a:noFill/>
                      <a:prstDash val="solid"/>
                      <a:round/>
                      <a:headEnd type="none" w="med" len="med"/>
                      <a:tailEnd type="none" w="med" len="med"/>
                    </a:lnR>
                    <a:lnT w="12700" cap="flat" cmpd="sng" algn="ctr">
                      <a:solidFill>
                        <a:prstClr val="white"/>
                      </a:solidFill>
                      <a:prstDash val="solid"/>
                      <a:round/>
                      <a:headEnd type="none" w="med" len="med"/>
                      <a:tailEnd type="none" w="med" len="med"/>
                    </a:lnT>
                    <a:solidFill>
                      <a:srgbClr val="E7E6E6"/>
                    </a:solidFill>
                  </a:tcPr>
                </a:tc>
                <a:extLst>
                  <a:ext uri="{0D108BD9-81ED-4DB2-BD59-A6C34878D82A}">
                    <a16:rowId xmlns:a16="http://schemas.microsoft.com/office/drawing/2014/main" val="10004"/>
                  </a:ext>
                </a:extLst>
              </a:tr>
            </a:tbl>
          </a:graphicData>
        </a:graphic>
      </p:graphicFrame>
      <p:sp>
        <p:nvSpPr>
          <p:cNvPr id="2" name="Titolo 1"/>
          <p:cNvSpPr>
            <a:spLocks noGrp="1"/>
          </p:cNvSpPr>
          <p:nvPr>
            <p:ph type="title"/>
          </p:nvPr>
        </p:nvSpPr>
        <p:spPr>
          <a:xfrm>
            <a:off x="360597" y="416360"/>
            <a:ext cx="10996731" cy="494035"/>
          </a:xfrm>
        </p:spPr>
        <p:txBody>
          <a:bodyPr>
            <a:normAutofit fontScale="90000"/>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a:t>The daytime </a:t>
            </a:r>
            <a:r>
              <a:rPr lang="it-IT" dirty="0" err="1"/>
              <a:t>cleaning</a:t>
            </a:r>
            <a:r>
              <a:rPr lang="it-IT" dirty="0"/>
              <a:t> </a:t>
            </a:r>
            <a:r>
              <a:rPr lang="it-IT" dirty="0" err="1"/>
              <a:t>at</a:t>
            </a:r>
            <a:r>
              <a:rPr lang="it-IT" dirty="0"/>
              <a:t> the Stadium (</a:t>
            </a:r>
            <a:r>
              <a:rPr lang="it-IT" dirty="0" err="1"/>
              <a:t>included</a:t>
            </a:r>
            <a:r>
              <a:rPr lang="it-IT" dirty="0"/>
              <a:t> the Juventus Museum and Megastore) </a:t>
            </a:r>
          </a:p>
        </p:txBody>
      </p:sp>
    </p:spTree>
    <p:extLst>
      <p:ext uri="{BB962C8B-B14F-4D97-AF65-F5344CB8AC3E}">
        <p14:creationId xmlns:p14="http://schemas.microsoft.com/office/powerpoint/2010/main" val="37979183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1764" y="266300"/>
            <a:ext cx="10996731" cy="494035"/>
          </a:xfrm>
        </p:spPr>
        <p:txBody>
          <a:bodyPr>
            <a:normAutofit fontScale="90000"/>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a:t>The match day</a:t>
            </a:r>
          </a:p>
        </p:txBody>
      </p:sp>
      <p:sp>
        <p:nvSpPr>
          <p:cNvPr id="3" name="Segnaposto testo 2">
            <a:extLst>
              <a:ext uri="{FF2B5EF4-FFF2-40B4-BE49-F238E27FC236}">
                <a16:creationId xmlns:a16="http://schemas.microsoft.com/office/drawing/2014/main" id="{C678D1A7-45C3-114D-9BB7-96A6D5309505}"/>
              </a:ext>
            </a:extLst>
          </p:cNvPr>
          <p:cNvSpPr txBox="1">
            <a:spLocks/>
          </p:cNvSpPr>
          <p:nvPr/>
        </p:nvSpPr>
        <p:spPr>
          <a:xfrm>
            <a:off x="840433" y="1284814"/>
            <a:ext cx="10901609" cy="5059868"/>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fontAlgn="auto">
              <a:spcAft>
                <a:spcPts val="0"/>
              </a:spcAft>
            </a:pPr>
            <a:r>
              <a:rPr lang="en-US" sz="4889" dirty="0"/>
              <a:t>The match day activities are structured as follows</a:t>
            </a:r>
            <a:r>
              <a:rPr lang="en-US" sz="4889" dirty="0">
                <a:solidFill>
                  <a:srgbClr val="374151"/>
                </a:solidFill>
                <a:latin typeface="Söhne"/>
              </a:rPr>
              <a:t>:</a:t>
            </a:r>
            <a:endParaRPr lang="en-US" sz="4889" b="0" i="0" dirty="0">
              <a:solidFill>
                <a:srgbClr val="374151"/>
              </a:solidFill>
              <a:effectLst/>
              <a:latin typeface="Söhne"/>
            </a:endParaRPr>
          </a:p>
          <a:p>
            <a:pPr lvl="1" algn="l" fontAlgn="auto">
              <a:spcAft>
                <a:spcPts val="0"/>
              </a:spcAft>
            </a:pPr>
            <a:r>
              <a:rPr lang="en-US" sz="4889" b="1" dirty="0"/>
              <a:t>MD-1</a:t>
            </a:r>
            <a:r>
              <a:rPr lang="en-US" sz="2667" dirty="0"/>
              <a:t>: deep cleaning of the indoor and outdoor areas of the Stadium such as all parking lots and turnstiles, as well as all internal areas such as hospitalities, stadium seats and bathrooms</a:t>
            </a:r>
          </a:p>
          <a:p>
            <a:pPr lvl="1" algn="l" fontAlgn="auto">
              <a:spcAft>
                <a:spcPts val="0"/>
              </a:spcAft>
            </a:pPr>
            <a:r>
              <a:rPr lang="en-US" sz="4889" b="1" dirty="0"/>
              <a:t>Match day</a:t>
            </a:r>
            <a:r>
              <a:rPr lang="en-US" sz="4889" dirty="0"/>
              <a:t>: </a:t>
            </a:r>
            <a:r>
              <a:rPr lang="en-US" sz="2667" dirty="0"/>
              <a:t>Monitoring activities</a:t>
            </a:r>
          </a:p>
          <a:p>
            <a:pPr lvl="1" algn="l" fontAlgn="auto">
              <a:spcAft>
                <a:spcPts val="0"/>
              </a:spcAft>
            </a:pPr>
            <a:r>
              <a:rPr lang="en-US" sz="4889" b="1" dirty="0"/>
              <a:t>MD+1</a:t>
            </a:r>
            <a:r>
              <a:rPr lang="en-US" sz="4889" dirty="0"/>
              <a:t>: </a:t>
            </a:r>
            <a:r>
              <a:rPr lang="en-US" sz="2667" dirty="0"/>
              <a:t>in line with the specifications outlined in MD-1</a:t>
            </a:r>
          </a:p>
          <a:p>
            <a:pPr fontAlgn="auto">
              <a:spcAft>
                <a:spcPts val="0"/>
              </a:spcAft>
            </a:pPr>
            <a:endParaRPr lang="it-IT" sz="4889" dirty="0"/>
          </a:p>
        </p:txBody>
      </p:sp>
    </p:spTree>
    <p:extLst>
      <p:ext uri="{BB962C8B-B14F-4D97-AF65-F5344CB8AC3E}">
        <p14:creationId xmlns:p14="http://schemas.microsoft.com/office/powerpoint/2010/main" val="3717464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2910" y="291015"/>
            <a:ext cx="10996731" cy="494035"/>
          </a:xfrm>
        </p:spPr>
        <p:txBody>
          <a:bodyPr>
            <a:normAutofit fontScale="90000"/>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r>
              <a:rPr lang="it-IT" dirty="0" err="1"/>
              <a:t>Topics</a:t>
            </a:r>
            <a:r>
              <a:rPr lang="it-IT" dirty="0"/>
              <a:t> for </a:t>
            </a:r>
            <a:r>
              <a:rPr lang="it-IT" dirty="0" err="1"/>
              <a:t>reflection</a:t>
            </a:r>
            <a:endParaRPr lang="it-IT" dirty="0"/>
          </a:p>
        </p:txBody>
      </p:sp>
      <p:sp>
        <p:nvSpPr>
          <p:cNvPr id="3" name="Segnaposto testo 2">
            <a:extLst>
              <a:ext uri="{FF2B5EF4-FFF2-40B4-BE49-F238E27FC236}">
                <a16:creationId xmlns:a16="http://schemas.microsoft.com/office/drawing/2014/main" id="{DCC267E8-A4FD-DE7D-D54B-F259CA191AE6}"/>
              </a:ext>
            </a:extLst>
          </p:cNvPr>
          <p:cNvSpPr txBox="1">
            <a:spLocks/>
          </p:cNvSpPr>
          <p:nvPr/>
        </p:nvSpPr>
        <p:spPr>
          <a:xfrm>
            <a:off x="645195" y="1260099"/>
            <a:ext cx="10901609" cy="5059868"/>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fontAlgn="auto">
              <a:spcAft>
                <a:spcPts val="0"/>
              </a:spcAft>
            </a:pPr>
            <a:r>
              <a:rPr lang="en-US" sz="4889" dirty="0"/>
              <a:t>According to the provisions of the European Commission on human rights, Juventus is ready to evaluate its supply chain from the next contractual cycle</a:t>
            </a:r>
            <a:r>
              <a:rPr lang="it-IT" sz="4889" dirty="0"/>
              <a:t>. </a:t>
            </a:r>
          </a:p>
        </p:txBody>
      </p:sp>
    </p:spTree>
    <p:extLst>
      <p:ext uri="{BB962C8B-B14F-4D97-AF65-F5344CB8AC3E}">
        <p14:creationId xmlns:p14="http://schemas.microsoft.com/office/powerpoint/2010/main" val="8824981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p:cNvSpPr>
            <a:spLocks noGrp="1"/>
          </p:cNvSpPr>
          <p:nvPr>
            <p:ph type="body" sz="quarter" idx="4294967295"/>
          </p:nvPr>
        </p:nvSpPr>
        <p:spPr>
          <a:xfrm>
            <a:off x="213785" y="5240866"/>
            <a:ext cx="2491316" cy="368300"/>
          </a:xfrm>
          <a:prstGeom prst="rect">
            <a:avLst/>
          </a:prstGeom>
        </p:spPr>
        <p:txBody>
          <a:bodyPr/>
          <a:lstStyle>
            <a:defPPr>
              <a:defRPr lang="en-US"/>
            </a:defPPr>
            <a:lvl1pPr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1pPr>
            <a:lvl2pPr marL="304752"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2pPr>
            <a:lvl3pPr marL="609505"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3pPr>
            <a:lvl4pPr marL="914257"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4pPr>
            <a:lvl5pPr marL="1219010" algn="ctr" rtl="0" fontAlgn="base">
              <a:spcBef>
                <a:spcPct val="0"/>
              </a:spcBef>
              <a:spcAft>
                <a:spcPct val="0"/>
              </a:spcAft>
              <a:defRPr sz="3667" kern="1200">
                <a:solidFill>
                  <a:schemeClr val="tx1"/>
                </a:solidFill>
                <a:latin typeface="Gill Sans" charset="0"/>
                <a:ea typeface="Heiti SC Light" charset="0"/>
                <a:cs typeface="Heiti SC Light" charset="0"/>
                <a:sym typeface="Gill Sans" charset="0"/>
              </a:defRPr>
            </a:lvl5pPr>
            <a:lvl6pPr marL="1523762" algn="l" defTabSz="609505" rtl="0" eaLnBrk="1" latinLnBrk="0" hangingPunct="1">
              <a:defRPr sz="3667" kern="1200">
                <a:solidFill>
                  <a:schemeClr val="tx1"/>
                </a:solidFill>
                <a:latin typeface="Gill Sans" charset="0"/>
                <a:ea typeface="Heiti SC Light" charset="0"/>
                <a:cs typeface="Heiti SC Light" charset="0"/>
                <a:sym typeface="Gill Sans" charset="0"/>
              </a:defRPr>
            </a:lvl6pPr>
            <a:lvl7pPr marL="1828513" algn="l" defTabSz="609505" rtl="0" eaLnBrk="1" latinLnBrk="0" hangingPunct="1">
              <a:defRPr sz="3667" kern="1200">
                <a:solidFill>
                  <a:schemeClr val="tx1"/>
                </a:solidFill>
                <a:latin typeface="Gill Sans" charset="0"/>
                <a:ea typeface="Heiti SC Light" charset="0"/>
                <a:cs typeface="Heiti SC Light" charset="0"/>
                <a:sym typeface="Gill Sans" charset="0"/>
              </a:defRPr>
            </a:lvl7pPr>
            <a:lvl8pPr marL="2133267" algn="l" defTabSz="609505" rtl="0" eaLnBrk="1" latinLnBrk="0" hangingPunct="1">
              <a:defRPr sz="3667" kern="1200">
                <a:solidFill>
                  <a:schemeClr val="tx1"/>
                </a:solidFill>
                <a:latin typeface="Gill Sans" charset="0"/>
                <a:ea typeface="Heiti SC Light" charset="0"/>
                <a:cs typeface="Heiti SC Light" charset="0"/>
                <a:sym typeface="Gill Sans" charset="0"/>
              </a:defRPr>
            </a:lvl8pPr>
            <a:lvl9pPr marL="2438019" algn="l" defTabSz="609505" rtl="0" eaLnBrk="1" latinLnBrk="0" hangingPunct="1">
              <a:defRPr sz="3667" kern="1200">
                <a:solidFill>
                  <a:schemeClr val="tx1"/>
                </a:solidFill>
                <a:latin typeface="Gill Sans" charset="0"/>
                <a:ea typeface="Heiti SC Light" charset="0"/>
                <a:cs typeface="Heiti SC Light" charset="0"/>
                <a:sym typeface="Gill Sans" charset="0"/>
              </a:defRPr>
            </a:lvl9pPr>
          </a:lstStyle>
          <a:p>
            <a:pPr marL="0" indent="0" fontAlgn="auto">
              <a:spcAft>
                <a:spcPts val="0"/>
              </a:spcAft>
              <a:buFont typeface="Arial"/>
              <a:buNone/>
            </a:pPr>
            <a:r>
              <a:rPr lang="it-IT" sz="1600" dirty="0" err="1">
                <a:solidFill>
                  <a:srgbClr val="FFCC00"/>
                </a:solidFill>
                <a:latin typeface="Roboto Light" panose="02000000000000000000" pitchFamily="2" charset="0"/>
                <a:ea typeface="Roboto Light" panose="02000000000000000000" pitchFamily="2" charset="0"/>
              </a:rPr>
              <a:t>Brussels</a:t>
            </a:r>
            <a:r>
              <a:rPr lang="it-IT" sz="1600" dirty="0">
                <a:solidFill>
                  <a:srgbClr val="FFCC00"/>
                </a:solidFill>
                <a:latin typeface="Roboto Light" panose="02000000000000000000" pitchFamily="2" charset="0"/>
                <a:ea typeface="Roboto Light" panose="02000000000000000000" pitchFamily="2" charset="0"/>
              </a:rPr>
              <a:t>, 27-06-2023</a:t>
            </a:r>
          </a:p>
          <a:p>
            <a:pPr marL="0" indent="0">
              <a:buNone/>
            </a:pPr>
            <a:endParaRPr lang="it-IT" dirty="0"/>
          </a:p>
        </p:txBody>
      </p:sp>
    </p:spTree>
    <p:extLst>
      <p:ext uri="{BB962C8B-B14F-4D97-AF65-F5344CB8AC3E}">
        <p14:creationId xmlns:p14="http://schemas.microsoft.com/office/powerpoint/2010/main" val="4240797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572294" y="900062"/>
            <a:ext cx="9300499" cy="1655762"/>
          </a:xfrm>
        </p:spPr>
        <p:txBody>
          <a:bodyPr>
            <a:normAutofit/>
          </a:bodyPr>
          <a:lstStyle/>
          <a:p>
            <a:pPr algn="l"/>
            <a:r>
              <a:rPr lang="en-US" sz="2800" b="1" dirty="0">
                <a:solidFill>
                  <a:srgbClr val="A23621"/>
                </a:solidFill>
              </a:rPr>
              <a:t>Private sector: </a:t>
            </a:r>
            <a:r>
              <a:rPr lang="en-US" sz="2800" b="1" dirty="0" err="1">
                <a:solidFill>
                  <a:srgbClr val="A23621"/>
                </a:solidFill>
              </a:rPr>
              <a:t>Samsic</a:t>
            </a:r>
            <a:r>
              <a:rPr lang="en-US" sz="2800" b="1" dirty="0">
                <a:solidFill>
                  <a:srgbClr val="A23621"/>
                </a:solidFill>
              </a:rPr>
              <a:t> Italia SPA</a:t>
            </a:r>
            <a:endParaRPr lang="en-BE" sz="2800" dirty="0">
              <a:solidFill>
                <a:srgbClr val="A23621"/>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534316" y="-1395993"/>
            <a:ext cx="9376457" cy="2387600"/>
          </a:xfrm>
        </p:spPr>
        <p:txBody>
          <a:bodyPr>
            <a:normAutofit/>
          </a:bodyPr>
          <a:lstStyle/>
          <a:p>
            <a:pPr algn="l"/>
            <a:r>
              <a:rPr kumimoji="0" lang="en-GB" sz="44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Presentation of industrial cases</a:t>
            </a:r>
            <a:endParaRPr lang="en-BE" sz="40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1">
            <a:extLst>
              <a:ext uri="{FF2B5EF4-FFF2-40B4-BE49-F238E27FC236}">
                <a16:creationId xmlns:a16="http://schemas.microsoft.com/office/drawing/2014/main" id="{D8E7F277-F6D9-416D-DD72-D1A53A025961}"/>
              </a:ext>
            </a:extLst>
          </p:cNvPr>
          <p:cNvPicPr>
            <a:picLocks noChangeAspect="1"/>
          </p:cNvPicPr>
          <p:nvPr/>
        </p:nvPicPr>
        <p:blipFill rotWithShape="1">
          <a:blip r:embed="rId4">
            <a:extLst>
              <a:ext uri="{28A0092B-C50C-407E-A947-70E740481C1C}">
                <a14:useLocalDpi xmlns:a14="http://schemas.microsoft.com/office/drawing/2010/main" val="0"/>
              </a:ext>
            </a:extLst>
          </a:blip>
          <a:srcRect l="9391" t="9450" r="6877" b="6818"/>
          <a:stretch/>
        </p:blipFill>
        <p:spPr>
          <a:xfrm>
            <a:off x="1373953" y="1904488"/>
            <a:ext cx="2766348" cy="2766348"/>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pic>
      <p:sp>
        <p:nvSpPr>
          <p:cNvPr id="7" name="Subtitle 2">
            <a:extLst>
              <a:ext uri="{FF2B5EF4-FFF2-40B4-BE49-F238E27FC236}">
                <a16:creationId xmlns:a16="http://schemas.microsoft.com/office/drawing/2014/main" id="{3B8B2F0C-05A5-1653-E1D5-F56C3DDC132C}"/>
              </a:ext>
            </a:extLst>
          </p:cNvPr>
          <p:cNvSpPr txBox="1">
            <a:spLocks/>
          </p:cNvSpPr>
          <p:nvPr/>
        </p:nvSpPr>
        <p:spPr>
          <a:xfrm>
            <a:off x="1534316" y="5008594"/>
            <a:ext cx="9300499"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1800" b="1" dirty="0">
                <a:solidFill>
                  <a:srgbClr val="053955"/>
                </a:solidFill>
              </a:rPr>
              <a:t>Umberto Diamante</a:t>
            </a:r>
          </a:p>
          <a:p>
            <a:pPr algn="l">
              <a:spcBef>
                <a:spcPts val="0"/>
              </a:spcBef>
            </a:pPr>
            <a:r>
              <a:rPr lang="en-US" sz="1800" dirty="0">
                <a:solidFill>
                  <a:srgbClr val="053955"/>
                </a:solidFill>
              </a:rPr>
              <a:t>CEO &amp; Country Manager </a:t>
            </a:r>
          </a:p>
          <a:p>
            <a:pPr algn="l">
              <a:spcBef>
                <a:spcPts val="0"/>
              </a:spcBef>
            </a:pPr>
            <a:r>
              <a:rPr lang="en-US" sz="1800" dirty="0" err="1">
                <a:solidFill>
                  <a:srgbClr val="053955"/>
                </a:solidFill>
              </a:rPr>
              <a:t>Samsic</a:t>
            </a:r>
            <a:r>
              <a:rPr lang="en-US" sz="1800" dirty="0">
                <a:solidFill>
                  <a:srgbClr val="053955"/>
                </a:solidFill>
              </a:rPr>
              <a:t> Italia SPA</a:t>
            </a:r>
          </a:p>
          <a:p>
            <a:pPr algn="l">
              <a:spcBef>
                <a:spcPts val="0"/>
              </a:spcBef>
            </a:pPr>
            <a:endParaRPr lang="en-BE" sz="2000" dirty="0">
              <a:solidFill>
                <a:srgbClr val="053955"/>
              </a:solidFill>
            </a:endParaRPr>
          </a:p>
        </p:txBody>
      </p:sp>
    </p:spTree>
    <p:extLst>
      <p:ext uri="{BB962C8B-B14F-4D97-AF65-F5344CB8AC3E}">
        <p14:creationId xmlns:p14="http://schemas.microsoft.com/office/powerpoint/2010/main" val="2278843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1">
            <a:extLst>
              <a:ext uri="{FF2B5EF4-FFF2-40B4-BE49-F238E27FC236}">
                <a16:creationId xmlns:a16="http://schemas.microsoft.com/office/drawing/2014/main" id="{1BF69A60-F5D1-AFB5-FAB0-D6E06839EB1E}"/>
              </a:ext>
            </a:extLst>
          </p:cNvPr>
          <p:cNvSpPr>
            <a:spLocks noGrp="1"/>
          </p:cNvSpPr>
          <p:nvPr>
            <p:ph type="pic" sz="quarter" idx="10"/>
          </p:nvPr>
        </p:nvSpPr>
        <p:spPr/>
      </p:sp>
      <p:sp>
        <p:nvSpPr>
          <p:cNvPr id="3" name="Titolo 2">
            <a:extLst>
              <a:ext uri="{FF2B5EF4-FFF2-40B4-BE49-F238E27FC236}">
                <a16:creationId xmlns:a16="http://schemas.microsoft.com/office/drawing/2014/main" id="{81834F87-B425-43DA-F1B3-271E9246B081}"/>
              </a:ext>
            </a:extLst>
          </p:cNvPr>
          <p:cNvSpPr>
            <a:spLocks noGrp="1"/>
          </p:cNvSpPr>
          <p:nvPr>
            <p:ph type="title"/>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4" name="Sottotitolo 3">
            <a:extLst>
              <a:ext uri="{FF2B5EF4-FFF2-40B4-BE49-F238E27FC236}">
                <a16:creationId xmlns:a16="http://schemas.microsoft.com/office/drawing/2014/main" id="{12C8F3D1-ACC7-4C04-A947-D0E8DCE5DBDD}"/>
              </a:ext>
            </a:extLst>
          </p:cNvPr>
          <p:cNvSpPr>
            <a:spLocks noGrp="1"/>
          </p:cNvSpPr>
          <p:nvPr>
            <p:ph type="subTitle" idx="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5" name="Freeform 5">
            <a:extLst>
              <a:ext uri="{FF2B5EF4-FFF2-40B4-BE49-F238E27FC236}">
                <a16:creationId xmlns:a16="http://schemas.microsoft.com/office/drawing/2014/main" id="{CEC04F1E-CC3B-431E-6037-3BC678346827}"/>
              </a:ext>
            </a:extLst>
          </p:cNvPr>
          <p:cNvSpPr/>
          <p:nvPr/>
        </p:nvSpPr>
        <p:spPr>
          <a:xfrm>
            <a:off x="4013200" y="2898415"/>
            <a:ext cx="4216400" cy="2918185"/>
          </a:xfrm>
          <a:custGeom>
            <a:avLst/>
            <a:gdLst/>
            <a:ahLst/>
            <a:cxnLst/>
            <a:rect l="l" t="t" r="r" b="b"/>
            <a:pathLst>
              <a:path w="8449432" h="5632954">
                <a:moveTo>
                  <a:pt x="0" y="0"/>
                </a:moveTo>
                <a:lnTo>
                  <a:pt x="8449432" y="0"/>
                </a:lnTo>
                <a:lnTo>
                  <a:pt x="8449432" y="5632954"/>
                </a:lnTo>
                <a:lnTo>
                  <a:pt x="0" y="5632954"/>
                </a:lnTo>
                <a:lnTo>
                  <a:pt x="0" y="0"/>
                </a:lnTo>
                <a:close/>
              </a:path>
            </a:pathLst>
          </a:custGeom>
          <a:blipFill>
            <a:blip r:embed="rId2"/>
            <a:stretch>
              <a:fillRect/>
            </a:stretch>
          </a:blipFill>
        </p:spPr>
      </p:sp>
      <p:sp>
        <p:nvSpPr>
          <p:cNvPr id="6" name="TextBox 6">
            <a:extLst>
              <a:ext uri="{FF2B5EF4-FFF2-40B4-BE49-F238E27FC236}">
                <a16:creationId xmlns:a16="http://schemas.microsoft.com/office/drawing/2014/main" id="{B9D52B2B-1224-5CD9-6557-C0D383081D7C}"/>
              </a:ext>
            </a:extLst>
          </p:cNvPr>
          <p:cNvSpPr txBox="1"/>
          <p:nvPr/>
        </p:nvSpPr>
        <p:spPr>
          <a:xfrm>
            <a:off x="2734821" y="418109"/>
            <a:ext cx="6961195" cy="10443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8587"/>
              </a:lnSpc>
            </a:pPr>
            <a:r>
              <a:rPr lang="en-US" sz="6134" dirty="0">
                <a:solidFill>
                  <a:schemeClr val="tx2">
                    <a:lumMod val="75000"/>
                  </a:schemeClr>
                </a:solidFill>
                <a:latin typeface="Open Sans Light Bold"/>
              </a:rPr>
              <a:t>Driving change</a:t>
            </a:r>
          </a:p>
        </p:txBody>
      </p:sp>
      <p:sp>
        <p:nvSpPr>
          <p:cNvPr id="7" name="TextBox 7">
            <a:extLst>
              <a:ext uri="{FF2B5EF4-FFF2-40B4-BE49-F238E27FC236}">
                <a16:creationId xmlns:a16="http://schemas.microsoft.com/office/drawing/2014/main" id="{AA100824-6AC4-65D9-B4C6-687E5F0A7F09}"/>
              </a:ext>
            </a:extLst>
          </p:cNvPr>
          <p:cNvSpPr txBox="1"/>
          <p:nvPr/>
        </p:nvSpPr>
        <p:spPr>
          <a:xfrm>
            <a:off x="119419" y="1805007"/>
            <a:ext cx="12192000" cy="18428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853"/>
              </a:lnSpc>
            </a:pPr>
            <a:r>
              <a:rPr lang="en-US" sz="3466" dirty="0">
                <a:solidFill>
                  <a:schemeClr val="tx2">
                    <a:lumMod val="75000"/>
                  </a:schemeClr>
                </a:solidFill>
                <a:latin typeface="Open Sans Bold"/>
              </a:rPr>
              <a:t>Benefits and opportunities from a daytime and continuous worktime in facility industries</a:t>
            </a:r>
          </a:p>
          <a:p>
            <a:pPr algn="ctr">
              <a:lnSpc>
                <a:spcPts val="4853"/>
              </a:lnSpc>
            </a:pPr>
            <a:endParaRPr lang="en-US" sz="3466" dirty="0">
              <a:solidFill>
                <a:schemeClr val="tx2">
                  <a:lumMod val="75000"/>
                </a:schemeClr>
              </a:solidFill>
              <a:latin typeface="Open Sans Bold"/>
            </a:endParaRPr>
          </a:p>
        </p:txBody>
      </p:sp>
    </p:spTree>
    <p:extLst>
      <p:ext uri="{BB962C8B-B14F-4D97-AF65-F5344CB8AC3E}">
        <p14:creationId xmlns:p14="http://schemas.microsoft.com/office/powerpoint/2010/main" val="9448649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1">
            <a:extLst>
              <a:ext uri="{FF2B5EF4-FFF2-40B4-BE49-F238E27FC236}">
                <a16:creationId xmlns:a16="http://schemas.microsoft.com/office/drawing/2014/main" id="{981F0482-B429-AF41-6CF3-244A3FB84A47}"/>
              </a:ext>
            </a:extLst>
          </p:cNvPr>
          <p:cNvSpPr>
            <a:spLocks noGrp="1"/>
          </p:cNvSpPr>
          <p:nvPr>
            <p:ph type="pic" sz="quarter" idx="10"/>
          </p:nvPr>
        </p:nvSpPr>
        <p:spPr/>
      </p:sp>
      <p:sp>
        <p:nvSpPr>
          <p:cNvPr id="3" name="Titolo 2">
            <a:extLst>
              <a:ext uri="{FF2B5EF4-FFF2-40B4-BE49-F238E27FC236}">
                <a16:creationId xmlns:a16="http://schemas.microsoft.com/office/drawing/2014/main" id="{521506A1-247B-B4C6-8D0B-E3B92FF61E65}"/>
              </a:ext>
            </a:extLst>
          </p:cNvPr>
          <p:cNvSpPr>
            <a:spLocks noGrp="1"/>
          </p:cNvSpPr>
          <p:nvPr>
            <p:ph type="ctrTitle"/>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4" name="Sottotitolo 3">
            <a:extLst>
              <a:ext uri="{FF2B5EF4-FFF2-40B4-BE49-F238E27FC236}">
                <a16:creationId xmlns:a16="http://schemas.microsoft.com/office/drawing/2014/main" id="{D23A5C78-85DA-BF43-F463-D86E02959ED8}"/>
              </a:ext>
            </a:extLst>
          </p:cNvPr>
          <p:cNvSpPr>
            <a:spLocks noGrp="1"/>
          </p:cNvSpPr>
          <p:nvPr>
            <p:ph type="subTitle" idx="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5" name="Segnaposto testo 4">
            <a:extLst>
              <a:ext uri="{FF2B5EF4-FFF2-40B4-BE49-F238E27FC236}">
                <a16:creationId xmlns:a16="http://schemas.microsoft.com/office/drawing/2014/main" id="{3F480BA1-824B-74F6-E366-BB2A724B1901}"/>
              </a:ext>
            </a:extLst>
          </p:cNvPr>
          <p:cNvSpPr>
            <a:spLocks noGrp="1"/>
          </p:cNvSpPr>
          <p:nvPr>
            <p:ph type="body" sz="quarter" idx="1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6" name="Freeform 5">
            <a:extLst>
              <a:ext uri="{FF2B5EF4-FFF2-40B4-BE49-F238E27FC236}">
                <a16:creationId xmlns:a16="http://schemas.microsoft.com/office/drawing/2014/main" id="{BEEA4F86-FF44-C5DE-9ACC-4D9314041622}"/>
              </a:ext>
            </a:extLst>
          </p:cNvPr>
          <p:cNvSpPr/>
          <p:nvPr/>
        </p:nvSpPr>
        <p:spPr>
          <a:xfrm>
            <a:off x="5054703" y="1318001"/>
            <a:ext cx="2287312" cy="2110999"/>
          </a:xfrm>
          <a:custGeom>
            <a:avLst/>
            <a:gdLst/>
            <a:ahLst/>
            <a:cxnLst/>
            <a:rect l="l" t="t" r="r" b="b"/>
            <a:pathLst>
              <a:path w="3430968" h="3166498">
                <a:moveTo>
                  <a:pt x="0" y="0"/>
                </a:moveTo>
                <a:lnTo>
                  <a:pt x="3430968" y="0"/>
                </a:lnTo>
                <a:lnTo>
                  <a:pt x="3430968" y="3166498"/>
                </a:lnTo>
                <a:lnTo>
                  <a:pt x="0" y="3166498"/>
                </a:lnTo>
                <a:lnTo>
                  <a:pt x="0" y="0"/>
                </a:lnTo>
                <a:close/>
              </a:path>
            </a:pathLst>
          </a:custGeom>
          <a:blipFill>
            <a:blip r:embed="rId2"/>
            <a:stretch>
              <a:fillRect/>
            </a:stretch>
          </a:blipFill>
        </p:spPr>
      </p:sp>
      <p:sp>
        <p:nvSpPr>
          <p:cNvPr id="7" name="TextBox 6">
            <a:extLst>
              <a:ext uri="{FF2B5EF4-FFF2-40B4-BE49-F238E27FC236}">
                <a16:creationId xmlns:a16="http://schemas.microsoft.com/office/drawing/2014/main" id="{8C800C17-8A58-AC01-6C67-773A9660C72F}"/>
              </a:ext>
            </a:extLst>
          </p:cNvPr>
          <p:cNvSpPr txBox="1"/>
          <p:nvPr/>
        </p:nvSpPr>
        <p:spPr>
          <a:xfrm>
            <a:off x="331245" y="5901353"/>
            <a:ext cx="11514856" cy="38352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47060" lvl="1">
              <a:lnSpc>
                <a:spcPts val="3203"/>
              </a:lnSpc>
            </a:pPr>
            <a:r>
              <a:rPr lang="en-US" sz="2288" dirty="0">
                <a:solidFill>
                  <a:schemeClr val="tx2">
                    <a:lumMod val="75000"/>
                  </a:schemeClr>
                </a:solidFill>
                <a:latin typeface="Open Sans Extra Bold"/>
              </a:rPr>
              <a:t>Meet the </a:t>
            </a:r>
            <a:r>
              <a:rPr lang="en-US" sz="2288" u="sng" dirty="0">
                <a:solidFill>
                  <a:srgbClr val="FF0000"/>
                </a:solidFill>
                <a:latin typeface="Open Sans Extra Bold"/>
              </a:rPr>
              <a:t>client's needs</a:t>
            </a:r>
          </a:p>
        </p:txBody>
      </p:sp>
      <p:sp>
        <p:nvSpPr>
          <p:cNvPr id="8" name="TextBox 7">
            <a:extLst>
              <a:ext uri="{FF2B5EF4-FFF2-40B4-BE49-F238E27FC236}">
                <a16:creationId xmlns:a16="http://schemas.microsoft.com/office/drawing/2014/main" id="{7AC56886-C673-910A-FB6E-048739931324}"/>
              </a:ext>
            </a:extLst>
          </p:cNvPr>
          <p:cNvSpPr txBox="1"/>
          <p:nvPr/>
        </p:nvSpPr>
        <p:spPr>
          <a:xfrm>
            <a:off x="3150001" y="273639"/>
            <a:ext cx="6603599" cy="10443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8587"/>
              </a:lnSpc>
            </a:pPr>
            <a:r>
              <a:rPr lang="en-US" sz="6134" dirty="0">
                <a:solidFill>
                  <a:schemeClr val="tx2">
                    <a:lumMod val="75000"/>
                  </a:schemeClr>
                </a:solidFill>
                <a:latin typeface="Open Sans Light Bold"/>
              </a:rPr>
              <a:t>Main objectives</a:t>
            </a:r>
          </a:p>
        </p:txBody>
      </p:sp>
      <p:sp>
        <p:nvSpPr>
          <p:cNvPr id="9" name="CasellaDiTesto 8">
            <a:extLst>
              <a:ext uri="{FF2B5EF4-FFF2-40B4-BE49-F238E27FC236}">
                <a16:creationId xmlns:a16="http://schemas.microsoft.com/office/drawing/2014/main" id="{8A31761A-CAE5-A68A-A01F-0E380B69DB5F}"/>
              </a:ext>
            </a:extLst>
          </p:cNvPr>
          <p:cNvSpPr txBox="1"/>
          <p:nvPr/>
        </p:nvSpPr>
        <p:spPr>
          <a:xfrm>
            <a:off x="254000" y="3546672"/>
            <a:ext cx="10756617" cy="466538"/>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47060" lvl="1">
              <a:lnSpc>
                <a:spcPts val="3203"/>
              </a:lnSpc>
            </a:pPr>
            <a:r>
              <a:rPr lang="en-US" sz="2287" u="sng" dirty="0">
                <a:solidFill>
                  <a:srgbClr val="FF0000"/>
                </a:solidFill>
                <a:latin typeface="Open Sans Extra Bold"/>
              </a:rPr>
              <a:t>Take care of our employee’s health </a:t>
            </a:r>
            <a:r>
              <a:rPr lang="en-US" sz="2287" dirty="0">
                <a:solidFill>
                  <a:schemeClr val="tx2">
                    <a:lumMod val="75000"/>
                  </a:schemeClr>
                </a:solidFill>
                <a:latin typeface="Open Sans Extra Bold"/>
              </a:rPr>
              <a:t>(psychological, physical and social)</a:t>
            </a:r>
          </a:p>
        </p:txBody>
      </p:sp>
      <p:sp>
        <p:nvSpPr>
          <p:cNvPr id="10" name="CasellaDiTesto 9">
            <a:extLst>
              <a:ext uri="{FF2B5EF4-FFF2-40B4-BE49-F238E27FC236}">
                <a16:creationId xmlns:a16="http://schemas.microsoft.com/office/drawing/2014/main" id="{9D2B9057-68D4-AC98-9BAF-5466159C874B}"/>
              </a:ext>
            </a:extLst>
          </p:cNvPr>
          <p:cNvSpPr txBox="1"/>
          <p:nvPr/>
        </p:nvSpPr>
        <p:spPr>
          <a:xfrm>
            <a:off x="254000" y="4574188"/>
            <a:ext cx="10261600" cy="876907"/>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47060" lvl="1">
              <a:lnSpc>
                <a:spcPts val="3203"/>
              </a:lnSpc>
            </a:pPr>
            <a:r>
              <a:rPr lang="en-US" sz="2287" u="sng" dirty="0">
                <a:solidFill>
                  <a:srgbClr val="FF0000"/>
                </a:solidFill>
                <a:latin typeface="Open Sans Extra Bold"/>
              </a:rPr>
              <a:t>Re-evaluate a role that</a:t>
            </a:r>
            <a:r>
              <a:rPr lang="en-US" sz="2287" dirty="0">
                <a:solidFill>
                  <a:srgbClr val="FF0000"/>
                </a:solidFill>
                <a:latin typeface="Open Sans Extra Bold"/>
              </a:rPr>
              <a:t> </a:t>
            </a:r>
            <a:r>
              <a:rPr lang="en-US" sz="2287" dirty="0">
                <a:solidFill>
                  <a:schemeClr val="tx2">
                    <a:lumMod val="75000"/>
                  </a:schemeClr>
                </a:solidFill>
                <a:latin typeface="Open Sans Extra Bold"/>
              </a:rPr>
              <a:t>is deeply rooted in every aspect of our life and can </a:t>
            </a:r>
            <a:r>
              <a:rPr lang="en-US" sz="2287" u="sng" dirty="0">
                <a:solidFill>
                  <a:srgbClr val="FF0000"/>
                </a:solidFill>
                <a:latin typeface="Open Sans Extra Bold"/>
              </a:rPr>
              <a:t>contribute to the individual wellbeing</a:t>
            </a:r>
          </a:p>
        </p:txBody>
      </p:sp>
    </p:spTree>
    <p:extLst>
      <p:ext uri="{BB962C8B-B14F-4D97-AF65-F5344CB8AC3E}">
        <p14:creationId xmlns:p14="http://schemas.microsoft.com/office/powerpoint/2010/main" val="173343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1">
            <a:extLst>
              <a:ext uri="{FF2B5EF4-FFF2-40B4-BE49-F238E27FC236}">
                <a16:creationId xmlns:a16="http://schemas.microsoft.com/office/drawing/2014/main" id="{98E21604-BCFA-027E-B82D-C4753EDF3D4C}"/>
              </a:ext>
            </a:extLst>
          </p:cNvPr>
          <p:cNvSpPr>
            <a:spLocks noGrp="1"/>
          </p:cNvSpPr>
          <p:nvPr>
            <p:ph type="pic" sz="quarter" idx="10"/>
          </p:nvPr>
        </p:nvSpPr>
        <p:spPr/>
      </p:sp>
      <p:sp>
        <p:nvSpPr>
          <p:cNvPr id="3" name="Titolo 2">
            <a:extLst>
              <a:ext uri="{FF2B5EF4-FFF2-40B4-BE49-F238E27FC236}">
                <a16:creationId xmlns:a16="http://schemas.microsoft.com/office/drawing/2014/main" id="{020EA3D6-BB9B-E019-538D-5A46A4BBCD90}"/>
              </a:ext>
            </a:extLst>
          </p:cNvPr>
          <p:cNvSpPr>
            <a:spLocks noGrp="1"/>
          </p:cNvSpPr>
          <p:nvPr>
            <p:ph type="ctrTitle"/>
          </p:nvPr>
        </p:nvSpPr>
        <p:spPr>
          <a:xfrm>
            <a:off x="1" y="9700"/>
            <a:ext cx="12191999" cy="825487"/>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it-IT" sz="4600" dirty="0">
                <a:solidFill>
                  <a:schemeClr val="tx2">
                    <a:lumMod val="75000"/>
                  </a:schemeClr>
                </a:solidFill>
              </a:rPr>
              <a:t>Not to be </a:t>
            </a:r>
            <a:r>
              <a:rPr lang="it-IT" sz="4600" dirty="0" err="1">
                <a:solidFill>
                  <a:schemeClr val="tx2">
                    <a:lumMod val="75000"/>
                  </a:schemeClr>
                </a:solidFill>
              </a:rPr>
              <a:t>forgotten</a:t>
            </a:r>
            <a:endParaRPr lang="it-IT" sz="4600" dirty="0">
              <a:solidFill>
                <a:schemeClr val="tx2">
                  <a:lumMod val="75000"/>
                </a:schemeClr>
              </a:solidFill>
            </a:endParaRPr>
          </a:p>
        </p:txBody>
      </p:sp>
      <p:sp>
        <p:nvSpPr>
          <p:cNvPr id="4" name="Sottotitolo 3">
            <a:extLst>
              <a:ext uri="{FF2B5EF4-FFF2-40B4-BE49-F238E27FC236}">
                <a16:creationId xmlns:a16="http://schemas.microsoft.com/office/drawing/2014/main" id="{571E6B3D-4A5B-A7D9-F06C-EDCDE31A28C1}"/>
              </a:ext>
            </a:extLst>
          </p:cNvPr>
          <p:cNvSpPr>
            <a:spLocks noGrp="1"/>
          </p:cNvSpPr>
          <p:nvPr>
            <p:ph type="subTitle" idx="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5" name="Segnaposto testo 4">
            <a:extLst>
              <a:ext uri="{FF2B5EF4-FFF2-40B4-BE49-F238E27FC236}">
                <a16:creationId xmlns:a16="http://schemas.microsoft.com/office/drawing/2014/main" id="{8538DE63-9FEA-2D27-29BE-BD852DB629FE}"/>
              </a:ext>
            </a:extLst>
          </p:cNvPr>
          <p:cNvSpPr>
            <a:spLocks noGrp="1"/>
          </p:cNvSpPr>
          <p:nvPr>
            <p:ph type="body" sz="quarter" idx="11"/>
          </p:nvPr>
        </p:nvSpPr>
        <p:spPr>
          <a:xfrm>
            <a:off x="512341" y="4125831"/>
            <a:ext cx="10261600" cy="1742607"/>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buNone/>
            </a:pPr>
            <a:r>
              <a:rPr lang="en-US" sz="2133" b="1" dirty="0">
                <a:solidFill>
                  <a:schemeClr val="tx2">
                    <a:lumMod val="75000"/>
                  </a:schemeClr>
                </a:solidFill>
                <a:latin typeface="Open Sans Extra Bold" panose="020B0604020202020204" charset="0"/>
                <a:ea typeface="Open Sans Extra Bold" panose="020B0604020202020204" charset="0"/>
                <a:cs typeface="Open Sans Extra Bold" panose="020B0604020202020204" charset="0"/>
              </a:rPr>
              <a:t>These policies and best practices may be implemented according to:</a:t>
            </a:r>
          </a:p>
          <a:p>
            <a:pPr marL="0" indent="0">
              <a:buNone/>
            </a:pPr>
            <a:r>
              <a:rPr lang="en-US" sz="2133" b="1" dirty="0">
                <a:solidFill>
                  <a:srgbClr val="FF0000"/>
                </a:solidFill>
                <a:latin typeface="Open Sans Extra Bold" panose="020B0604020202020204" charset="0"/>
                <a:ea typeface="Open Sans Extra Bold" panose="020B0604020202020204" charset="0"/>
                <a:cs typeface="Open Sans Extra Bold" panose="020B0604020202020204" charset="0"/>
              </a:rPr>
              <a:t>technical-operational necessities</a:t>
            </a:r>
          </a:p>
          <a:p>
            <a:pPr marL="0" indent="0">
              <a:buNone/>
            </a:pPr>
            <a:r>
              <a:rPr lang="en-US" sz="2133" b="1" dirty="0">
                <a:solidFill>
                  <a:srgbClr val="FF0000"/>
                </a:solidFill>
                <a:latin typeface="Open Sans Extra Bold" panose="020B0604020202020204" charset="0"/>
                <a:ea typeface="Open Sans Extra Bold" panose="020B0604020202020204" charset="0"/>
                <a:cs typeface="Open Sans Extra Bold" panose="020B0604020202020204" charset="0"/>
              </a:rPr>
              <a:t>client’s needs </a:t>
            </a:r>
          </a:p>
          <a:p>
            <a:pPr marL="0" indent="0">
              <a:buNone/>
            </a:pPr>
            <a:r>
              <a:rPr lang="en-US" sz="2133" b="1" dirty="0">
                <a:solidFill>
                  <a:srgbClr val="FF0000"/>
                </a:solidFill>
                <a:latin typeface="Open Sans Extra Bold" panose="020B0604020202020204" charset="0"/>
                <a:ea typeface="Open Sans Extra Bold" panose="020B0604020202020204" charset="0"/>
                <a:cs typeface="Open Sans Extra Bold" panose="020B0604020202020204" charset="0"/>
              </a:rPr>
              <a:t>various sectors of intervention</a:t>
            </a:r>
          </a:p>
          <a:p>
            <a:pPr marL="0" indent="0">
              <a:buNone/>
            </a:pPr>
            <a:endParaRPr lang="it-IT" sz="2133" b="1" dirty="0">
              <a:solidFill>
                <a:schemeClr val="tx2">
                  <a:lumMod val="75000"/>
                </a:schemeClr>
              </a:solidFill>
              <a:latin typeface="Open Sans Extra Bold" panose="020B0604020202020204" charset="0"/>
              <a:ea typeface="Open Sans Extra Bold" panose="020B0604020202020204" charset="0"/>
              <a:cs typeface="Open Sans Extra Bold" panose="020B0604020202020204" charset="0"/>
            </a:endParaRPr>
          </a:p>
        </p:txBody>
      </p:sp>
      <p:sp>
        <p:nvSpPr>
          <p:cNvPr id="7" name="CasellaDiTesto 6">
            <a:extLst>
              <a:ext uri="{FF2B5EF4-FFF2-40B4-BE49-F238E27FC236}">
                <a16:creationId xmlns:a16="http://schemas.microsoft.com/office/drawing/2014/main" id="{13357DC4-E5C3-6159-5096-003DED53589E}"/>
              </a:ext>
            </a:extLst>
          </p:cNvPr>
          <p:cNvSpPr txBox="1"/>
          <p:nvPr/>
        </p:nvSpPr>
        <p:spPr>
          <a:xfrm>
            <a:off x="501978" y="1452424"/>
            <a:ext cx="9952459" cy="748795"/>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buNone/>
            </a:pPr>
            <a:r>
              <a:rPr lang="en-US" sz="2133" b="1" dirty="0">
                <a:solidFill>
                  <a:schemeClr val="tx2">
                    <a:lumMod val="75000"/>
                  </a:schemeClr>
                </a:solidFill>
                <a:latin typeface="Open Sans Extra Bold" panose="020B0604020202020204" charset="0"/>
                <a:ea typeface="Open Sans Extra Bold" panose="020B0604020202020204" charset="0"/>
                <a:cs typeface="Open Sans Extra Bold" panose="020B0604020202020204" charset="0"/>
              </a:rPr>
              <a:t>There is a need to refer to a </a:t>
            </a:r>
            <a:r>
              <a:rPr lang="en-US" sz="2133" b="1" dirty="0">
                <a:solidFill>
                  <a:srgbClr val="FF0000"/>
                </a:solidFill>
                <a:latin typeface="Open Sans Extra Bold" panose="020B0604020202020204" charset="0"/>
                <a:ea typeface="Open Sans Extra Bold" panose="020B0604020202020204" charset="0"/>
                <a:cs typeface="Open Sans Extra Bold" panose="020B0604020202020204" charset="0"/>
              </a:rPr>
              <a:t>cost-benefit ratio </a:t>
            </a:r>
            <a:r>
              <a:rPr lang="en-US" sz="2133" b="1" dirty="0">
                <a:solidFill>
                  <a:schemeClr val="tx2">
                    <a:lumMod val="75000"/>
                  </a:schemeClr>
                </a:solidFill>
                <a:latin typeface="Open Sans Extra Bold" panose="020B0604020202020204" charset="0"/>
                <a:ea typeface="Open Sans Extra Bold" panose="020B0604020202020204" charset="0"/>
                <a:cs typeface="Open Sans Extra Bold" panose="020B0604020202020204" charset="0"/>
              </a:rPr>
              <a:t>through a </a:t>
            </a:r>
            <a:r>
              <a:rPr lang="en-US" sz="2133" b="1" dirty="0">
                <a:solidFill>
                  <a:srgbClr val="FF0000"/>
                </a:solidFill>
                <a:latin typeface="Open Sans Extra Bold" panose="020B0604020202020204" charset="0"/>
                <a:ea typeface="Open Sans Extra Bold" panose="020B0604020202020204" charset="0"/>
                <a:cs typeface="Open Sans Extra Bold" panose="020B0604020202020204" charset="0"/>
              </a:rPr>
              <a:t>strict measurement of impact </a:t>
            </a:r>
            <a:r>
              <a:rPr lang="en-US" sz="2133" b="1" dirty="0">
                <a:solidFill>
                  <a:schemeClr val="tx2">
                    <a:lumMod val="75000"/>
                  </a:schemeClr>
                </a:solidFill>
                <a:latin typeface="Open Sans Extra Bold" panose="020B0604020202020204" charset="0"/>
                <a:ea typeface="Open Sans Extra Bold" panose="020B0604020202020204" charset="0"/>
                <a:cs typeface="Open Sans Extra Bold" panose="020B0604020202020204" charset="0"/>
              </a:rPr>
              <a:t>gathering quantitative and qualitative data </a:t>
            </a:r>
          </a:p>
        </p:txBody>
      </p:sp>
      <p:pic>
        <p:nvPicPr>
          <p:cNvPr id="1026" name="Picture 2" descr="Measuring Social Impact Can Help Foster a Stronger European Social Economy">
            <a:extLst>
              <a:ext uri="{FF2B5EF4-FFF2-40B4-BE49-F238E27FC236}">
                <a16:creationId xmlns:a16="http://schemas.microsoft.com/office/drawing/2014/main" id="{97DFB3EC-8390-6C5F-53B5-AA8F88980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6400" y="2434419"/>
            <a:ext cx="1879600" cy="138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83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1000"/>
                                        <p:tgtEl>
                                          <p:spTgt spid="5">
                                            <p:txEl>
                                              <p:pRg st="1" end="1"/>
                                            </p:txEl>
                                          </p:spTgt>
                                        </p:tgtEl>
                                      </p:cBhvr>
                                    </p:animEffect>
                                    <p:anim calcmode="lin" valueType="num">
                                      <p:cBhvr>
                                        <p:cTn id="27"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1000"/>
                                        <p:tgtEl>
                                          <p:spTgt spid="5">
                                            <p:txEl>
                                              <p:pRg st="2" end="2"/>
                                            </p:txEl>
                                          </p:spTgt>
                                        </p:tgtEl>
                                      </p:cBhvr>
                                    </p:animEffect>
                                    <p:anim calcmode="lin" valueType="num">
                                      <p:cBhvr>
                                        <p:cTn id="3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xEl>
                                              <p:pRg st="3" end="3"/>
                                            </p:txEl>
                                          </p:spTgt>
                                        </p:tgtEl>
                                        <p:attrNameLst>
                                          <p:attrName>style.visibility</p:attrName>
                                        </p:attrNameLst>
                                      </p:cBhvr>
                                      <p:to>
                                        <p:strVal val="visible"/>
                                      </p:to>
                                    </p:set>
                                    <p:animEffect transition="in" filter="fade">
                                      <p:cBhvr>
                                        <p:cTn id="40" dur="1000"/>
                                        <p:tgtEl>
                                          <p:spTgt spid="5">
                                            <p:txEl>
                                              <p:pRg st="3" end="3"/>
                                            </p:txEl>
                                          </p:spTgt>
                                        </p:tgtEl>
                                      </p:cBhvr>
                                    </p:animEffect>
                                    <p:anim calcmode="lin" valueType="num">
                                      <p:cBhvr>
                                        <p:cTn id="41"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1">
            <a:extLst>
              <a:ext uri="{FF2B5EF4-FFF2-40B4-BE49-F238E27FC236}">
                <a16:creationId xmlns:a16="http://schemas.microsoft.com/office/drawing/2014/main" id="{47E5E339-93A1-35E4-60F7-7366C2DED6D6}"/>
              </a:ext>
            </a:extLst>
          </p:cNvPr>
          <p:cNvSpPr>
            <a:spLocks noGrp="1"/>
          </p:cNvSpPr>
          <p:nvPr>
            <p:ph type="pic" sz="quarter" idx="10"/>
          </p:nvPr>
        </p:nvSpPr>
        <p:spPr/>
      </p:sp>
      <p:sp>
        <p:nvSpPr>
          <p:cNvPr id="3" name="Titolo 2">
            <a:extLst>
              <a:ext uri="{FF2B5EF4-FFF2-40B4-BE49-F238E27FC236}">
                <a16:creationId xmlns:a16="http://schemas.microsoft.com/office/drawing/2014/main" id="{F61175C2-4D3C-9103-C3C3-E30DE8D522A2}"/>
              </a:ext>
            </a:extLst>
          </p:cNvPr>
          <p:cNvSpPr>
            <a:spLocks noGrp="1"/>
          </p:cNvSpPr>
          <p:nvPr>
            <p:ph type="ctrTitle"/>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4" name="Sottotitolo 3">
            <a:extLst>
              <a:ext uri="{FF2B5EF4-FFF2-40B4-BE49-F238E27FC236}">
                <a16:creationId xmlns:a16="http://schemas.microsoft.com/office/drawing/2014/main" id="{552C4667-A223-5FC2-0085-3072A6EC275A}"/>
              </a:ext>
            </a:extLst>
          </p:cNvPr>
          <p:cNvSpPr>
            <a:spLocks noGrp="1"/>
          </p:cNvSpPr>
          <p:nvPr>
            <p:ph type="subTitle" idx="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5" name="Segnaposto testo 4">
            <a:extLst>
              <a:ext uri="{FF2B5EF4-FFF2-40B4-BE49-F238E27FC236}">
                <a16:creationId xmlns:a16="http://schemas.microsoft.com/office/drawing/2014/main" id="{0B7BCDFA-19D8-9124-2C44-0D818CD30FF3}"/>
              </a:ext>
            </a:extLst>
          </p:cNvPr>
          <p:cNvSpPr>
            <a:spLocks noGrp="1"/>
          </p:cNvSpPr>
          <p:nvPr>
            <p:ph type="body" sz="quarter" idx="1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6" name="Freeform 5">
            <a:extLst>
              <a:ext uri="{FF2B5EF4-FFF2-40B4-BE49-F238E27FC236}">
                <a16:creationId xmlns:a16="http://schemas.microsoft.com/office/drawing/2014/main" id="{6687C081-26D2-618D-C34E-7E34E8469477}"/>
              </a:ext>
            </a:extLst>
          </p:cNvPr>
          <p:cNvSpPr/>
          <p:nvPr/>
        </p:nvSpPr>
        <p:spPr>
          <a:xfrm>
            <a:off x="11284129" y="930468"/>
            <a:ext cx="647830" cy="4997064"/>
          </a:xfrm>
          <a:custGeom>
            <a:avLst/>
            <a:gdLst/>
            <a:ahLst/>
            <a:cxnLst/>
            <a:rect l="l" t="t" r="r" b="b"/>
            <a:pathLst>
              <a:path w="971745" h="7495596">
                <a:moveTo>
                  <a:pt x="0" y="0"/>
                </a:moveTo>
                <a:lnTo>
                  <a:pt x="971746" y="0"/>
                </a:lnTo>
                <a:lnTo>
                  <a:pt x="971746" y="7495596"/>
                </a:lnTo>
                <a:lnTo>
                  <a:pt x="0" y="7495596"/>
                </a:lnTo>
                <a:lnTo>
                  <a:pt x="0" y="0"/>
                </a:lnTo>
                <a:close/>
              </a:path>
            </a:pathLst>
          </a:custGeom>
          <a:blipFill>
            <a:blip r:embed="rId3"/>
            <a:stretch>
              <a:fillRect l="-2633"/>
            </a:stretch>
          </a:blipFill>
        </p:spPr>
      </p:sp>
      <p:sp>
        <p:nvSpPr>
          <p:cNvPr id="7" name="TextBox 8">
            <a:extLst>
              <a:ext uri="{FF2B5EF4-FFF2-40B4-BE49-F238E27FC236}">
                <a16:creationId xmlns:a16="http://schemas.microsoft.com/office/drawing/2014/main" id="{6F13E2E2-C609-BD60-8136-4A3EFDC47ECD}"/>
              </a:ext>
            </a:extLst>
          </p:cNvPr>
          <p:cNvSpPr txBox="1"/>
          <p:nvPr/>
        </p:nvSpPr>
        <p:spPr>
          <a:xfrm>
            <a:off x="2413786" y="418457"/>
            <a:ext cx="7876223" cy="78485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440"/>
              </a:lnSpc>
            </a:pPr>
            <a:r>
              <a:rPr lang="en-US" sz="4600" dirty="0">
                <a:solidFill>
                  <a:schemeClr val="tx2">
                    <a:lumMod val="75000"/>
                  </a:schemeClr>
                </a:solidFill>
                <a:latin typeface="Open Sans Light Bold"/>
              </a:rPr>
              <a:t>Benefits for our employees</a:t>
            </a:r>
          </a:p>
        </p:txBody>
      </p:sp>
      <p:sp>
        <p:nvSpPr>
          <p:cNvPr id="8" name="TextBox 9">
            <a:extLst>
              <a:ext uri="{FF2B5EF4-FFF2-40B4-BE49-F238E27FC236}">
                <a16:creationId xmlns:a16="http://schemas.microsoft.com/office/drawing/2014/main" id="{A587E9EC-CDC8-AE9B-6301-E909750620FB}"/>
              </a:ext>
            </a:extLst>
          </p:cNvPr>
          <p:cNvSpPr txBox="1"/>
          <p:nvPr/>
        </p:nvSpPr>
        <p:spPr>
          <a:xfrm>
            <a:off x="685800" y="1722380"/>
            <a:ext cx="5912247" cy="3915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266"/>
              </a:lnSpc>
            </a:pPr>
            <a:r>
              <a:rPr lang="en-US" sz="2333" dirty="0">
                <a:solidFill>
                  <a:schemeClr val="tx2">
                    <a:lumMod val="75000"/>
                  </a:schemeClr>
                </a:solidFill>
                <a:latin typeface="Open Sans Extra Bold"/>
              </a:rPr>
              <a:t>Reduced work-related stress</a:t>
            </a:r>
          </a:p>
        </p:txBody>
      </p:sp>
      <p:sp>
        <p:nvSpPr>
          <p:cNvPr id="9" name="TextBox 10">
            <a:extLst>
              <a:ext uri="{FF2B5EF4-FFF2-40B4-BE49-F238E27FC236}">
                <a16:creationId xmlns:a16="http://schemas.microsoft.com/office/drawing/2014/main" id="{04187DBE-B3ED-73E2-8B51-6D349B75BFA8}"/>
              </a:ext>
            </a:extLst>
          </p:cNvPr>
          <p:cNvSpPr txBox="1"/>
          <p:nvPr/>
        </p:nvSpPr>
        <p:spPr>
          <a:xfrm>
            <a:off x="687439" y="3455657"/>
            <a:ext cx="4288949" cy="12311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800" dirty="0">
                <a:solidFill>
                  <a:schemeClr val="tx2">
                    <a:lumMod val="75000"/>
                  </a:schemeClr>
                </a:solidFill>
              </a:rPr>
              <a:t>Enhanced work-life balance </a:t>
            </a:r>
          </a:p>
        </p:txBody>
      </p:sp>
      <p:sp>
        <p:nvSpPr>
          <p:cNvPr id="10" name="TextBox 11">
            <a:extLst>
              <a:ext uri="{FF2B5EF4-FFF2-40B4-BE49-F238E27FC236}">
                <a16:creationId xmlns:a16="http://schemas.microsoft.com/office/drawing/2014/main" id="{6C61D805-C02A-832B-EA90-26D06B6A06DB}"/>
              </a:ext>
            </a:extLst>
          </p:cNvPr>
          <p:cNvSpPr txBox="1"/>
          <p:nvPr/>
        </p:nvSpPr>
        <p:spPr>
          <a:xfrm>
            <a:off x="685800" y="5061630"/>
            <a:ext cx="5084698" cy="3915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66"/>
              </a:lnSpc>
              <a:spcBef>
                <a:spcPct val="0"/>
              </a:spcBef>
            </a:pPr>
            <a:r>
              <a:rPr lang="en-US" sz="2333" dirty="0">
                <a:solidFill>
                  <a:schemeClr val="tx2">
                    <a:lumMod val="75000"/>
                  </a:schemeClr>
                </a:solidFill>
                <a:latin typeface="Open Sans Extra Bold"/>
              </a:rPr>
              <a:t>Enhanced employee engagement</a:t>
            </a:r>
          </a:p>
        </p:txBody>
      </p:sp>
      <p:sp>
        <p:nvSpPr>
          <p:cNvPr id="11" name="Freeform 7">
            <a:extLst>
              <a:ext uri="{FF2B5EF4-FFF2-40B4-BE49-F238E27FC236}">
                <a16:creationId xmlns:a16="http://schemas.microsoft.com/office/drawing/2014/main" id="{6574F92F-527C-3E0F-E267-3635E6E80C48}"/>
              </a:ext>
            </a:extLst>
          </p:cNvPr>
          <p:cNvSpPr/>
          <p:nvPr/>
        </p:nvSpPr>
        <p:spPr>
          <a:xfrm>
            <a:off x="2101603" y="3876663"/>
            <a:ext cx="762000" cy="924206"/>
          </a:xfrm>
          <a:custGeom>
            <a:avLst/>
            <a:gdLst/>
            <a:ahLst/>
            <a:cxnLst/>
            <a:rect l="l" t="t" r="r" b="b"/>
            <a:pathLst>
              <a:path w="2229602" h="3058058">
                <a:moveTo>
                  <a:pt x="0" y="0"/>
                </a:moveTo>
                <a:lnTo>
                  <a:pt x="2229602" y="0"/>
                </a:lnTo>
                <a:lnTo>
                  <a:pt x="2229602" y="3058058"/>
                </a:lnTo>
                <a:lnTo>
                  <a:pt x="0" y="30580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8">
            <a:extLst>
              <a:ext uri="{FF2B5EF4-FFF2-40B4-BE49-F238E27FC236}">
                <a16:creationId xmlns:a16="http://schemas.microsoft.com/office/drawing/2014/main" id="{6511663E-FCA0-3CE5-77E3-F7DCD7B9D2CB}"/>
              </a:ext>
            </a:extLst>
          </p:cNvPr>
          <p:cNvSpPr/>
          <p:nvPr/>
        </p:nvSpPr>
        <p:spPr>
          <a:xfrm>
            <a:off x="3749860" y="3877528"/>
            <a:ext cx="823041" cy="924206"/>
          </a:xfrm>
          <a:custGeom>
            <a:avLst/>
            <a:gdLst/>
            <a:ahLst/>
            <a:cxnLst/>
            <a:rect l="l" t="t" r="r" b="b"/>
            <a:pathLst>
              <a:path w="2296658" h="2694027">
                <a:moveTo>
                  <a:pt x="0" y="0"/>
                </a:moveTo>
                <a:lnTo>
                  <a:pt x="2296658" y="0"/>
                </a:lnTo>
                <a:lnTo>
                  <a:pt x="2296658" y="2694027"/>
                </a:lnTo>
                <a:lnTo>
                  <a:pt x="0" y="2694027"/>
                </a:lnTo>
                <a:lnTo>
                  <a:pt x="0" y="0"/>
                </a:lnTo>
                <a:close/>
              </a:path>
            </a:pathLst>
          </a:custGeom>
          <a:blipFill>
            <a:blip r:embed="rId6"/>
            <a:stretch>
              <a:fillRect/>
            </a:stretch>
          </a:blipFill>
        </p:spPr>
      </p:sp>
      <p:sp>
        <p:nvSpPr>
          <p:cNvPr id="13" name="Freeform 7">
            <a:extLst>
              <a:ext uri="{FF2B5EF4-FFF2-40B4-BE49-F238E27FC236}">
                <a16:creationId xmlns:a16="http://schemas.microsoft.com/office/drawing/2014/main" id="{80D890E4-878F-B418-CB35-F5220F7177F4}"/>
              </a:ext>
            </a:extLst>
          </p:cNvPr>
          <p:cNvSpPr/>
          <p:nvPr/>
        </p:nvSpPr>
        <p:spPr>
          <a:xfrm flipH="1">
            <a:off x="1395947" y="5565490"/>
            <a:ext cx="1788203" cy="945234"/>
          </a:xfrm>
          <a:custGeom>
            <a:avLst/>
            <a:gdLst/>
            <a:ahLst/>
            <a:cxnLst/>
            <a:rect l="l" t="t" r="r" b="b"/>
            <a:pathLst>
              <a:path w="6202617" h="3477667">
                <a:moveTo>
                  <a:pt x="6202617" y="0"/>
                </a:moveTo>
                <a:lnTo>
                  <a:pt x="0" y="0"/>
                </a:lnTo>
                <a:lnTo>
                  <a:pt x="0" y="3477667"/>
                </a:lnTo>
                <a:lnTo>
                  <a:pt x="6202617" y="3477667"/>
                </a:lnTo>
                <a:lnTo>
                  <a:pt x="6202617" y="0"/>
                </a:lnTo>
                <a:close/>
              </a:path>
            </a:pathLst>
          </a:custGeom>
          <a:blipFill>
            <a:blip r:embed="rId7"/>
            <a:stretch>
              <a:fillRect/>
            </a:stretch>
          </a:blipFill>
        </p:spPr>
      </p:sp>
      <p:sp>
        <p:nvSpPr>
          <p:cNvPr id="14" name="Freeform 8">
            <a:extLst>
              <a:ext uri="{FF2B5EF4-FFF2-40B4-BE49-F238E27FC236}">
                <a16:creationId xmlns:a16="http://schemas.microsoft.com/office/drawing/2014/main" id="{9C92D5A3-2DA2-D1A3-9306-609A4DC93597}"/>
              </a:ext>
            </a:extLst>
          </p:cNvPr>
          <p:cNvSpPr/>
          <p:nvPr/>
        </p:nvSpPr>
        <p:spPr>
          <a:xfrm>
            <a:off x="3749860" y="5556779"/>
            <a:ext cx="1493670" cy="944575"/>
          </a:xfrm>
          <a:custGeom>
            <a:avLst/>
            <a:gdLst/>
            <a:ahLst/>
            <a:cxnLst/>
            <a:rect l="l" t="t" r="r" b="b"/>
            <a:pathLst>
              <a:path w="4526067" h="2687352">
                <a:moveTo>
                  <a:pt x="0" y="0"/>
                </a:moveTo>
                <a:lnTo>
                  <a:pt x="4526067" y="0"/>
                </a:lnTo>
                <a:lnTo>
                  <a:pt x="4526067" y="2687353"/>
                </a:lnTo>
                <a:lnTo>
                  <a:pt x="0" y="2687353"/>
                </a:lnTo>
                <a:lnTo>
                  <a:pt x="0" y="0"/>
                </a:lnTo>
                <a:close/>
              </a:path>
            </a:pathLst>
          </a:custGeom>
          <a:blipFill>
            <a:blip r:embed="rId8"/>
            <a:stretch>
              <a:fillRect/>
            </a:stretch>
          </a:blipFill>
        </p:spPr>
      </p:sp>
      <p:pic>
        <p:nvPicPr>
          <p:cNvPr id="15" name="Picture 8" descr="Welfare State | ~ gabriella giudici">
            <a:extLst>
              <a:ext uri="{FF2B5EF4-FFF2-40B4-BE49-F238E27FC236}">
                <a16:creationId xmlns:a16="http://schemas.microsoft.com/office/drawing/2014/main" id="{CBBB686F-65F0-AD02-DAEB-E023F82BF0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5477" y="2124785"/>
            <a:ext cx="1388751" cy="10415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The Problem Isn't The Office – It's The Commute | Hubble">
            <a:extLst>
              <a:ext uri="{FF2B5EF4-FFF2-40B4-BE49-F238E27FC236}">
                <a16:creationId xmlns:a16="http://schemas.microsoft.com/office/drawing/2014/main" id="{2AE7563D-7D10-FDB8-1612-6B2DC8A9871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3285" y="2173397"/>
            <a:ext cx="1378907" cy="9192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os'è il time management? | Websfarm">
            <a:extLst>
              <a:ext uri="{FF2B5EF4-FFF2-40B4-BE49-F238E27FC236}">
                <a16:creationId xmlns:a16="http://schemas.microsoft.com/office/drawing/2014/main" id="{A431C944-3ED2-22B3-FDFD-FA20353386E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73058" y="2182346"/>
            <a:ext cx="1228201" cy="944995"/>
          </a:xfrm>
          <a:prstGeom prst="rect">
            <a:avLst/>
          </a:prstGeom>
          <a:noFill/>
          <a:extLst>
            <a:ext uri="{909E8E84-426E-40DD-AFC4-6F175D3DCCD1}">
              <a14:hiddenFill xmlns:a14="http://schemas.microsoft.com/office/drawing/2010/main">
                <a:solidFill>
                  <a:srgbClr val="FFFFFF"/>
                </a:solidFill>
              </a14:hiddenFill>
            </a:ext>
          </a:extLst>
        </p:spPr>
      </p:pic>
      <p:sp>
        <p:nvSpPr>
          <p:cNvPr id="18" name="CasellaDiTesto 17">
            <a:extLst>
              <a:ext uri="{FF2B5EF4-FFF2-40B4-BE49-F238E27FC236}">
                <a16:creationId xmlns:a16="http://schemas.microsoft.com/office/drawing/2014/main" id="{D59F64A7-F3FD-1757-7A30-5294FDF140CE}"/>
              </a:ext>
            </a:extLst>
          </p:cNvPr>
          <p:cNvSpPr txBox="1"/>
          <p:nvPr/>
        </p:nvSpPr>
        <p:spPr>
          <a:xfrm>
            <a:off x="2640380" y="3163702"/>
            <a:ext cx="3271585"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G</a:t>
            </a:r>
            <a:r>
              <a:rPr lang="en-US"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et to the client in </a:t>
            </a:r>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daylight increase social security</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19" name="CasellaDiTesto 18">
            <a:extLst>
              <a:ext uri="{FF2B5EF4-FFF2-40B4-BE49-F238E27FC236}">
                <a16:creationId xmlns:a16="http://schemas.microsoft.com/office/drawing/2014/main" id="{723F61C3-FE75-D7BF-6119-798E76368065}"/>
              </a:ext>
            </a:extLst>
          </p:cNvPr>
          <p:cNvSpPr txBox="1"/>
          <p:nvPr/>
        </p:nvSpPr>
        <p:spPr>
          <a:xfrm>
            <a:off x="1705540" y="4723519"/>
            <a:ext cx="3371109" cy="52302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endParaRPr lang="it-IT"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a:p>
            <a:pPr algn="ctr"/>
            <a:r>
              <a:rPr lang="en-US"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Quality time with family and friends</a:t>
            </a:r>
          </a:p>
          <a:p>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0" name="CasellaDiTesto 19">
            <a:extLst>
              <a:ext uri="{FF2B5EF4-FFF2-40B4-BE49-F238E27FC236}">
                <a16:creationId xmlns:a16="http://schemas.microsoft.com/office/drawing/2014/main" id="{E27056AA-7CFC-FDB5-EE11-907CBBB7A93A}"/>
              </a:ext>
            </a:extLst>
          </p:cNvPr>
          <p:cNvSpPr txBox="1"/>
          <p:nvPr/>
        </p:nvSpPr>
        <p:spPr>
          <a:xfrm>
            <a:off x="5911148" y="3176642"/>
            <a:ext cx="1977267"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Reduce time wasted in traffic</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1" name="CasellaDiTesto 20">
            <a:extLst>
              <a:ext uri="{FF2B5EF4-FFF2-40B4-BE49-F238E27FC236}">
                <a16:creationId xmlns:a16="http://schemas.microsoft.com/office/drawing/2014/main" id="{8561500C-1BD4-47EA-5C1D-E947B582F316}"/>
              </a:ext>
            </a:extLst>
          </p:cNvPr>
          <p:cNvSpPr txBox="1"/>
          <p:nvPr/>
        </p:nvSpPr>
        <p:spPr>
          <a:xfrm>
            <a:off x="871079" y="3176642"/>
            <a:ext cx="1668921"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Easier to get to the client</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2" name="Freeform 7">
            <a:extLst>
              <a:ext uri="{FF2B5EF4-FFF2-40B4-BE49-F238E27FC236}">
                <a16:creationId xmlns:a16="http://schemas.microsoft.com/office/drawing/2014/main" id="{BF113DA6-EC69-F909-9C3E-26E4995B4144}"/>
              </a:ext>
            </a:extLst>
          </p:cNvPr>
          <p:cNvSpPr/>
          <p:nvPr/>
        </p:nvSpPr>
        <p:spPr>
          <a:xfrm>
            <a:off x="685800" y="289637"/>
            <a:ext cx="1152626" cy="889000"/>
          </a:xfrm>
          <a:custGeom>
            <a:avLst/>
            <a:gdLst/>
            <a:ahLst/>
            <a:cxnLst/>
            <a:rect l="l" t="t" r="r" b="b"/>
            <a:pathLst>
              <a:path w="1996749" h="1550204">
                <a:moveTo>
                  <a:pt x="0" y="0"/>
                </a:moveTo>
                <a:lnTo>
                  <a:pt x="1996750" y="0"/>
                </a:lnTo>
                <a:lnTo>
                  <a:pt x="1996750" y="1550204"/>
                </a:lnTo>
                <a:lnTo>
                  <a:pt x="0" y="155020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extLst>
      <p:ext uri="{BB962C8B-B14F-4D97-AF65-F5344CB8AC3E}">
        <p14:creationId xmlns:p14="http://schemas.microsoft.com/office/powerpoint/2010/main" val="348072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1000"/>
                                        <p:tgtEl>
                                          <p:spTgt spid="10"/>
                                        </p:tgtEl>
                                      </p:cBhvr>
                                    </p:animEffect>
                                    <p:anim calcmode="lin" valueType="num">
                                      <p:cBhvr>
                                        <p:cTn id="75" dur="1000" fill="hold"/>
                                        <p:tgtEl>
                                          <p:spTgt spid="10"/>
                                        </p:tgtEl>
                                        <p:attrNameLst>
                                          <p:attrName>ppt_x</p:attrName>
                                        </p:attrNameLst>
                                      </p:cBhvr>
                                      <p:tavLst>
                                        <p:tav tm="0">
                                          <p:val>
                                            <p:strVal val="#ppt_x"/>
                                          </p:val>
                                        </p:tav>
                                        <p:tav tm="100000">
                                          <p:val>
                                            <p:strVal val="#ppt_x"/>
                                          </p:val>
                                        </p:tav>
                                      </p:tavLst>
                                    </p:anim>
                                    <p:anim calcmode="lin" valueType="num">
                                      <p:cBhvr>
                                        <p:cTn id="7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ppt_w</p:attrName>
                                        </p:attrNameLst>
                                      </p:cBhvr>
                                      <p:tavLst>
                                        <p:tav tm="0">
                                          <p:val>
                                            <p:fltVal val="0"/>
                                          </p:val>
                                        </p:tav>
                                        <p:tav tm="100000">
                                          <p:val>
                                            <p:strVal val="#ppt_w"/>
                                          </p:val>
                                        </p:tav>
                                      </p:tavLst>
                                    </p:anim>
                                    <p:anim calcmode="lin" valueType="num">
                                      <p:cBhvr>
                                        <p:cTn id="82" dur="500" fill="hold"/>
                                        <p:tgtEl>
                                          <p:spTgt spid="14"/>
                                        </p:tgtEl>
                                        <p:attrNameLst>
                                          <p:attrName>ppt_h</p:attrName>
                                        </p:attrNameLst>
                                      </p:cBhvr>
                                      <p:tavLst>
                                        <p:tav tm="0">
                                          <p:val>
                                            <p:fltVal val="0"/>
                                          </p:val>
                                        </p:tav>
                                        <p:tav tm="100000">
                                          <p:val>
                                            <p:strVal val="#ppt_h"/>
                                          </p:val>
                                        </p:tav>
                                      </p:tavLst>
                                    </p:anim>
                                    <p:animEffect transition="in" filter="fade">
                                      <p:cBhvr>
                                        <p:cTn id="83" dur="500"/>
                                        <p:tgtEl>
                                          <p:spTgt spid="14"/>
                                        </p:tgtEl>
                                      </p:cBhvr>
                                    </p:animEffect>
                                  </p:childTnLst>
                                </p:cTn>
                              </p:par>
                              <p:par>
                                <p:cTn id="84" presetID="53" presetClass="entr" presetSubtype="16" fill="hold"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500" fill="hold"/>
                                        <p:tgtEl>
                                          <p:spTgt spid="13"/>
                                        </p:tgtEl>
                                        <p:attrNameLst>
                                          <p:attrName>ppt_w</p:attrName>
                                        </p:attrNameLst>
                                      </p:cBhvr>
                                      <p:tavLst>
                                        <p:tav tm="0">
                                          <p:val>
                                            <p:fltVal val="0"/>
                                          </p:val>
                                        </p:tav>
                                        <p:tav tm="100000">
                                          <p:val>
                                            <p:strVal val="#ppt_w"/>
                                          </p:val>
                                        </p:tav>
                                      </p:tavLst>
                                    </p:anim>
                                    <p:anim calcmode="lin" valueType="num">
                                      <p:cBhvr>
                                        <p:cTn id="87" dur="500" fill="hold"/>
                                        <p:tgtEl>
                                          <p:spTgt spid="13"/>
                                        </p:tgtEl>
                                        <p:attrNameLst>
                                          <p:attrName>ppt_h</p:attrName>
                                        </p:attrNameLst>
                                      </p:cBhvr>
                                      <p:tavLst>
                                        <p:tav tm="0">
                                          <p:val>
                                            <p:fltVal val="0"/>
                                          </p:val>
                                        </p:tav>
                                        <p:tav tm="100000">
                                          <p:val>
                                            <p:strVal val="#ppt_h"/>
                                          </p:val>
                                        </p:tav>
                                      </p:tavLst>
                                    </p:anim>
                                    <p:animEffect transition="in" filter="fade">
                                      <p:cBhvr>
                                        <p:cTn id="8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8" grpId="0"/>
      <p:bldP spid="19" grpId="0"/>
      <p:bldP spid="20" grpId="0"/>
      <p:bldP spid="2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1">
            <a:extLst>
              <a:ext uri="{FF2B5EF4-FFF2-40B4-BE49-F238E27FC236}">
                <a16:creationId xmlns:a16="http://schemas.microsoft.com/office/drawing/2014/main" id="{382A11E1-8909-682A-9EE2-24D94D875CD5}"/>
              </a:ext>
            </a:extLst>
          </p:cNvPr>
          <p:cNvSpPr>
            <a:spLocks noGrp="1"/>
          </p:cNvSpPr>
          <p:nvPr>
            <p:ph type="pic" sz="quarter" idx="10"/>
          </p:nvPr>
        </p:nvSpPr>
        <p:spPr/>
      </p:sp>
      <p:sp>
        <p:nvSpPr>
          <p:cNvPr id="3" name="Titolo 2">
            <a:extLst>
              <a:ext uri="{FF2B5EF4-FFF2-40B4-BE49-F238E27FC236}">
                <a16:creationId xmlns:a16="http://schemas.microsoft.com/office/drawing/2014/main" id="{87BCEE80-4F2F-2FED-471C-C76A7A6082C6}"/>
              </a:ext>
            </a:extLst>
          </p:cNvPr>
          <p:cNvSpPr>
            <a:spLocks noGrp="1"/>
          </p:cNvSpPr>
          <p:nvPr>
            <p:ph type="ctrTitle"/>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4" name="Sottotitolo 3">
            <a:extLst>
              <a:ext uri="{FF2B5EF4-FFF2-40B4-BE49-F238E27FC236}">
                <a16:creationId xmlns:a16="http://schemas.microsoft.com/office/drawing/2014/main" id="{A1657DD9-CB47-E639-C344-8F5CE0AD9193}"/>
              </a:ext>
            </a:extLst>
          </p:cNvPr>
          <p:cNvSpPr>
            <a:spLocks noGrp="1"/>
          </p:cNvSpPr>
          <p:nvPr>
            <p:ph type="subTitle" idx="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5" name="Segnaposto testo 4">
            <a:extLst>
              <a:ext uri="{FF2B5EF4-FFF2-40B4-BE49-F238E27FC236}">
                <a16:creationId xmlns:a16="http://schemas.microsoft.com/office/drawing/2014/main" id="{46EEFEBF-544D-52C6-1297-E95AE1ED7F72}"/>
              </a:ext>
            </a:extLst>
          </p:cNvPr>
          <p:cNvSpPr>
            <a:spLocks noGrp="1"/>
          </p:cNvSpPr>
          <p:nvPr>
            <p:ph type="body" sz="quarter" idx="11"/>
          </p:nvPr>
        </p:nvSpPr>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it-IT" dirty="0"/>
          </a:p>
        </p:txBody>
      </p:sp>
      <p:sp>
        <p:nvSpPr>
          <p:cNvPr id="6" name="Freeform 5">
            <a:extLst>
              <a:ext uri="{FF2B5EF4-FFF2-40B4-BE49-F238E27FC236}">
                <a16:creationId xmlns:a16="http://schemas.microsoft.com/office/drawing/2014/main" id="{F032B45F-F412-D044-E0AC-D7F4BEC0DD6A}"/>
              </a:ext>
            </a:extLst>
          </p:cNvPr>
          <p:cNvSpPr/>
          <p:nvPr/>
        </p:nvSpPr>
        <p:spPr>
          <a:xfrm>
            <a:off x="11246327" y="2934200"/>
            <a:ext cx="695007" cy="2953779"/>
          </a:xfrm>
          <a:custGeom>
            <a:avLst/>
            <a:gdLst/>
            <a:ahLst/>
            <a:cxnLst/>
            <a:rect l="l" t="t" r="r" b="b"/>
            <a:pathLst>
              <a:path w="1042510" h="4430669">
                <a:moveTo>
                  <a:pt x="0" y="0"/>
                </a:moveTo>
                <a:lnTo>
                  <a:pt x="1042510" y="0"/>
                </a:lnTo>
                <a:lnTo>
                  <a:pt x="1042510" y="4430669"/>
                </a:lnTo>
                <a:lnTo>
                  <a:pt x="0" y="4430669"/>
                </a:lnTo>
                <a:lnTo>
                  <a:pt x="0" y="0"/>
                </a:lnTo>
                <a:close/>
              </a:path>
            </a:pathLst>
          </a:custGeom>
          <a:blipFill>
            <a:blip r:embed="rId3"/>
            <a:stretch>
              <a:fillRect/>
            </a:stretch>
          </a:blipFill>
        </p:spPr>
      </p:sp>
      <p:sp>
        <p:nvSpPr>
          <p:cNvPr id="7" name="Freeform 7">
            <a:extLst>
              <a:ext uri="{FF2B5EF4-FFF2-40B4-BE49-F238E27FC236}">
                <a16:creationId xmlns:a16="http://schemas.microsoft.com/office/drawing/2014/main" id="{3832600F-23C5-46CA-6656-219B7E6D70D3}"/>
              </a:ext>
            </a:extLst>
          </p:cNvPr>
          <p:cNvSpPr/>
          <p:nvPr/>
        </p:nvSpPr>
        <p:spPr>
          <a:xfrm>
            <a:off x="628077" y="385809"/>
            <a:ext cx="870267" cy="784861"/>
          </a:xfrm>
          <a:custGeom>
            <a:avLst/>
            <a:gdLst/>
            <a:ahLst/>
            <a:cxnLst/>
            <a:rect l="l" t="t" r="r" b="b"/>
            <a:pathLst>
              <a:path w="1568290" h="1371541">
                <a:moveTo>
                  <a:pt x="0" y="0"/>
                </a:moveTo>
                <a:lnTo>
                  <a:pt x="1568290" y="0"/>
                </a:lnTo>
                <a:lnTo>
                  <a:pt x="1568290" y="1371540"/>
                </a:lnTo>
                <a:lnTo>
                  <a:pt x="0" y="13715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a:extLst>
              <a:ext uri="{FF2B5EF4-FFF2-40B4-BE49-F238E27FC236}">
                <a16:creationId xmlns:a16="http://schemas.microsoft.com/office/drawing/2014/main" id="{92F31A6E-9A93-80CF-B093-6CC9E64CADF6}"/>
              </a:ext>
            </a:extLst>
          </p:cNvPr>
          <p:cNvSpPr txBox="1"/>
          <p:nvPr/>
        </p:nvSpPr>
        <p:spPr>
          <a:xfrm>
            <a:off x="3019536" y="418457"/>
            <a:ext cx="6664722" cy="78486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440"/>
              </a:lnSpc>
            </a:pPr>
            <a:r>
              <a:rPr lang="en-US" sz="4600" dirty="0">
                <a:solidFill>
                  <a:schemeClr val="tx2">
                    <a:lumMod val="75000"/>
                  </a:schemeClr>
                </a:solidFill>
                <a:latin typeface="Open Sans Light Bold"/>
              </a:rPr>
              <a:t>Benefits for our clients</a:t>
            </a:r>
          </a:p>
        </p:txBody>
      </p:sp>
      <p:sp>
        <p:nvSpPr>
          <p:cNvPr id="9" name="TextBox 9">
            <a:extLst>
              <a:ext uri="{FF2B5EF4-FFF2-40B4-BE49-F238E27FC236}">
                <a16:creationId xmlns:a16="http://schemas.microsoft.com/office/drawing/2014/main" id="{E4A0F057-2A78-F773-B5AF-1A69FE19F901}"/>
              </a:ext>
            </a:extLst>
          </p:cNvPr>
          <p:cNvSpPr txBox="1"/>
          <p:nvPr/>
        </p:nvSpPr>
        <p:spPr>
          <a:xfrm>
            <a:off x="762000" y="1961020"/>
            <a:ext cx="3809921" cy="3915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66"/>
              </a:lnSpc>
              <a:spcBef>
                <a:spcPct val="0"/>
              </a:spcBef>
            </a:pPr>
            <a:r>
              <a:rPr lang="en-US" sz="2333" dirty="0">
                <a:solidFill>
                  <a:schemeClr val="tx2">
                    <a:lumMod val="75000"/>
                  </a:schemeClr>
                </a:solidFill>
                <a:latin typeface="Open Sans Extra Bold"/>
              </a:rPr>
              <a:t>Improved service quality</a:t>
            </a:r>
          </a:p>
        </p:txBody>
      </p:sp>
      <p:sp>
        <p:nvSpPr>
          <p:cNvPr id="10" name="TextBox 10">
            <a:extLst>
              <a:ext uri="{FF2B5EF4-FFF2-40B4-BE49-F238E27FC236}">
                <a16:creationId xmlns:a16="http://schemas.microsoft.com/office/drawing/2014/main" id="{C8BC973C-C8F0-2624-3745-B33B1785A38E}"/>
              </a:ext>
            </a:extLst>
          </p:cNvPr>
          <p:cNvSpPr txBox="1"/>
          <p:nvPr/>
        </p:nvSpPr>
        <p:spPr>
          <a:xfrm>
            <a:off x="660400" y="4574144"/>
            <a:ext cx="4867473" cy="3915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66"/>
              </a:lnSpc>
              <a:spcBef>
                <a:spcPct val="0"/>
              </a:spcBef>
            </a:pPr>
            <a:r>
              <a:rPr lang="en-US" sz="2333" dirty="0">
                <a:solidFill>
                  <a:schemeClr val="tx2">
                    <a:lumMod val="75000"/>
                  </a:schemeClr>
                </a:solidFill>
                <a:latin typeface="Open Sans Extra Bold"/>
              </a:rPr>
              <a:t>Protection of the environment</a:t>
            </a:r>
          </a:p>
        </p:txBody>
      </p:sp>
      <p:sp>
        <p:nvSpPr>
          <p:cNvPr id="11" name="Freeform 7">
            <a:extLst>
              <a:ext uri="{FF2B5EF4-FFF2-40B4-BE49-F238E27FC236}">
                <a16:creationId xmlns:a16="http://schemas.microsoft.com/office/drawing/2014/main" id="{E181253B-733D-735E-A573-FC3A6670EBD4}"/>
              </a:ext>
            </a:extLst>
          </p:cNvPr>
          <p:cNvSpPr/>
          <p:nvPr/>
        </p:nvSpPr>
        <p:spPr>
          <a:xfrm>
            <a:off x="660400" y="2644950"/>
            <a:ext cx="1351534" cy="1253982"/>
          </a:xfrm>
          <a:custGeom>
            <a:avLst/>
            <a:gdLst/>
            <a:ahLst/>
            <a:cxnLst/>
            <a:rect l="l" t="t" r="r" b="b"/>
            <a:pathLst>
              <a:path w="3170126" h="2895381">
                <a:moveTo>
                  <a:pt x="0" y="0"/>
                </a:moveTo>
                <a:lnTo>
                  <a:pt x="3170125" y="0"/>
                </a:lnTo>
                <a:lnTo>
                  <a:pt x="3170125" y="2895381"/>
                </a:lnTo>
                <a:lnTo>
                  <a:pt x="0" y="2895381"/>
                </a:lnTo>
                <a:lnTo>
                  <a:pt x="0" y="0"/>
                </a:lnTo>
                <a:close/>
              </a:path>
            </a:pathLst>
          </a:custGeom>
          <a:blipFill>
            <a:blip r:embed="rId6"/>
            <a:stretch>
              <a:fillRect/>
            </a:stretch>
          </a:blipFill>
        </p:spPr>
      </p:sp>
      <p:sp>
        <p:nvSpPr>
          <p:cNvPr id="12" name="Freeform 8">
            <a:extLst>
              <a:ext uri="{FF2B5EF4-FFF2-40B4-BE49-F238E27FC236}">
                <a16:creationId xmlns:a16="http://schemas.microsoft.com/office/drawing/2014/main" id="{59BE87D9-FE52-DEF6-DD26-681FD20DE00E}"/>
              </a:ext>
            </a:extLst>
          </p:cNvPr>
          <p:cNvSpPr/>
          <p:nvPr/>
        </p:nvSpPr>
        <p:spPr>
          <a:xfrm>
            <a:off x="2728478" y="2718133"/>
            <a:ext cx="1946113" cy="1253981"/>
          </a:xfrm>
          <a:custGeom>
            <a:avLst/>
            <a:gdLst/>
            <a:ahLst/>
            <a:cxnLst/>
            <a:rect l="l" t="t" r="r" b="b"/>
            <a:pathLst>
              <a:path w="3956890" h="2261080">
                <a:moveTo>
                  <a:pt x="0" y="0"/>
                </a:moveTo>
                <a:lnTo>
                  <a:pt x="3956889" y="0"/>
                </a:lnTo>
                <a:lnTo>
                  <a:pt x="3956889" y="2261079"/>
                </a:lnTo>
                <a:lnTo>
                  <a:pt x="0" y="2261079"/>
                </a:lnTo>
                <a:lnTo>
                  <a:pt x="0" y="0"/>
                </a:lnTo>
                <a:close/>
              </a:path>
            </a:pathLst>
          </a:custGeom>
          <a:blipFill>
            <a:blip r:embed="rId7"/>
            <a:stretch>
              <a:fillRect/>
            </a:stretch>
          </a:blipFill>
        </p:spPr>
      </p:sp>
      <p:sp>
        <p:nvSpPr>
          <p:cNvPr id="13" name="Freeform 10">
            <a:extLst>
              <a:ext uri="{FF2B5EF4-FFF2-40B4-BE49-F238E27FC236}">
                <a16:creationId xmlns:a16="http://schemas.microsoft.com/office/drawing/2014/main" id="{383D9FBE-99B3-CF40-B65B-9293851A1CA3}"/>
              </a:ext>
            </a:extLst>
          </p:cNvPr>
          <p:cNvSpPr/>
          <p:nvPr/>
        </p:nvSpPr>
        <p:spPr>
          <a:xfrm>
            <a:off x="2832937" y="2464727"/>
            <a:ext cx="1486054" cy="1507387"/>
          </a:xfrm>
          <a:custGeom>
            <a:avLst/>
            <a:gdLst/>
            <a:ahLst/>
            <a:cxnLst/>
            <a:rect l="l" t="t" r="r" b="b"/>
            <a:pathLst>
              <a:path w="3367880" h="3193873">
                <a:moveTo>
                  <a:pt x="0" y="0"/>
                </a:moveTo>
                <a:lnTo>
                  <a:pt x="3367880" y="0"/>
                </a:lnTo>
                <a:lnTo>
                  <a:pt x="3367880" y="3193873"/>
                </a:lnTo>
                <a:lnTo>
                  <a:pt x="0" y="3193873"/>
                </a:lnTo>
                <a:lnTo>
                  <a:pt x="0" y="0"/>
                </a:lnTo>
                <a:close/>
              </a:path>
            </a:pathLst>
          </a:custGeom>
          <a:blipFill>
            <a:blip r:embed="rId8"/>
            <a:stretch>
              <a:fillRect/>
            </a:stretch>
          </a:blipFill>
        </p:spPr>
      </p:sp>
      <p:sp>
        <p:nvSpPr>
          <p:cNvPr id="14" name="Freeform 8">
            <a:extLst>
              <a:ext uri="{FF2B5EF4-FFF2-40B4-BE49-F238E27FC236}">
                <a16:creationId xmlns:a16="http://schemas.microsoft.com/office/drawing/2014/main" id="{696CF05F-59F0-95A6-6D91-3BF48B351292}"/>
              </a:ext>
            </a:extLst>
          </p:cNvPr>
          <p:cNvSpPr/>
          <p:nvPr/>
        </p:nvSpPr>
        <p:spPr>
          <a:xfrm>
            <a:off x="3261844" y="5068599"/>
            <a:ext cx="1099017" cy="998315"/>
          </a:xfrm>
          <a:custGeom>
            <a:avLst/>
            <a:gdLst/>
            <a:ahLst/>
            <a:cxnLst/>
            <a:rect l="l" t="t" r="r" b="b"/>
            <a:pathLst>
              <a:path w="2835111" h="2835111">
                <a:moveTo>
                  <a:pt x="0" y="0"/>
                </a:moveTo>
                <a:lnTo>
                  <a:pt x="2835111" y="0"/>
                </a:lnTo>
                <a:lnTo>
                  <a:pt x="2835111" y="2835111"/>
                </a:lnTo>
                <a:lnTo>
                  <a:pt x="0" y="2835111"/>
                </a:lnTo>
                <a:lnTo>
                  <a:pt x="0" y="0"/>
                </a:lnTo>
                <a:close/>
              </a:path>
            </a:pathLst>
          </a:custGeom>
          <a:blipFill>
            <a:blip r:embed="rId9"/>
            <a:stretch>
              <a:fillRect/>
            </a:stretch>
          </a:blipFill>
        </p:spPr>
      </p:sp>
      <p:sp>
        <p:nvSpPr>
          <p:cNvPr id="15" name="Freeform 9">
            <a:extLst>
              <a:ext uri="{FF2B5EF4-FFF2-40B4-BE49-F238E27FC236}">
                <a16:creationId xmlns:a16="http://schemas.microsoft.com/office/drawing/2014/main" id="{72FD2CC2-9EB2-7116-8B4A-A60B9B14EBE0}"/>
              </a:ext>
            </a:extLst>
          </p:cNvPr>
          <p:cNvSpPr/>
          <p:nvPr/>
        </p:nvSpPr>
        <p:spPr>
          <a:xfrm>
            <a:off x="5124647" y="5063222"/>
            <a:ext cx="1861331" cy="822299"/>
          </a:xfrm>
          <a:custGeom>
            <a:avLst/>
            <a:gdLst/>
            <a:ahLst/>
            <a:cxnLst/>
            <a:rect l="l" t="t" r="r" b="b"/>
            <a:pathLst>
              <a:path w="4801634" h="2335244">
                <a:moveTo>
                  <a:pt x="0" y="0"/>
                </a:moveTo>
                <a:lnTo>
                  <a:pt x="4801634" y="0"/>
                </a:lnTo>
                <a:lnTo>
                  <a:pt x="4801634" y="2335244"/>
                </a:lnTo>
                <a:lnTo>
                  <a:pt x="0" y="2335244"/>
                </a:lnTo>
                <a:lnTo>
                  <a:pt x="0" y="0"/>
                </a:lnTo>
                <a:close/>
              </a:path>
            </a:pathLst>
          </a:custGeom>
          <a:blipFill>
            <a:blip r:embed="rId10"/>
            <a:stretch>
              <a:fillRect/>
            </a:stretch>
          </a:blipFill>
        </p:spPr>
      </p:sp>
      <p:sp>
        <p:nvSpPr>
          <p:cNvPr id="16" name="Freeform 10">
            <a:extLst>
              <a:ext uri="{FF2B5EF4-FFF2-40B4-BE49-F238E27FC236}">
                <a16:creationId xmlns:a16="http://schemas.microsoft.com/office/drawing/2014/main" id="{76663A39-7213-87A8-641C-E04121039384}"/>
              </a:ext>
            </a:extLst>
          </p:cNvPr>
          <p:cNvSpPr/>
          <p:nvPr/>
        </p:nvSpPr>
        <p:spPr>
          <a:xfrm>
            <a:off x="8235695" y="4793588"/>
            <a:ext cx="1352199" cy="1168053"/>
          </a:xfrm>
          <a:custGeom>
            <a:avLst/>
            <a:gdLst/>
            <a:ahLst/>
            <a:cxnLst/>
            <a:rect l="l" t="t" r="r" b="b"/>
            <a:pathLst>
              <a:path w="3488236" h="3317151">
                <a:moveTo>
                  <a:pt x="0" y="0"/>
                </a:moveTo>
                <a:lnTo>
                  <a:pt x="3488236" y="0"/>
                </a:lnTo>
                <a:lnTo>
                  <a:pt x="3488236" y="3317151"/>
                </a:lnTo>
                <a:lnTo>
                  <a:pt x="0" y="3317151"/>
                </a:lnTo>
                <a:lnTo>
                  <a:pt x="0" y="0"/>
                </a:lnTo>
                <a:close/>
              </a:path>
            </a:pathLst>
          </a:custGeom>
          <a:blipFill>
            <a:blip r:embed="rId11"/>
            <a:stretch>
              <a:fillRect/>
            </a:stretch>
          </a:blipFill>
        </p:spPr>
      </p:sp>
      <p:pic>
        <p:nvPicPr>
          <p:cNvPr id="17" name="Picture 2" descr="How to Improve Your Communication Skills - UpRaise">
            <a:extLst>
              <a:ext uri="{FF2B5EF4-FFF2-40B4-BE49-F238E27FC236}">
                <a16:creationId xmlns:a16="http://schemas.microsoft.com/office/drawing/2014/main" id="{6FF27727-64CD-18F2-B1B2-19B5DE9E161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08742" y="2558802"/>
            <a:ext cx="1800899" cy="1350674"/>
          </a:xfrm>
          <a:prstGeom prst="rect">
            <a:avLst/>
          </a:prstGeom>
          <a:noFill/>
          <a:extLst>
            <a:ext uri="{909E8E84-426E-40DD-AFC4-6F175D3DCCD1}">
              <a14:hiddenFill xmlns:a14="http://schemas.microsoft.com/office/drawing/2010/main">
                <a:solidFill>
                  <a:srgbClr val="FFFFFF"/>
                </a:solidFill>
              </a14:hiddenFill>
            </a:ext>
          </a:extLst>
        </p:spPr>
      </p:pic>
      <p:sp>
        <p:nvSpPr>
          <p:cNvPr id="18" name="CasellaDiTesto 17">
            <a:extLst>
              <a:ext uri="{FF2B5EF4-FFF2-40B4-BE49-F238E27FC236}">
                <a16:creationId xmlns:a16="http://schemas.microsoft.com/office/drawing/2014/main" id="{76CB1BBC-7734-24EF-9E35-BC85943F7506}"/>
              </a:ext>
            </a:extLst>
          </p:cNvPr>
          <p:cNvSpPr txBox="1"/>
          <p:nvPr/>
        </p:nvSpPr>
        <p:spPr>
          <a:xfrm>
            <a:off x="511677" y="4102590"/>
            <a:ext cx="1977523"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Easier and faster intervention</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19" name="CasellaDiTesto 18">
            <a:extLst>
              <a:ext uri="{FF2B5EF4-FFF2-40B4-BE49-F238E27FC236}">
                <a16:creationId xmlns:a16="http://schemas.microsoft.com/office/drawing/2014/main" id="{D33BE71E-5CCA-7F6E-0F87-FA723B835F3E}"/>
              </a:ext>
            </a:extLst>
          </p:cNvPr>
          <p:cNvSpPr txBox="1"/>
          <p:nvPr/>
        </p:nvSpPr>
        <p:spPr>
          <a:xfrm>
            <a:off x="3023003" y="4105961"/>
            <a:ext cx="1535275"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Reduce absenteeism</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0" name="CasellaDiTesto 19">
            <a:extLst>
              <a:ext uri="{FF2B5EF4-FFF2-40B4-BE49-F238E27FC236}">
                <a16:creationId xmlns:a16="http://schemas.microsoft.com/office/drawing/2014/main" id="{FF6A7C5E-B5C0-44DB-ED12-3CF1FEDC0211}"/>
              </a:ext>
            </a:extLst>
          </p:cNvPr>
          <p:cNvSpPr txBox="1"/>
          <p:nvPr/>
        </p:nvSpPr>
        <p:spPr>
          <a:xfrm>
            <a:off x="5166358" y="4102209"/>
            <a:ext cx="2198234"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b="0" i="0" u="none" strike="noStrike" baseline="0"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More attention to client’s needs</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1" name="CasellaDiTesto 20">
            <a:extLst>
              <a:ext uri="{FF2B5EF4-FFF2-40B4-BE49-F238E27FC236}">
                <a16:creationId xmlns:a16="http://schemas.microsoft.com/office/drawing/2014/main" id="{755334C7-72EB-19F2-8009-8A72B372DA4A}"/>
              </a:ext>
            </a:extLst>
          </p:cNvPr>
          <p:cNvSpPr txBox="1"/>
          <p:nvPr/>
        </p:nvSpPr>
        <p:spPr>
          <a:xfrm>
            <a:off x="5222694" y="6299192"/>
            <a:ext cx="1924172"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Minimize commute distance</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2" name="CasellaDiTesto 21">
            <a:extLst>
              <a:ext uri="{FF2B5EF4-FFF2-40B4-BE49-F238E27FC236}">
                <a16:creationId xmlns:a16="http://schemas.microsoft.com/office/drawing/2014/main" id="{5B3FF520-A7CE-306D-2014-AEBB15E6FA05}"/>
              </a:ext>
            </a:extLst>
          </p:cNvPr>
          <p:cNvSpPr txBox="1"/>
          <p:nvPr/>
        </p:nvSpPr>
        <p:spPr>
          <a:xfrm>
            <a:off x="2599008" y="6299192"/>
            <a:ext cx="2708502"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Greater public transportation availability</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3" name="CasellaDiTesto 22">
            <a:extLst>
              <a:ext uri="{FF2B5EF4-FFF2-40B4-BE49-F238E27FC236}">
                <a16:creationId xmlns:a16="http://schemas.microsoft.com/office/drawing/2014/main" id="{017743D8-DBF9-4EB6-DF51-3790ACA946AC}"/>
              </a:ext>
            </a:extLst>
          </p:cNvPr>
          <p:cNvSpPr txBox="1"/>
          <p:nvPr/>
        </p:nvSpPr>
        <p:spPr>
          <a:xfrm>
            <a:off x="7329911" y="6299262"/>
            <a:ext cx="3103443" cy="37946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During daylight you don’t use the same energy than in nighttime</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sp>
        <p:nvSpPr>
          <p:cNvPr id="24" name="CasellaDiTesto 23">
            <a:extLst>
              <a:ext uri="{FF2B5EF4-FFF2-40B4-BE49-F238E27FC236}">
                <a16:creationId xmlns:a16="http://schemas.microsoft.com/office/drawing/2014/main" id="{D2794241-80CC-0302-B66D-F46ACB8E057F}"/>
              </a:ext>
            </a:extLst>
          </p:cNvPr>
          <p:cNvSpPr txBox="1"/>
          <p:nvPr/>
        </p:nvSpPr>
        <p:spPr>
          <a:xfrm>
            <a:off x="536257" y="6295704"/>
            <a:ext cx="1924172" cy="37946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rPr>
              <a:t>Opportunity to use company’s  transportation for employee</a:t>
            </a:r>
            <a:endParaRPr lang="it-IT" sz="933" dirty="0">
              <a:solidFill>
                <a:schemeClr val="tx2">
                  <a:lumMod val="75000"/>
                </a:schemeClr>
              </a:solidFill>
              <a:latin typeface="Open Sans Light Bold" panose="020B0604020202020204" charset="0"/>
              <a:ea typeface="Open Sans Light Bold" panose="020B0604020202020204" charset="0"/>
              <a:cs typeface="Open Sans Light Bold" panose="020B0604020202020204" charset="0"/>
            </a:endParaRPr>
          </a:p>
        </p:txBody>
      </p:sp>
      <p:pic>
        <p:nvPicPr>
          <p:cNvPr id="25" name="Picture 2" descr="Helping the Planet, One Bus Ticket at a Time | Busbud blog">
            <a:extLst>
              <a:ext uri="{FF2B5EF4-FFF2-40B4-BE49-F238E27FC236}">
                <a16:creationId xmlns:a16="http://schemas.microsoft.com/office/drawing/2014/main" id="{191A948D-3364-611F-913F-2931397439A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3268" y="5000833"/>
            <a:ext cx="1258821" cy="1258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78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nodeType="click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animEffect transition="in" filter="fade">
                                      <p:cBhvr>
                                        <p:cTn id="76" dur="500"/>
                                        <p:tgtEl>
                                          <p:spTgt spid="14"/>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Effect transition="in" filter="fade">
                                      <p:cBhvr>
                                        <p:cTn id="100" dur="500"/>
                                        <p:tgtEl>
                                          <p:spTgt spid="1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p:cTn id="103" dur="500" fill="hold"/>
                                        <p:tgtEl>
                                          <p:spTgt spid="23"/>
                                        </p:tgtEl>
                                        <p:attrNameLst>
                                          <p:attrName>ppt_w</p:attrName>
                                        </p:attrNameLst>
                                      </p:cBhvr>
                                      <p:tavLst>
                                        <p:tav tm="0">
                                          <p:val>
                                            <p:fltVal val="0"/>
                                          </p:val>
                                        </p:tav>
                                        <p:tav tm="100000">
                                          <p:val>
                                            <p:strVal val="#ppt_w"/>
                                          </p:val>
                                        </p:tav>
                                      </p:tavLst>
                                    </p:anim>
                                    <p:anim calcmode="lin" valueType="num">
                                      <p:cBhvr>
                                        <p:cTn id="104" dur="500" fill="hold"/>
                                        <p:tgtEl>
                                          <p:spTgt spid="23"/>
                                        </p:tgtEl>
                                        <p:attrNameLst>
                                          <p:attrName>ppt_h</p:attrName>
                                        </p:attrNameLst>
                                      </p:cBhvr>
                                      <p:tavLst>
                                        <p:tav tm="0">
                                          <p:val>
                                            <p:fltVal val="0"/>
                                          </p:val>
                                        </p:tav>
                                        <p:tav tm="100000">
                                          <p:val>
                                            <p:strVal val="#ppt_h"/>
                                          </p:val>
                                        </p:tav>
                                      </p:tavLst>
                                    </p:anim>
                                    <p:animEffect transition="in" filter="fade">
                                      <p:cBhvr>
                                        <p:cTn id="10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8" grpId="0"/>
      <p:bldP spid="19" grpId="0"/>
      <p:bldP spid="20" grpId="0"/>
      <p:bldP spid="21" grpId="0"/>
      <p:bldP spid="22" grpId="0"/>
      <p:bldP spid="23" grpId="0"/>
      <p:bldP spid="2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962500" y="1116615"/>
            <a:ext cx="9376457" cy="2387600"/>
          </a:xfrm>
        </p:spPr>
        <p:txBody>
          <a:bodyPr>
            <a:normAutofit/>
          </a:bodyPr>
          <a:lstStyle/>
          <a:p>
            <a:pPr algn="l"/>
            <a:r>
              <a:rPr kumimoji="0" lang="en-GB"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Panel Discussion</a:t>
            </a:r>
            <a:endParaRPr lang="en-BE"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2" descr="Check">
            <a:extLst>
              <a:ext uri="{FF2B5EF4-FFF2-40B4-BE49-F238E27FC236}">
                <a16:creationId xmlns:a16="http://schemas.microsoft.com/office/drawing/2014/main" id="{756D00E5-BC2B-CA09-6C22-80C97A107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5156" y="2410096"/>
            <a:ext cx="963930" cy="96393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82851EF-D300-A886-2D9C-772E56AB523C}"/>
              </a:ext>
            </a:extLst>
          </p:cNvPr>
          <p:cNvSpPr>
            <a:spLocks noGrp="1"/>
          </p:cNvSpPr>
          <p:nvPr>
            <p:ph type="subTitle" idx="1"/>
          </p:nvPr>
        </p:nvSpPr>
        <p:spPr>
          <a:xfrm>
            <a:off x="3000478" y="3429000"/>
            <a:ext cx="9300499" cy="1655762"/>
          </a:xfrm>
        </p:spPr>
        <p:txBody>
          <a:bodyPr>
            <a:normAutofit/>
          </a:bodyPr>
          <a:lstStyle/>
          <a:p>
            <a:pPr algn="l"/>
            <a:r>
              <a:rPr lang="en-US" sz="2800" b="1" dirty="0">
                <a:solidFill>
                  <a:srgbClr val="A23621"/>
                </a:solidFill>
              </a:rPr>
              <a:t>Making daytime cleaning work for all </a:t>
            </a:r>
            <a:endParaRPr lang="en-BE" sz="2800" dirty="0">
              <a:solidFill>
                <a:srgbClr val="A23621"/>
              </a:solidFill>
            </a:endParaRPr>
          </a:p>
        </p:txBody>
      </p:sp>
    </p:spTree>
    <p:extLst>
      <p:ext uri="{BB962C8B-B14F-4D97-AF65-F5344CB8AC3E}">
        <p14:creationId xmlns:p14="http://schemas.microsoft.com/office/powerpoint/2010/main" val="6544758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224ADE-50A5-CDC2-C349-53012A33D2D9}"/>
              </a:ext>
            </a:extLst>
          </p:cNvPr>
          <p:cNvSpPr>
            <a:spLocks noGrp="1"/>
          </p:cNvSpPr>
          <p:nvPr>
            <p:ph type="subTitle" idx="1"/>
          </p:nvPr>
        </p:nvSpPr>
        <p:spPr>
          <a:xfrm>
            <a:off x="1534684" y="608617"/>
            <a:ext cx="9300499" cy="1655762"/>
          </a:xfrm>
        </p:spPr>
        <p:txBody>
          <a:bodyPr>
            <a:normAutofit/>
          </a:bodyPr>
          <a:lstStyle/>
          <a:p>
            <a:pPr algn="l"/>
            <a:r>
              <a:rPr lang="en-US" b="1" dirty="0">
                <a:solidFill>
                  <a:srgbClr val="A23621"/>
                </a:solidFill>
              </a:rPr>
              <a:t>Making daytime cleaning work for all </a:t>
            </a:r>
            <a:endParaRPr lang="en-BE" dirty="0">
              <a:solidFill>
                <a:srgbClr val="A23621"/>
              </a:solidFill>
            </a:endParaRPr>
          </a:p>
        </p:txBody>
      </p:sp>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1534314" y="-1607794"/>
            <a:ext cx="9376457" cy="2387600"/>
          </a:xfrm>
        </p:spPr>
        <p:txBody>
          <a:bodyPr>
            <a:normAutofit/>
          </a:bodyPr>
          <a:lstStyle/>
          <a:p>
            <a:pPr algn="l"/>
            <a:r>
              <a:rPr kumimoji="0" lang="en-GB" sz="40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Panel Discussion </a:t>
            </a:r>
            <a:endParaRPr lang="en-BE" sz="3600"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 name="Picture 1">
            <a:extLst>
              <a:ext uri="{FF2B5EF4-FFF2-40B4-BE49-F238E27FC236}">
                <a16:creationId xmlns:a16="http://schemas.microsoft.com/office/drawing/2014/main" id="{D8E7F277-F6D9-416D-DD72-D1A53A02596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242600" y="4025286"/>
            <a:ext cx="1965443" cy="1965443"/>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pic>
      <p:sp>
        <p:nvSpPr>
          <p:cNvPr id="7" name="Subtitle 2">
            <a:extLst>
              <a:ext uri="{FF2B5EF4-FFF2-40B4-BE49-F238E27FC236}">
                <a16:creationId xmlns:a16="http://schemas.microsoft.com/office/drawing/2014/main" id="{3B8B2F0C-05A5-1653-E1D5-F56C3DDC132C}"/>
              </a:ext>
            </a:extLst>
          </p:cNvPr>
          <p:cNvSpPr txBox="1">
            <a:spLocks/>
          </p:cNvSpPr>
          <p:nvPr/>
        </p:nvSpPr>
        <p:spPr>
          <a:xfrm>
            <a:off x="5242600" y="6069261"/>
            <a:ext cx="9455158"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1600" b="1" dirty="0">
                <a:solidFill>
                  <a:srgbClr val="053955"/>
                </a:solidFill>
              </a:rPr>
              <a:t>Umberto Diamante</a:t>
            </a:r>
          </a:p>
          <a:p>
            <a:pPr algn="l">
              <a:spcBef>
                <a:spcPts val="0"/>
              </a:spcBef>
            </a:pPr>
            <a:r>
              <a:rPr lang="en-US" sz="1400" dirty="0">
                <a:solidFill>
                  <a:srgbClr val="053955"/>
                </a:solidFill>
              </a:rPr>
              <a:t>CEO &amp; Country Manager</a:t>
            </a:r>
          </a:p>
          <a:p>
            <a:pPr algn="l">
              <a:spcBef>
                <a:spcPts val="0"/>
              </a:spcBef>
            </a:pPr>
            <a:r>
              <a:rPr lang="en-US" sz="1400" dirty="0" err="1">
                <a:solidFill>
                  <a:srgbClr val="053955"/>
                </a:solidFill>
              </a:rPr>
              <a:t>Samsic</a:t>
            </a:r>
            <a:r>
              <a:rPr lang="en-US" sz="1400" dirty="0">
                <a:solidFill>
                  <a:srgbClr val="053955"/>
                </a:solidFill>
              </a:rPr>
              <a:t> Italia SPA</a:t>
            </a:r>
          </a:p>
          <a:p>
            <a:pPr algn="l">
              <a:spcBef>
                <a:spcPts val="0"/>
              </a:spcBef>
            </a:pPr>
            <a:endParaRPr lang="en-BE" sz="2000" dirty="0">
              <a:solidFill>
                <a:srgbClr val="053955"/>
              </a:solidFill>
            </a:endParaRPr>
          </a:p>
        </p:txBody>
      </p:sp>
      <p:pic>
        <p:nvPicPr>
          <p:cNvPr id="5" name="Picture 4">
            <a:extLst>
              <a:ext uri="{FF2B5EF4-FFF2-40B4-BE49-F238E27FC236}">
                <a16:creationId xmlns:a16="http://schemas.microsoft.com/office/drawing/2014/main" id="{F6845774-661C-9421-27DE-8819433B6B2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58356" y="1199884"/>
            <a:ext cx="1965443" cy="1965443"/>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pic>
      <p:pic>
        <p:nvPicPr>
          <p:cNvPr id="8" name="Picture 7">
            <a:extLst>
              <a:ext uri="{FF2B5EF4-FFF2-40B4-BE49-F238E27FC236}">
                <a16:creationId xmlns:a16="http://schemas.microsoft.com/office/drawing/2014/main" id="{F1F53CD6-DA4A-1E47-5EA4-CE4015A5DABE}"/>
              </a:ext>
            </a:extLst>
          </p:cNvPr>
          <p:cNvPicPr>
            <a:picLocks noChangeAspect="1"/>
          </p:cNvPicPr>
          <p:nvPr/>
        </p:nvPicPr>
        <p:blipFill rotWithShape="1">
          <a:blip r:embed="rId4">
            <a:extLst>
              <a:ext uri="{28A0092B-C50C-407E-A947-70E740481C1C}">
                <a14:useLocalDpi xmlns:a14="http://schemas.microsoft.com/office/drawing/2010/main" val="0"/>
              </a:ext>
            </a:extLst>
          </a:blip>
          <a:srcRect l="7193" r="49648" b="42455"/>
          <a:stretch/>
        </p:blipFill>
        <p:spPr>
          <a:xfrm>
            <a:off x="5182650" y="1227011"/>
            <a:ext cx="1965443" cy="1965443"/>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pic>
      <p:pic>
        <p:nvPicPr>
          <p:cNvPr id="9" name="Picture 8">
            <a:extLst>
              <a:ext uri="{FF2B5EF4-FFF2-40B4-BE49-F238E27FC236}">
                <a16:creationId xmlns:a16="http://schemas.microsoft.com/office/drawing/2014/main" id="{BE511C80-BEDD-4552-70A7-2DA2FC434AA3}"/>
              </a:ext>
            </a:extLst>
          </p:cNvPr>
          <p:cNvPicPr>
            <a:picLocks noChangeAspect="1"/>
          </p:cNvPicPr>
          <p:nvPr/>
        </p:nvPicPr>
        <p:blipFill>
          <a:blip r:embed="rId5">
            <a:extLst>
              <a:ext uri="{28A0092B-C50C-407E-A947-70E740481C1C}">
                <a14:useLocalDpi xmlns:a14="http://schemas.microsoft.com/office/drawing/2010/main" val="0"/>
              </a:ext>
            </a:extLst>
          </a:blip>
          <a:srcRect l="23805" r="23805"/>
          <a:stretch/>
        </p:blipFill>
        <p:spPr>
          <a:xfrm>
            <a:off x="1273629" y="4025286"/>
            <a:ext cx="1965443" cy="1965443"/>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pic>
      <p:sp>
        <p:nvSpPr>
          <p:cNvPr id="12" name="TextBox 11">
            <a:extLst>
              <a:ext uri="{FF2B5EF4-FFF2-40B4-BE49-F238E27FC236}">
                <a16:creationId xmlns:a16="http://schemas.microsoft.com/office/drawing/2014/main" id="{438DA889-479C-CB6D-4CEA-FEA313F8F62E}"/>
              </a:ext>
            </a:extLst>
          </p:cNvPr>
          <p:cNvSpPr txBox="1"/>
          <p:nvPr/>
        </p:nvSpPr>
        <p:spPr>
          <a:xfrm>
            <a:off x="1580787" y="3326739"/>
            <a:ext cx="8605156" cy="507831"/>
          </a:xfrm>
          <a:prstGeom prst="rect">
            <a:avLst/>
          </a:prstGeom>
          <a:noFill/>
        </p:spPr>
        <p:txBody>
          <a:bodyPr wrap="square">
            <a:spAutoFit/>
          </a:bodyPr>
          <a:lstStyle/>
          <a:p>
            <a:pPr>
              <a:lnSpc>
                <a:spcPct val="90000"/>
              </a:lnSpc>
            </a:pPr>
            <a:r>
              <a:rPr lang="en-US" sz="1600" b="1" dirty="0">
                <a:solidFill>
                  <a:srgbClr val="053955"/>
                </a:solidFill>
              </a:rPr>
              <a:t>Lorenzo Mattioli </a:t>
            </a:r>
          </a:p>
          <a:p>
            <a:pPr>
              <a:lnSpc>
                <a:spcPct val="90000"/>
              </a:lnSpc>
            </a:pPr>
            <a:r>
              <a:rPr lang="en-US" sz="1400" dirty="0">
                <a:solidFill>
                  <a:srgbClr val="053955"/>
                </a:solidFill>
              </a:rPr>
              <a:t>President, EFCI</a:t>
            </a:r>
            <a:endParaRPr lang="en-BE" sz="1400" dirty="0">
              <a:solidFill>
                <a:srgbClr val="053955"/>
              </a:solidFill>
            </a:endParaRPr>
          </a:p>
        </p:txBody>
      </p:sp>
      <p:sp>
        <p:nvSpPr>
          <p:cNvPr id="13" name="TextBox 12">
            <a:extLst>
              <a:ext uri="{FF2B5EF4-FFF2-40B4-BE49-F238E27FC236}">
                <a16:creationId xmlns:a16="http://schemas.microsoft.com/office/drawing/2014/main" id="{84202F57-4295-281A-4BFC-B015030DD5AF}"/>
              </a:ext>
            </a:extLst>
          </p:cNvPr>
          <p:cNvSpPr txBox="1"/>
          <p:nvPr/>
        </p:nvSpPr>
        <p:spPr>
          <a:xfrm>
            <a:off x="4855150" y="3300048"/>
            <a:ext cx="3607118" cy="553998"/>
          </a:xfrm>
          <a:prstGeom prst="rect">
            <a:avLst/>
          </a:prstGeom>
          <a:noFill/>
        </p:spPr>
        <p:txBody>
          <a:bodyPr wrap="square">
            <a:spAutoFit/>
          </a:bodyPr>
          <a:lstStyle/>
          <a:p>
            <a:pPr algn="l">
              <a:spcBef>
                <a:spcPts val="0"/>
              </a:spcBef>
            </a:pPr>
            <a:r>
              <a:rPr lang="en-US" sz="1600" b="1" dirty="0">
                <a:solidFill>
                  <a:srgbClr val="053955"/>
                </a:solidFill>
              </a:rPr>
              <a:t>Dr. Steffen </a:t>
            </a:r>
            <a:r>
              <a:rPr lang="en-US" sz="1600" b="1" dirty="0" err="1">
                <a:solidFill>
                  <a:srgbClr val="053955"/>
                </a:solidFill>
              </a:rPr>
              <a:t>Wandschneider-Kastell</a:t>
            </a:r>
            <a:endParaRPr lang="en-US" sz="1600" b="1" dirty="0">
              <a:solidFill>
                <a:srgbClr val="053955"/>
              </a:solidFill>
            </a:endParaRPr>
          </a:p>
          <a:p>
            <a:pPr algn="l">
              <a:spcBef>
                <a:spcPts val="0"/>
              </a:spcBef>
            </a:pPr>
            <a:r>
              <a:rPr lang="en-US" sz="1400" dirty="0">
                <a:solidFill>
                  <a:srgbClr val="053955"/>
                </a:solidFill>
              </a:rPr>
              <a:t>Head of Facility Management, Germany</a:t>
            </a:r>
          </a:p>
        </p:txBody>
      </p:sp>
      <p:sp>
        <p:nvSpPr>
          <p:cNvPr id="15" name="TextBox 14">
            <a:extLst>
              <a:ext uri="{FF2B5EF4-FFF2-40B4-BE49-F238E27FC236}">
                <a16:creationId xmlns:a16="http://schemas.microsoft.com/office/drawing/2014/main" id="{90AFF569-A417-CEF2-D89A-D0EB9DD8754A}"/>
              </a:ext>
            </a:extLst>
          </p:cNvPr>
          <p:cNvSpPr txBox="1"/>
          <p:nvPr/>
        </p:nvSpPr>
        <p:spPr>
          <a:xfrm>
            <a:off x="1540450" y="6031305"/>
            <a:ext cx="3314700" cy="701731"/>
          </a:xfrm>
          <a:prstGeom prst="rect">
            <a:avLst/>
          </a:prstGeom>
          <a:noFill/>
        </p:spPr>
        <p:txBody>
          <a:bodyPr wrap="square">
            <a:spAutoFit/>
          </a:bodyPr>
          <a:lstStyle/>
          <a:p>
            <a:pPr>
              <a:lnSpc>
                <a:spcPct val="90000"/>
              </a:lnSpc>
            </a:pPr>
            <a:r>
              <a:rPr lang="en-US" sz="1600" b="1" dirty="0">
                <a:solidFill>
                  <a:srgbClr val="053955"/>
                </a:solidFill>
              </a:rPr>
              <a:t>Marc </a:t>
            </a:r>
            <a:r>
              <a:rPr lang="en-US" sz="1600" b="1" dirty="0" err="1">
                <a:solidFill>
                  <a:srgbClr val="053955"/>
                </a:solidFill>
              </a:rPr>
              <a:t>Bergfeld</a:t>
            </a:r>
            <a:r>
              <a:rPr lang="en-US" sz="1600" b="1" dirty="0">
                <a:solidFill>
                  <a:srgbClr val="053955"/>
                </a:solidFill>
              </a:rPr>
              <a:t> </a:t>
            </a:r>
          </a:p>
          <a:p>
            <a:pPr>
              <a:lnSpc>
                <a:spcPct val="90000"/>
              </a:lnSpc>
            </a:pPr>
            <a:r>
              <a:rPr lang="en-US" sz="1400" dirty="0">
                <a:solidFill>
                  <a:srgbClr val="053955"/>
                </a:solidFill>
              </a:rPr>
              <a:t>Director Property Services &amp; </a:t>
            </a:r>
            <a:r>
              <a:rPr lang="en-US" sz="1400" dirty="0" err="1">
                <a:solidFill>
                  <a:srgbClr val="053955"/>
                </a:solidFill>
              </a:rPr>
              <a:t>Unicare</a:t>
            </a:r>
            <a:endParaRPr lang="en-US" sz="1400" dirty="0">
              <a:solidFill>
                <a:srgbClr val="053955"/>
              </a:solidFill>
            </a:endParaRPr>
          </a:p>
          <a:p>
            <a:pPr>
              <a:lnSpc>
                <a:spcPct val="90000"/>
              </a:lnSpc>
            </a:pPr>
            <a:r>
              <a:rPr lang="en-US" sz="1400" dirty="0">
                <a:solidFill>
                  <a:srgbClr val="053955"/>
                </a:solidFill>
              </a:rPr>
              <a:t>UNI-Europa</a:t>
            </a:r>
          </a:p>
        </p:txBody>
      </p:sp>
      <p:pic>
        <p:nvPicPr>
          <p:cNvPr id="4" name="Picture 3" descr="A picture containing graphics, graphic design, design, circle&#10;&#10;Description automatically generated">
            <a:extLst>
              <a:ext uri="{FF2B5EF4-FFF2-40B4-BE49-F238E27FC236}">
                <a16:creationId xmlns:a16="http://schemas.microsoft.com/office/drawing/2014/main" id="{9A3E01CD-0694-BCA2-3D95-DD020EE7CB5B}"/>
              </a:ext>
            </a:extLst>
          </p:cNvPr>
          <p:cNvPicPr>
            <a:picLocks noChangeAspect="1"/>
          </p:cNvPicPr>
          <p:nvPr/>
        </p:nvPicPr>
        <p:blipFill rotWithShape="1">
          <a:blip r:embed="rId6">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pic>
        <p:nvPicPr>
          <p:cNvPr id="11" name="Picture 10" descr="A person standing in front of a window&#10;&#10;Description automatically generated with low confidence">
            <a:extLst>
              <a:ext uri="{FF2B5EF4-FFF2-40B4-BE49-F238E27FC236}">
                <a16:creationId xmlns:a16="http://schemas.microsoft.com/office/drawing/2014/main" id="{EC0311B3-DA66-3CD9-0FE5-0F6BC89EDF1E}"/>
              </a:ext>
            </a:extLst>
          </p:cNvPr>
          <p:cNvPicPr>
            <a:picLocks noChangeAspect="1"/>
          </p:cNvPicPr>
          <p:nvPr/>
        </p:nvPicPr>
        <p:blipFill rotWithShape="1">
          <a:blip r:embed="rId7">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spTree>
    <p:extLst>
      <p:ext uri="{BB962C8B-B14F-4D97-AF65-F5344CB8AC3E}">
        <p14:creationId xmlns:p14="http://schemas.microsoft.com/office/powerpoint/2010/main" val="13257082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4831898" y="1499606"/>
            <a:ext cx="9376457" cy="2387600"/>
          </a:xfrm>
        </p:spPr>
        <p:txBody>
          <a:bodyPr>
            <a:normAutofit/>
          </a:bodyPr>
          <a:lstStyle/>
          <a:p>
            <a:pPr algn="l"/>
            <a:r>
              <a:rPr lang="en-GB" b="1" dirty="0">
                <a:solidFill>
                  <a:srgbClr val="063A56"/>
                </a:solidFill>
                <a:latin typeface="Calibri" panose="020F0502020204030204" pitchFamily="34" charset="0"/>
                <a:cs typeface="Calibri" panose="020F0502020204030204" pitchFamily="34" charset="0"/>
              </a:rPr>
              <a:t>Q &amp; A</a:t>
            </a:r>
            <a:endParaRPr lang="en-BE"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1026" name="Picture 2" descr="Question">
            <a:extLst>
              <a:ext uri="{FF2B5EF4-FFF2-40B4-BE49-F238E27FC236}">
                <a16:creationId xmlns:a16="http://schemas.microsoft.com/office/drawing/2014/main" id="{E99F3E7B-D372-486D-1844-E84CC6EF6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6088" y="2693406"/>
            <a:ext cx="1115786" cy="1115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9737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918957" y="1505049"/>
            <a:ext cx="9376457" cy="2387600"/>
          </a:xfrm>
        </p:spPr>
        <p:txBody>
          <a:bodyPr>
            <a:normAutofit/>
          </a:bodyPr>
          <a:lstStyle/>
          <a:p>
            <a:pPr algn="l"/>
            <a:r>
              <a:rPr kumimoji="0" lang="en-GB"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Closing remarks</a:t>
            </a:r>
            <a:endParaRPr lang="en-BE"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 name="Picture 2" descr="Check">
            <a:extLst>
              <a:ext uri="{FF2B5EF4-FFF2-40B4-BE49-F238E27FC236}">
                <a16:creationId xmlns:a16="http://schemas.microsoft.com/office/drawing/2014/main" id="{756D00E5-BC2B-CA09-6C22-80C97A107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1613" y="2798530"/>
            <a:ext cx="963930" cy="963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7569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5DF40D7-D44E-C403-D0D7-7ACA015312CB}"/>
              </a:ext>
            </a:extLst>
          </p:cNvPr>
          <p:cNvSpPr>
            <a:spLocks noGrp="1"/>
          </p:cNvSpPr>
          <p:nvPr>
            <p:ph type="ctrTitle"/>
          </p:nvPr>
        </p:nvSpPr>
        <p:spPr>
          <a:xfrm>
            <a:off x="2918957" y="1505049"/>
            <a:ext cx="9376457" cy="2387600"/>
          </a:xfrm>
        </p:spPr>
        <p:txBody>
          <a:bodyPr>
            <a:normAutofit/>
          </a:bodyPr>
          <a:lstStyle/>
          <a:p>
            <a:pPr algn="l"/>
            <a:r>
              <a:rPr kumimoji="0" lang="en-GB"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Networking coffee</a:t>
            </a:r>
            <a:endParaRPr lang="en-BE" b="1" dirty="0">
              <a:solidFill>
                <a:srgbClr val="063A56"/>
              </a:solidFill>
            </a:endParaRPr>
          </a:p>
        </p:txBody>
      </p:sp>
      <p:sp>
        <p:nvSpPr>
          <p:cNvPr id="17" name="Rectangle 16">
            <a:extLst>
              <a:ext uri="{FF2B5EF4-FFF2-40B4-BE49-F238E27FC236}">
                <a16:creationId xmlns:a16="http://schemas.microsoft.com/office/drawing/2014/main" id="{DC7324D3-C078-F610-6E9C-1E3512B894EF}"/>
              </a:ext>
            </a:extLst>
          </p:cNvPr>
          <p:cNvSpPr/>
          <p:nvPr/>
        </p:nvSpPr>
        <p:spPr>
          <a:xfrm>
            <a:off x="523673" y="0"/>
            <a:ext cx="380707" cy="1336431"/>
          </a:xfrm>
          <a:prstGeom prst="rect">
            <a:avLst/>
          </a:prstGeom>
          <a:solidFill>
            <a:srgbClr val="B6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517DD640-0051-0A1D-72D0-F86BC42F7D72}"/>
              </a:ext>
            </a:extLst>
          </p:cNvPr>
          <p:cNvSpPr/>
          <p:nvPr/>
        </p:nvSpPr>
        <p:spPr>
          <a:xfrm>
            <a:off x="0" y="5584371"/>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21" name="Picture 20" descr="A picture containing graphics, graphic design, design, circle&#10;&#10;Description automatically generated">
            <a:extLst>
              <a:ext uri="{FF2B5EF4-FFF2-40B4-BE49-F238E27FC236}">
                <a16:creationId xmlns:a16="http://schemas.microsoft.com/office/drawing/2014/main" id="{FF914EFE-245E-3C57-8145-3032505F6995}"/>
              </a:ext>
            </a:extLst>
          </p:cNvPr>
          <p:cNvPicPr>
            <a:picLocks noChangeAspect="1"/>
          </p:cNvPicPr>
          <p:nvPr/>
        </p:nvPicPr>
        <p:blipFill rotWithShape="1">
          <a:blip r:embed="rId2">
            <a:extLst>
              <a:ext uri="{28A0092B-C50C-407E-A947-70E740481C1C}">
                <a14:useLocalDpi xmlns:a14="http://schemas.microsoft.com/office/drawing/2010/main" val="0"/>
              </a:ext>
            </a:extLst>
          </a:blip>
          <a:srcRect r="16703"/>
          <a:stretch/>
        </p:blipFill>
        <p:spPr>
          <a:xfrm>
            <a:off x="8128402" y="6114902"/>
            <a:ext cx="1391725" cy="743098"/>
          </a:xfrm>
          <a:prstGeom prst="rect">
            <a:avLst/>
          </a:prstGeom>
        </p:spPr>
      </p:pic>
      <p:sp>
        <p:nvSpPr>
          <p:cNvPr id="25" name="Rectangle 24">
            <a:extLst>
              <a:ext uri="{FF2B5EF4-FFF2-40B4-BE49-F238E27FC236}">
                <a16:creationId xmlns:a16="http://schemas.microsoft.com/office/drawing/2014/main" id="{1C591C8B-F956-3297-893C-E38A27A3B0F1}"/>
              </a:ext>
            </a:extLst>
          </p:cNvPr>
          <p:cNvSpPr/>
          <p:nvPr/>
        </p:nvSpPr>
        <p:spPr>
          <a:xfrm rot="5400000">
            <a:off x="484414" y="6068786"/>
            <a:ext cx="304800" cy="1273629"/>
          </a:xfrm>
          <a:prstGeom prst="rect">
            <a:avLst/>
          </a:prstGeom>
          <a:solidFill>
            <a:srgbClr val="053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dirty="0">
              <a:solidFill>
                <a:srgbClr val="053955"/>
              </a:solidFill>
            </a:endParaRPr>
          </a:p>
        </p:txBody>
      </p:sp>
      <p:pic>
        <p:nvPicPr>
          <p:cNvPr id="4" name="Picture 3" descr="A person standing in front of a window&#10;&#10;Description automatically generated with low confidence">
            <a:extLst>
              <a:ext uri="{FF2B5EF4-FFF2-40B4-BE49-F238E27FC236}">
                <a16:creationId xmlns:a16="http://schemas.microsoft.com/office/drawing/2014/main" id="{07817CF9-7304-EA95-BADC-3FD7BC0FC03D}"/>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2050" name="Picture 2" descr="Coffee">
            <a:extLst>
              <a:ext uri="{FF2B5EF4-FFF2-40B4-BE49-F238E27FC236}">
                <a16:creationId xmlns:a16="http://schemas.microsoft.com/office/drawing/2014/main" id="{68937888-D675-ABDE-00ED-76FEDEC8F6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2543" y="2563586"/>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6223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A0B0-644D-02BA-AAC9-DDE57682A475}"/>
              </a:ext>
            </a:extLst>
          </p:cNvPr>
          <p:cNvSpPr>
            <a:spLocks noGrp="1"/>
          </p:cNvSpPr>
          <p:nvPr>
            <p:ph type="ctrTitle"/>
          </p:nvPr>
        </p:nvSpPr>
        <p:spPr>
          <a:xfrm>
            <a:off x="3690653" y="1188324"/>
            <a:ext cx="10297097" cy="2792006"/>
          </a:xfrm>
        </p:spPr>
        <p:txBody>
          <a:bodyPr>
            <a:normAutofit/>
          </a:bodyPr>
          <a:lstStyle/>
          <a:p>
            <a:pPr algn="l"/>
            <a:r>
              <a:rPr kumimoji="0" lang="en-GB" sz="8000" b="1" i="0" u="none" strike="noStrike" kern="1200" cap="none" spc="0" normalizeH="0" baseline="0" noProof="0" dirty="0">
                <a:ln>
                  <a:noFill/>
                </a:ln>
                <a:solidFill>
                  <a:srgbClr val="063A56"/>
                </a:solidFill>
                <a:effectLst/>
                <a:uLnTx/>
                <a:uFillTx/>
                <a:latin typeface="Calibri" panose="020F0502020204030204" pitchFamily="34" charset="0"/>
                <a:ea typeface="+mj-ea"/>
                <a:cs typeface="Calibri" panose="020F0502020204030204" pitchFamily="34" charset="0"/>
              </a:rPr>
              <a:t>Thank you! </a:t>
            </a:r>
            <a:endParaRPr lang="en-BE" sz="8000" b="1" dirty="0">
              <a:solidFill>
                <a:srgbClr val="063A56"/>
              </a:solidFill>
            </a:endParaRPr>
          </a:p>
        </p:txBody>
      </p:sp>
      <p:sp>
        <p:nvSpPr>
          <p:cNvPr id="8" name="Rectangle 7">
            <a:extLst>
              <a:ext uri="{FF2B5EF4-FFF2-40B4-BE49-F238E27FC236}">
                <a16:creationId xmlns:a16="http://schemas.microsoft.com/office/drawing/2014/main" id="{C2A935AC-70DE-E1F9-CDA1-735A699FB72C}"/>
              </a:ext>
            </a:extLst>
          </p:cNvPr>
          <p:cNvSpPr/>
          <p:nvPr/>
        </p:nvSpPr>
        <p:spPr>
          <a:xfrm>
            <a:off x="-2156772" y="5919420"/>
            <a:ext cx="14348772" cy="580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TextBox 8">
            <a:extLst>
              <a:ext uri="{FF2B5EF4-FFF2-40B4-BE49-F238E27FC236}">
                <a16:creationId xmlns:a16="http://schemas.microsoft.com/office/drawing/2014/main" id="{3F5FDAD4-E81D-DE55-53B1-5813CEACC5DC}"/>
              </a:ext>
            </a:extLst>
          </p:cNvPr>
          <p:cNvSpPr txBox="1"/>
          <p:nvPr/>
        </p:nvSpPr>
        <p:spPr>
          <a:xfrm>
            <a:off x="376340" y="6009821"/>
            <a:ext cx="11697505" cy="400110"/>
          </a:xfrm>
          <a:prstGeom prst="rect">
            <a:avLst/>
          </a:prstGeom>
          <a:noFill/>
        </p:spPr>
        <p:txBody>
          <a:bodyPr wrap="square" rtlCol="0">
            <a:spAutoFit/>
          </a:bodyPr>
          <a:lstStyle/>
          <a:p>
            <a:r>
              <a:rPr lang="en-US" sz="2000" b="1" dirty="0">
                <a:solidFill>
                  <a:srgbClr val="063A56"/>
                </a:solidFill>
              </a:rPr>
              <a:t>secretariat@efci.eu </a:t>
            </a:r>
            <a:r>
              <a:rPr lang="en-US" sz="2000" b="1" dirty="0">
                <a:solidFill>
                  <a:srgbClr val="B5AD2C"/>
                </a:solidFill>
              </a:rPr>
              <a:t>|</a:t>
            </a:r>
            <a:r>
              <a:rPr lang="en-US" sz="2000" b="1" dirty="0">
                <a:solidFill>
                  <a:srgbClr val="063A56"/>
                </a:solidFill>
              </a:rPr>
              <a:t> +32 2 225 83 30 </a:t>
            </a:r>
            <a:r>
              <a:rPr lang="en-US" sz="2000" b="1" dirty="0">
                <a:solidFill>
                  <a:srgbClr val="B5AD2C"/>
                </a:solidFill>
              </a:rPr>
              <a:t>| </a:t>
            </a:r>
            <a:r>
              <a:rPr lang="en-US" sz="2000" b="1" dirty="0">
                <a:solidFill>
                  <a:srgbClr val="063A56"/>
                </a:solidFill>
              </a:rPr>
              <a:t>205, Rue </a:t>
            </a:r>
            <a:r>
              <a:rPr lang="en-US" sz="2000" b="1" dirty="0" err="1">
                <a:solidFill>
                  <a:srgbClr val="063A56"/>
                </a:solidFill>
              </a:rPr>
              <a:t>Belliard</a:t>
            </a:r>
            <a:r>
              <a:rPr lang="en-US" sz="2000" b="1" dirty="0">
                <a:solidFill>
                  <a:srgbClr val="063A56"/>
                </a:solidFill>
              </a:rPr>
              <a:t> 1040 Brussels </a:t>
            </a:r>
            <a:r>
              <a:rPr lang="en-US" sz="2000" b="1" dirty="0">
                <a:solidFill>
                  <a:srgbClr val="B5AD2C"/>
                </a:solidFill>
              </a:rPr>
              <a:t>|</a:t>
            </a:r>
            <a:r>
              <a:rPr lang="en-US" sz="2000" b="1" dirty="0">
                <a:solidFill>
                  <a:srgbClr val="063A56"/>
                </a:solidFill>
              </a:rPr>
              <a:t> www.efci.eu</a:t>
            </a:r>
            <a:endParaRPr lang="en-BE" sz="2000" b="1" dirty="0">
              <a:solidFill>
                <a:srgbClr val="063A56"/>
              </a:solidFill>
            </a:endParaRPr>
          </a:p>
        </p:txBody>
      </p:sp>
      <p:pic>
        <p:nvPicPr>
          <p:cNvPr id="12" name="Picture 11" descr="A picture containing graphics, graphic design, design, circle&#10;&#10;Description automatically generated">
            <a:extLst>
              <a:ext uri="{FF2B5EF4-FFF2-40B4-BE49-F238E27FC236}">
                <a16:creationId xmlns:a16="http://schemas.microsoft.com/office/drawing/2014/main" id="{C83776AD-C674-0B8A-4394-3FCE842C0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670" y="5669676"/>
            <a:ext cx="2230598" cy="992076"/>
          </a:xfrm>
          <a:prstGeom prst="rect">
            <a:avLst/>
          </a:prstGeom>
        </p:spPr>
      </p:pic>
      <p:pic>
        <p:nvPicPr>
          <p:cNvPr id="3" name="Picture 2" descr="A person standing in front of a window&#10;&#10;Description automatically generated with low confidence">
            <a:extLst>
              <a:ext uri="{FF2B5EF4-FFF2-40B4-BE49-F238E27FC236}">
                <a16:creationId xmlns:a16="http://schemas.microsoft.com/office/drawing/2014/main" id="{BE6B23E3-21D9-A388-486C-EBA0AE7A16C7}"/>
              </a:ext>
            </a:extLst>
          </p:cNvPr>
          <p:cNvPicPr>
            <a:picLocks noChangeAspect="1"/>
          </p:cNvPicPr>
          <p:nvPr/>
        </p:nvPicPr>
        <p:blipFill rotWithShape="1">
          <a:blip r:embed="rId3">
            <a:extLst>
              <a:ext uri="{28A0092B-C50C-407E-A947-70E740481C1C}">
                <a14:useLocalDpi xmlns:a14="http://schemas.microsoft.com/office/drawing/2010/main" val="0"/>
              </a:ext>
            </a:extLst>
          </a:blip>
          <a:srcRect l="72150" r="9259"/>
          <a:stretch/>
        </p:blipFill>
        <p:spPr>
          <a:xfrm>
            <a:off x="9601200" y="0"/>
            <a:ext cx="2590800" cy="6858000"/>
          </a:xfrm>
          <a:prstGeom prst="rect">
            <a:avLst/>
          </a:prstGeom>
        </p:spPr>
      </p:pic>
      <p:pic>
        <p:nvPicPr>
          <p:cNvPr id="5" name="Picture 4" descr="A picture containing graphics, font, logo, graphic design&#10;&#10;Description automatically generated">
            <a:extLst>
              <a:ext uri="{FF2B5EF4-FFF2-40B4-BE49-F238E27FC236}">
                <a16:creationId xmlns:a16="http://schemas.microsoft.com/office/drawing/2014/main" id="{16DD6E53-378F-5327-8CF5-A651D90AF8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5059" y="5561380"/>
            <a:ext cx="2516941" cy="1119430"/>
          </a:xfrm>
          <a:prstGeom prst="rect">
            <a:avLst/>
          </a:prstGeom>
        </p:spPr>
      </p:pic>
    </p:spTree>
    <p:extLst>
      <p:ext uri="{BB962C8B-B14F-4D97-AF65-F5344CB8AC3E}">
        <p14:creationId xmlns:p14="http://schemas.microsoft.com/office/powerpoint/2010/main" val="20791247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Personnalisé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FF0000"/>
      </a:accent5>
      <a:accent6>
        <a:srgbClr val="70AD47"/>
      </a:accent6>
      <a:hlink>
        <a:srgbClr val="0563C1"/>
      </a:hlink>
      <a:folHlink>
        <a:srgbClr val="954F72"/>
      </a:folHlink>
    </a:clrScheme>
    <a:fontScheme name="Personnalisé 2">
      <a:majorFont>
        <a:latin typeface="Neo Sans Pro Medium"/>
        <a:ea typeface=""/>
        <a:cs typeface=""/>
      </a:majorFont>
      <a:minorFont>
        <a:latin typeface="Neo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V">
  <a:themeElements>
    <a:clrScheme name="Benutzerdefiniert 190">
      <a:dk1>
        <a:srgbClr val="005E90"/>
      </a:dk1>
      <a:lt1>
        <a:sysClr val="window" lastClr="FFFFFF"/>
      </a:lt1>
      <a:dk2>
        <a:srgbClr val="000000"/>
      </a:dk2>
      <a:lt2>
        <a:srgbClr val="BFBFBF"/>
      </a:lt2>
      <a:accent1>
        <a:srgbClr val="005E90"/>
      </a:accent1>
      <a:accent2>
        <a:srgbClr val="0CA0D9"/>
      </a:accent2>
      <a:accent3>
        <a:srgbClr val="289B38"/>
      </a:accent3>
      <a:accent4>
        <a:srgbClr val="AA192B"/>
      </a:accent4>
      <a:accent5>
        <a:srgbClr val="F2B700"/>
      </a:accent5>
      <a:accent6>
        <a:srgbClr val="95D5FF"/>
      </a:accent6>
      <a:hlink>
        <a:srgbClr val="005E90"/>
      </a:hlink>
      <a:folHlink>
        <a:srgbClr val="005E9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smtClean="0"/>
        </a:defPPr>
      </a:lstStyle>
    </a:txDef>
  </a:objectDefaults>
  <a:extraClrSchemeLst/>
  <a:extLst>
    <a:ext uri="{05A4C25C-085E-4340-85A3-A5531E510DB2}">
      <thm15:themeFamily xmlns:thm15="http://schemas.microsoft.com/office/thememl/2012/main" name="MV_PowerPoint_Standard.potx" id="{7D4616A0-50B5-41C2-8A95-0A715BE5F208}" vid="{3BDACA3F-9DFC-438B-A03E-3BDCAE04B23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OPERTINA E SEPARATORI">
  <a:themeElements>
    <a:clrScheme name="Personalizzato 4">
      <a:dk1>
        <a:srgbClr val="000000"/>
      </a:dk1>
      <a:lt1>
        <a:srgbClr val="FFFFFF"/>
      </a:lt1>
      <a:dk2>
        <a:srgbClr val="000000"/>
      </a:dk2>
      <a:lt2>
        <a:srgbClr val="FFFFFF"/>
      </a:lt2>
      <a:accent1>
        <a:srgbClr val="000000"/>
      </a:accent1>
      <a:accent2>
        <a:srgbClr val="7F7F7F"/>
      </a:accent2>
      <a:accent3>
        <a:srgbClr val="BFBFBF"/>
      </a:accent3>
      <a:accent4>
        <a:srgbClr val="FFFFFF"/>
      </a:accent4>
      <a:accent5>
        <a:srgbClr val="FC9A08"/>
      </a:accent5>
      <a:accent6>
        <a:srgbClr val="F6741C"/>
      </a:accent6>
      <a:hlink>
        <a:srgbClr val="FFE196"/>
      </a:hlink>
      <a:folHlink>
        <a:srgbClr val="E1D2B9"/>
      </a:folHlink>
    </a:clrScheme>
    <a:fontScheme name="Personalizzato 3">
      <a:majorFont>
        <a:latin typeface="Juventus Fans Bold"/>
        <a:ea typeface="Helvetica Neue Light"/>
        <a:cs typeface="Helvetica Neue Light"/>
      </a:majorFont>
      <a:minorFont>
        <a:latin typeface="Roboto"/>
        <a:ea typeface="Helvetica Neue Light"/>
        <a:cs typeface="Helvetica Neue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Personalizza struttura">
  <a:themeElements>
    <a:clrScheme name="Personalizzato 5">
      <a:dk1>
        <a:srgbClr val="000000"/>
      </a:dk1>
      <a:lt1>
        <a:srgbClr val="FFFFFF"/>
      </a:lt1>
      <a:dk2>
        <a:srgbClr val="000000"/>
      </a:dk2>
      <a:lt2>
        <a:srgbClr val="FFFFFF"/>
      </a:lt2>
      <a:accent1>
        <a:srgbClr val="000000"/>
      </a:accent1>
      <a:accent2>
        <a:srgbClr val="7F7F7F"/>
      </a:accent2>
      <a:accent3>
        <a:srgbClr val="BFBFBF"/>
      </a:accent3>
      <a:accent4>
        <a:srgbClr val="FFCC66"/>
      </a:accent4>
      <a:accent5>
        <a:srgbClr val="FC9A08"/>
      </a:accent5>
      <a:accent6>
        <a:srgbClr val="F6741C"/>
      </a:accent6>
      <a:hlink>
        <a:srgbClr val="FFE196"/>
      </a:hlink>
      <a:folHlink>
        <a:srgbClr val="E1D2B9"/>
      </a:folHlink>
    </a:clrScheme>
    <a:fontScheme name="Personalizzato 2">
      <a:majorFont>
        <a:latin typeface="Juventus Fans Bold inline"/>
        <a:ea typeface="Helvetica Neue Light"/>
        <a:cs typeface="Helvetica Neue Light"/>
      </a:majorFont>
      <a:minorFont>
        <a:latin typeface="Roboto"/>
        <a:ea typeface="Helvetica Neue Light"/>
        <a:cs typeface="Helvetica Neue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nalisé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FF0000"/>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B6A743C9C857C449852A67688DFD294" ma:contentTypeVersion="12" ma:contentTypeDescription="Create a new document." ma:contentTypeScope="" ma:versionID="748be24ab9a991b5c657d22aedec50e5">
  <xsd:schema xmlns:xsd="http://www.w3.org/2001/XMLSchema" xmlns:xs="http://www.w3.org/2001/XMLSchema" xmlns:p="http://schemas.microsoft.com/office/2006/metadata/properties" xmlns:ns2="ab99de62-7f93-460e-959e-ad1303b878d4" xmlns:ns3="07eae0dc-aefa-4911-81c6-3eda8227885f" targetNamespace="http://schemas.microsoft.com/office/2006/metadata/properties" ma:root="true" ma:fieldsID="9eaffeff70055a61af244efb4aa59579" ns2:_="" ns3:_="">
    <xsd:import namespace="ab99de62-7f93-460e-959e-ad1303b878d4"/>
    <xsd:import namespace="07eae0dc-aefa-4911-81c6-3eda8227885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99de62-7f93-460e-959e-ad1303b878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eae0dc-aefa-4911-81c6-3eda8227885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8D3220-086C-461B-B287-A09D7197A77B}">
  <ds:schemaRefs>
    <ds:schemaRef ds:uri="http://schemas.microsoft.com/sharepoint/v3/contenttype/forms"/>
  </ds:schemaRefs>
</ds:datastoreItem>
</file>

<file path=customXml/itemProps2.xml><?xml version="1.0" encoding="utf-8"?>
<ds:datastoreItem xmlns:ds="http://schemas.openxmlformats.org/officeDocument/2006/customXml" ds:itemID="{778473C9-B1AB-41CC-857D-29C60C5C40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99de62-7f93-460e-959e-ad1303b878d4"/>
    <ds:schemaRef ds:uri="07eae0dc-aefa-4911-81c6-3eda822788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C648FA-130E-455F-A92C-07F326488970}">
  <ds:schemaRefs>
    <ds:schemaRef ds:uri="http://schemas.microsoft.com/office/infopath/2007/PartnerControls"/>
    <ds:schemaRef ds:uri="http://schemas.microsoft.com/office/2006/metadata/properties"/>
    <ds:schemaRef ds:uri="http://purl.org/dc/elements/1.1/"/>
    <ds:schemaRef ds:uri="http://purl.org/dc/terms/"/>
    <ds:schemaRef ds:uri="http://purl.org/dc/dcmitype/"/>
    <ds:schemaRef ds:uri="http://www.w3.org/XML/1998/namespace"/>
    <ds:schemaRef ds:uri="http://schemas.openxmlformats.org/package/2006/metadata/core-properties"/>
    <ds:schemaRef ds:uri="http://schemas.microsoft.com/office/2006/documentManagement/types"/>
    <ds:schemaRef ds:uri="07eae0dc-aefa-4911-81c6-3eda8227885f"/>
    <ds:schemaRef ds:uri="ab99de62-7f93-460e-959e-ad1303b878d4"/>
  </ds:schemaRefs>
</ds:datastoreItem>
</file>

<file path=docProps/app.xml><?xml version="1.0" encoding="utf-8"?>
<Properties xmlns="http://schemas.openxmlformats.org/officeDocument/2006/extended-properties" xmlns:vt="http://schemas.openxmlformats.org/officeDocument/2006/docPropsVTypes">
  <TotalTime>1845</TotalTime>
  <Words>3716</Words>
  <Application>Microsoft Office PowerPoint</Application>
  <PresentationFormat>Widescreen</PresentationFormat>
  <Paragraphs>536</Paragraphs>
  <Slides>77</Slides>
  <Notes>20</Notes>
  <HiddenSlides>0</HiddenSlides>
  <MMClips>0</MMClips>
  <ScaleCrop>false</ScaleCrop>
  <HeadingPairs>
    <vt:vector size="6" baseType="variant">
      <vt:variant>
        <vt:lpstr>Fonts Used</vt:lpstr>
      </vt:variant>
      <vt:variant>
        <vt:i4>21</vt:i4>
      </vt:variant>
      <vt:variant>
        <vt:lpstr>Theme</vt:lpstr>
      </vt:variant>
      <vt:variant>
        <vt:i4>7</vt:i4>
      </vt:variant>
      <vt:variant>
        <vt:lpstr>Slide Titles</vt:lpstr>
      </vt:variant>
      <vt:variant>
        <vt:i4>77</vt:i4>
      </vt:variant>
    </vt:vector>
  </HeadingPairs>
  <TitlesOfParts>
    <vt:vector size="105" baseType="lpstr">
      <vt:lpstr>Arial</vt:lpstr>
      <vt:lpstr>Arial</vt:lpstr>
      <vt:lpstr>Calibri</vt:lpstr>
      <vt:lpstr>Calibri Light</vt:lpstr>
      <vt:lpstr>Gill Sans</vt:lpstr>
      <vt:lpstr>inherit</vt:lpstr>
      <vt:lpstr>Juventus Fans Bold</vt:lpstr>
      <vt:lpstr>Juventus Fans Bold inline</vt:lpstr>
      <vt:lpstr>Neo Sans Pro</vt:lpstr>
      <vt:lpstr>Neo Sans Pro Medium</vt:lpstr>
      <vt:lpstr>Open Sans Bold</vt:lpstr>
      <vt:lpstr>Open Sans Extra Bold</vt:lpstr>
      <vt:lpstr>Open Sans Extrabold</vt:lpstr>
      <vt:lpstr>Open Sans Light</vt:lpstr>
      <vt:lpstr>Open Sans Light Bold</vt:lpstr>
      <vt:lpstr>Roboto</vt:lpstr>
      <vt:lpstr>Roboto Light</vt:lpstr>
      <vt:lpstr>Söhne</vt:lpstr>
      <vt:lpstr>Times New Roman</vt:lpstr>
      <vt:lpstr>TwitterChirp</vt:lpstr>
      <vt:lpstr>Wingdings</vt:lpstr>
      <vt:lpstr>Office Theme</vt:lpstr>
      <vt:lpstr>Thème Office</vt:lpstr>
      <vt:lpstr>MV</vt:lpstr>
      <vt:lpstr>Office Theme</vt:lpstr>
      <vt:lpstr>Office Theme</vt:lpstr>
      <vt:lpstr>COPERTINA E SEPARATORI</vt:lpstr>
      <vt:lpstr>Personalizza struttura</vt:lpstr>
      <vt:lpstr>DAYTIME CLEANING IN PRACTICE:</vt:lpstr>
      <vt:lpstr>Welcome</vt:lpstr>
      <vt:lpstr>Interact with us on socials</vt:lpstr>
      <vt:lpstr>WELCOME</vt:lpstr>
      <vt:lpstr>WELCOME</vt:lpstr>
      <vt:lpstr>WELCOME</vt:lpstr>
      <vt:lpstr>Opening remarks</vt:lpstr>
      <vt:lpstr>Opening remarks</vt:lpstr>
      <vt:lpstr>Technical Presentation</vt:lpstr>
      <vt:lpstr>Technical Presentation</vt:lpstr>
      <vt:lpstr>Day-time cleaning, coactivity and continuity of work : undestanding and implementing   </vt:lpstr>
      <vt:lpstr>Agenda</vt:lpstr>
      <vt:lpstr>What are the consequences of the organization of work in staggered/fragmented hours? </vt:lpstr>
      <vt:lpstr>The over-representation of the working time of cleaning employees  between 5:30 am. and 8 am and between 5:30 pm and 9 pm </vt:lpstr>
      <vt:lpstr>PowerPoint Presentation</vt:lpstr>
      <vt:lpstr> Continuous and/or daytime work  </vt:lpstr>
      <vt:lpstr>Definition of continuous and/or daytime work</vt:lpstr>
      <vt:lpstr>PowerPoint Presentation</vt:lpstr>
      <vt:lpstr>PowerPoint Presentation</vt:lpstr>
      <vt:lpstr>PowerPoint Presentation</vt:lpstr>
      <vt:lpstr> Contributions of continuous and/or daytime work compared to staggered hours (for cleaning companies)</vt:lpstr>
      <vt:lpstr>PowerPoint Presentation</vt:lpstr>
      <vt:lpstr>Benefits perceived by customers</vt:lpstr>
      <vt:lpstr>Satisfaction rate of clients who have implemented it</vt:lpstr>
      <vt:lpstr>PowerPoint Presentation</vt:lpstr>
      <vt:lpstr> Barriers to change  </vt:lpstr>
      <vt:lpstr>PowerPoint Presentation</vt:lpstr>
      <vt:lpstr>Reasons for no-implementation for the customers</vt:lpstr>
      <vt:lpstr>Not engaging in change when it is undesirable</vt:lpstr>
      <vt:lpstr>Reassure and deconscruct received ideas</vt:lpstr>
      <vt:lpstr>Reassure and deconscruct received ideas</vt:lpstr>
      <vt:lpstr>Reassure and deconscruct received ideas</vt:lpstr>
      <vt:lpstr>Implement continuous and/or daytime work  with the resources available in French</vt:lpstr>
      <vt:lpstr>Reassure and deconscrut received ideas</vt:lpstr>
      <vt:lpstr>Principles of implementation</vt:lpstr>
      <vt:lpstr>Reassure and deconscruct received ideas</vt:lpstr>
      <vt:lpstr>PowerPoint Presentation</vt:lpstr>
      <vt:lpstr>PowerPoint Presentation</vt:lpstr>
      <vt:lpstr> A resource space to support cleaning companies</vt:lpstr>
      <vt:lpstr> Resources for customers via “Buy cleaning” website</vt:lpstr>
      <vt:lpstr>PowerPoint Presentation</vt:lpstr>
      <vt:lpstr>Presentation of industrial cases</vt:lpstr>
      <vt:lpstr>Presentation of industrial cases</vt:lpstr>
      <vt:lpstr>Implementation of day cleaning in authorities of the state of Mecklenburg-Vorpommern, Germany  Brussels, 26/06/2023</vt:lpstr>
      <vt:lpstr>Current status of government properties in the state “M-V“</vt:lpstr>
      <vt:lpstr>Initial situation of the cleaning of the authorities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 you don't know the port you want to sail to, no wind is the right one for you.       Seneca</vt:lpstr>
      <vt:lpstr>Presentation of industrial cases</vt:lpstr>
      <vt:lpstr>Presentation of industrial cases</vt:lpstr>
      <vt:lpstr>PowerPoint Presentation</vt:lpstr>
      <vt:lpstr>PowerPoint Presentation</vt:lpstr>
      <vt:lpstr>PowerPoint Presentation</vt:lpstr>
      <vt:lpstr>PowerPoint Presentation</vt:lpstr>
      <vt:lpstr>The daytime cleaning at the Headquarter</vt:lpstr>
      <vt:lpstr>The daytime cleaning at the Stadium (included the Juventus Museum and Megastore) </vt:lpstr>
      <vt:lpstr>The match day</vt:lpstr>
      <vt:lpstr>Topics for reflection</vt:lpstr>
      <vt:lpstr>PowerPoint Presentation</vt:lpstr>
      <vt:lpstr>Presentation of industrial cases</vt:lpstr>
      <vt:lpstr>PowerPoint Presentation</vt:lpstr>
      <vt:lpstr>PowerPoint Presentation</vt:lpstr>
      <vt:lpstr>Not to be forgotten</vt:lpstr>
      <vt:lpstr>PowerPoint Presentation</vt:lpstr>
      <vt:lpstr>PowerPoint Presentation</vt:lpstr>
      <vt:lpstr>Panel Discussion</vt:lpstr>
      <vt:lpstr>Panel Discussion </vt:lpstr>
      <vt:lpstr>Q &amp; A</vt:lpstr>
      <vt:lpstr>Closing remarks</vt:lpstr>
      <vt:lpstr>Networking coffee</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DAYTIME CLEANING IN ACTION:</dc:title>
  <dc:creator>Polina Peredera - EFCI</dc:creator>
  <cp:lastModifiedBy>Matteo Matarazzo - EFCI</cp:lastModifiedBy>
  <cp:revision>2</cp:revision>
  <dcterms:created xsi:type="dcterms:W3CDTF">2023-06-22T13:48:03Z</dcterms:created>
  <dcterms:modified xsi:type="dcterms:W3CDTF">2023-07-17T13:55:36Z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0x010100BB6A743C9C857C449852A67688DFD294</vt:lpwstr>
  </property>
</Properties>
</file>